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121"/>
  </p:notesMasterIdLst>
  <p:sldIdLst>
    <p:sldId id="256" r:id="rId2"/>
    <p:sldId id="257" r:id="rId3"/>
    <p:sldId id="258" r:id="rId4"/>
    <p:sldId id="259" r:id="rId5"/>
    <p:sldId id="260" r:id="rId6"/>
    <p:sldId id="261" r:id="rId7"/>
    <p:sldId id="263" r:id="rId8"/>
    <p:sldId id="265" r:id="rId9"/>
    <p:sldId id="262" r:id="rId10"/>
    <p:sldId id="369" r:id="rId11"/>
    <p:sldId id="266" r:id="rId12"/>
    <p:sldId id="370"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3" r:id="rId29"/>
    <p:sldId id="282"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9" r:id="rId45"/>
    <p:sldId id="298"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7" r:id="rId63"/>
    <p:sldId id="316" r:id="rId64"/>
    <p:sldId id="318" r:id="rId65"/>
    <p:sldId id="319" r:id="rId66"/>
    <p:sldId id="320" r:id="rId67"/>
    <p:sldId id="321" r:id="rId68"/>
    <p:sldId id="322" r:id="rId69"/>
    <p:sldId id="323" r:id="rId70"/>
    <p:sldId id="324" r:id="rId71"/>
    <p:sldId id="325" r:id="rId72"/>
    <p:sldId id="326" r:id="rId73"/>
    <p:sldId id="327" r:id="rId74"/>
    <p:sldId id="328" r:id="rId75"/>
    <p:sldId id="329" r:id="rId76"/>
    <p:sldId id="330" r:id="rId77"/>
    <p:sldId id="331" r:id="rId78"/>
    <p:sldId id="332" r:id="rId79"/>
    <p:sldId id="333" r:id="rId80"/>
    <p:sldId id="334" r:id="rId81"/>
    <p:sldId id="335" r:id="rId82"/>
    <p:sldId id="336" r:id="rId83"/>
    <p:sldId id="337" r:id="rId84"/>
    <p:sldId id="338" r:id="rId85"/>
    <p:sldId id="368" r:id="rId86"/>
    <p:sldId id="367" r:id="rId87"/>
    <p:sldId id="371" r:id="rId88"/>
    <p:sldId id="372" r:id="rId89"/>
    <p:sldId id="373"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74" r:id="rId105"/>
    <p:sldId id="375" r:id="rId106"/>
    <p:sldId id="353" r:id="rId107"/>
    <p:sldId id="354" r:id="rId108"/>
    <p:sldId id="355" r:id="rId109"/>
    <p:sldId id="356" r:id="rId110"/>
    <p:sldId id="357" r:id="rId111"/>
    <p:sldId id="358" r:id="rId112"/>
    <p:sldId id="359" r:id="rId113"/>
    <p:sldId id="366" r:id="rId114"/>
    <p:sldId id="360" r:id="rId115"/>
    <p:sldId id="361" r:id="rId116"/>
    <p:sldId id="362" r:id="rId117"/>
    <p:sldId id="363" r:id="rId118"/>
    <p:sldId id="364" r:id="rId119"/>
    <p:sldId id="365" r:id="rId1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657"/>
    <p:restoredTop sz="70748"/>
  </p:normalViewPr>
  <p:slideViewPr>
    <p:cSldViewPr snapToGrid="0" snapToObjects="1">
      <p:cViewPr varScale="1">
        <p:scale>
          <a:sx n="88" d="100"/>
          <a:sy n="88" d="100"/>
        </p:scale>
        <p:origin x="48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theme" Target="theme/theme1.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notesMaster" Target="notesMasters/notesMaster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tiff>
</file>

<file path=ppt/media/image11.jpeg>
</file>

<file path=ppt/media/image12.tiff>
</file>

<file path=ppt/media/image13.tiff>
</file>

<file path=ppt/media/image14.png>
</file>

<file path=ppt/media/image15.tiff>
</file>

<file path=ppt/media/image16.tiff>
</file>

<file path=ppt/media/image17.tiff>
</file>

<file path=ppt/media/image18.tiff>
</file>

<file path=ppt/media/image19.tiff>
</file>

<file path=ppt/media/image2.jpe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EAE423-25D9-A040-9086-7EFCE620D35D}" type="datetimeFigureOut">
              <a:rPr lang="en-US" smtClean="0"/>
              <a:t>1/29/23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1EF36A-4186-2643-B0EB-B06B50C1DAA3}" type="slidenum">
              <a:rPr lang="en-US" smtClean="0"/>
              <a:t>‹#›</a:t>
            </a:fld>
            <a:endParaRPr lang="en-US"/>
          </a:p>
        </p:txBody>
      </p:sp>
    </p:spTree>
    <p:extLst>
      <p:ext uri="{BB962C8B-B14F-4D97-AF65-F5344CB8AC3E}">
        <p14:creationId xmlns:p14="http://schemas.microsoft.com/office/powerpoint/2010/main" val="274543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Agents use their sensors to gather data from the environment, then through an “agent function” (implemented as an agent program) agents make decisions about how to use their actuators to impact the environment. And this cycle happens again and again!</a:t>
            </a:r>
          </a:p>
        </p:txBody>
      </p:sp>
      <p:sp>
        <p:nvSpPr>
          <p:cNvPr id="4" name="Slide Number Placeholder 3"/>
          <p:cNvSpPr>
            <a:spLocks noGrp="1"/>
          </p:cNvSpPr>
          <p:nvPr>
            <p:ph type="sldNum" sz="quarter" idx="5"/>
          </p:nvPr>
        </p:nvSpPr>
        <p:spPr/>
        <p:txBody>
          <a:bodyPr/>
          <a:lstStyle/>
          <a:p>
            <a:fld id="{841EF36A-4186-2643-B0EB-B06B50C1DAA3}" type="slidenum">
              <a:rPr lang="en-US" smtClean="0"/>
              <a:t>2</a:t>
            </a:fld>
            <a:endParaRPr lang="en-US"/>
          </a:p>
        </p:txBody>
      </p:sp>
    </p:spTree>
    <p:extLst>
      <p:ext uri="{BB962C8B-B14F-4D97-AF65-F5344CB8AC3E}">
        <p14:creationId xmlns:p14="http://schemas.microsoft.com/office/powerpoint/2010/main" val="11139093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11</a:t>
            </a:fld>
            <a:endParaRPr lang="en-US"/>
          </a:p>
        </p:txBody>
      </p:sp>
    </p:spTree>
    <p:extLst>
      <p:ext uri="{BB962C8B-B14F-4D97-AF65-F5344CB8AC3E}">
        <p14:creationId xmlns:p14="http://schemas.microsoft.com/office/powerpoint/2010/main" val="3083909982"/>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101</a:t>
            </a:fld>
            <a:endParaRPr lang="en-US"/>
          </a:p>
        </p:txBody>
      </p:sp>
    </p:spTree>
    <p:extLst>
      <p:ext uri="{BB962C8B-B14F-4D97-AF65-F5344CB8AC3E}">
        <p14:creationId xmlns:p14="http://schemas.microsoft.com/office/powerpoint/2010/main" val="1413268742"/>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102</a:t>
            </a:fld>
            <a:endParaRPr lang="en-US"/>
          </a:p>
        </p:txBody>
      </p:sp>
    </p:spTree>
    <p:extLst>
      <p:ext uri="{BB962C8B-B14F-4D97-AF65-F5344CB8AC3E}">
        <p14:creationId xmlns:p14="http://schemas.microsoft.com/office/powerpoint/2010/main" val="1984019472"/>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103</a:t>
            </a:fld>
            <a:endParaRPr lang="en-US"/>
          </a:p>
        </p:txBody>
      </p:sp>
    </p:spTree>
    <p:extLst>
      <p:ext uri="{BB962C8B-B14F-4D97-AF65-F5344CB8AC3E}">
        <p14:creationId xmlns:p14="http://schemas.microsoft.com/office/powerpoint/2010/main" val="138171942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104</a:t>
            </a:fld>
            <a:endParaRPr lang="en-US"/>
          </a:p>
        </p:txBody>
      </p:sp>
    </p:spTree>
    <p:extLst>
      <p:ext uri="{BB962C8B-B14F-4D97-AF65-F5344CB8AC3E}">
        <p14:creationId xmlns:p14="http://schemas.microsoft.com/office/powerpoint/2010/main" val="426476758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105</a:t>
            </a:fld>
            <a:endParaRPr lang="en-US"/>
          </a:p>
        </p:txBody>
      </p:sp>
    </p:spTree>
    <p:extLst>
      <p:ext uri="{BB962C8B-B14F-4D97-AF65-F5344CB8AC3E}">
        <p14:creationId xmlns:p14="http://schemas.microsoft.com/office/powerpoint/2010/main" val="3622946350"/>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once again, we find ourselves using essentially the exact same search algorithm, but this time using a Stack instead of a Queue to store the frontier, and it gets us Depth first </a:t>
            </a:r>
            <a:r>
              <a:rPr lang="en-US" dirty="0" err="1"/>
              <a:t>earch</a:t>
            </a:r>
            <a:r>
              <a:rPr lang="en-US" dirty="0"/>
              <a:t>!</a:t>
            </a:r>
          </a:p>
        </p:txBody>
      </p:sp>
      <p:sp>
        <p:nvSpPr>
          <p:cNvPr id="4" name="Slide Number Placeholder 3"/>
          <p:cNvSpPr>
            <a:spLocks noGrp="1"/>
          </p:cNvSpPr>
          <p:nvPr>
            <p:ph type="sldNum" sz="quarter" idx="5"/>
          </p:nvPr>
        </p:nvSpPr>
        <p:spPr/>
        <p:txBody>
          <a:bodyPr/>
          <a:lstStyle/>
          <a:p>
            <a:fld id="{841EF36A-4186-2643-B0EB-B06B50C1DAA3}" type="slidenum">
              <a:rPr lang="en-US" smtClean="0"/>
              <a:t>106</a:t>
            </a:fld>
            <a:endParaRPr lang="en-US"/>
          </a:p>
        </p:txBody>
      </p:sp>
    </p:spTree>
    <p:extLst>
      <p:ext uri="{BB962C8B-B14F-4D97-AF65-F5344CB8AC3E}">
        <p14:creationId xmlns:p14="http://schemas.microsoft.com/office/powerpoint/2010/main" val="197104131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could also achieve this using a recursive algorithm. </a:t>
            </a:r>
          </a:p>
        </p:txBody>
      </p:sp>
      <p:sp>
        <p:nvSpPr>
          <p:cNvPr id="4" name="Slide Number Placeholder 3"/>
          <p:cNvSpPr>
            <a:spLocks noGrp="1"/>
          </p:cNvSpPr>
          <p:nvPr>
            <p:ph type="sldNum" sz="quarter" idx="5"/>
          </p:nvPr>
        </p:nvSpPr>
        <p:spPr/>
        <p:txBody>
          <a:bodyPr/>
          <a:lstStyle/>
          <a:p>
            <a:fld id="{841EF36A-4186-2643-B0EB-B06B50C1DAA3}" type="slidenum">
              <a:rPr lang="en-US" smtClean="0"/>
              <a:t>107</a:t>
            </a:fld>
            <a:endParaRPr lang="en-US"/>
          </a:p>
        </p:txBody>
      </p:sp>
    </p:spTree>
    <p:extLst>
      <p:ext uri="{BB962C8B-B14F-4D97-AF65-F5344CB8AC3E}">
        <p14:creationId xmlns:p14="http://schemas.microsoft.com/office/powerpoint/2010/main" val="3656788309"/>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108</a:t>
            </a:fld>
            <a:endParaRPr lang="en-US"/>
          </a:p>
        </p:txBody>
      </p:sp>
    </p:spTree>
    <p:extLst>
      <p:ext uri="{BB962C8B-B14F-4D97-AF65-F5344CB8AC3E}">
        <p14:creationId xmlns:p14="http://schemas.microsoft.com/office/powerpoint/2010/main" val="211411847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109</a:t>
            </a:fld>
            <a:endParaRPr lang="en-US"/>
          </a:p>
        </p:txBody>
      </p:sp>
    </p:spTree>
    <p:extLst>
      <p:ext uri="{BB962C8B-B14F-4D97-AF65-F5344CB8AC3E}">
        <p14:creationId xmlns:p14="http://schemas.microsoft.com/office/powerpoint/2010/main" val="284903190"/>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110</a:t>
            </a:fld>
            <a:endParaRPr lang="en-US"/>
          </a:p>
        </p:txBody>
      </p:sp>
    </p:spTree>
    <p:extLst>
      <p:ext uri="{BB962C8B-B14F-4D97-AF65-F5344CB8AC3E}">
        <p14:creationId xmlns:p14="http://schemas.microsoft.com/office/powerpoint/2010/main" val="35076017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initial state, the Actions, and the Transition Model define the state space of the problem.</a:t>
            </a:r>
          </a:p>
          <a:p>
            <a:endParaRPr lang="en-US" dirty="0"/>
          </a:p>
          <a:p>
            <a:r>
              <a:rPr lang="en-US" dirty="0"/>
              <a:t>So, working with vacuum world, we have our initial state, let’s say it’s this guy. And we remind ourselves what actions we have available to us. So, in this world, we can do every action in every state. So our transition model needs to define what new state we end up in for every action we might take.</a:t>
            </a:r>
          </a:p>
          <a:p>
            <a:endParaRPr lang="en-US" dirty="0"/>
          </a:p>
          <a:p>
            <a:r>
              <a:rPr lang="en-US" dirty="0"/>
              <a:t>If we go left, nothing happens. We stay in the exact same state. But if we go right, we end up in this world, with the agent in room B. Going right here does nothing, and going left brings us back where we used to be.</a:t>
            </a:r>
          </a:p>
          <a:p>
            <a:endParaRPr lang="en-US" dirty="0"/>
          </a:p>
          <a:p>
            <a:r>
              <a:rPr lang="en-US" dirty="0"/>
              <a:t>Sucking from that first state gets us to a new world, where we are in room A, and room A is clean and B is still dirty. Sucking here or going left gets us to the exact same place. Conversely, if we were in room B when we sucked, it gets us to this state, where sucking and going right changes nothing.</a:t>
            </a:r>
          </a:p>
          <a:p>
            <a:endParaRPr lang="en-US" dirty="0"/>
          </a:p>
          <a:p>
            <a:r>
              <a:rPr lang="en-US" dirty="0"/>
              <a:t>Moving left and right from these states does what you might expect. And moving left and right from those </a:t>
            </a:r>
            <a:r>
              <a:rPr lang="en-US" dirty="0" err="1"/>
              <a:t>tates</a:t>
            </a:r>
            <a:r>
              <a:rPr lang="en-US" dirty="0"/>
              <a:t> does the same.</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12</a:t>
            </a:fld>
            <a:endParaRPr lang="en-US"/>
          </a:p>
        </p:txBody>
      </p:sp>
    </p:spTree>
    <p:extLst>
      <p:ext uri="{BB962C8B-B14F-4D97-AF65-F5344CB8AC3E}">
        <p14:creationId xmlns:p14="http://schemas.microsoft.com/office/powerpoint/2010/main" val="3148001841"/>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111</a:t>
            </a:fld>
            <a:endParaRPr lang="en-US"/>
          </a:p>
        </p:txBody>
      </p:sp>
    </p:spTree>
    <p:extLst>
      <p:ext uri="{BB962C8B-B14F-4D97-AF65-F5344CB8AC3E}">
        <p14:creationId xmlns:p14="http://schemas.microsoft.com/office/powerpoint/2010/main" val="3354893267"/>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112</a:t>
            </a:fld>
            <a:endParaRPr lang="en-US"/>
          </a:p>
        </p:txBody>
      </p:sp>
    </p:spTree>
    <p:extLst>
      <p:ext uri="{BB962C8B-B14F-4D97-AF65-F5344CB8AC3E}">
        <p14:creationId xmlns:p14="http://schemas.microsoft.com/office/powerpoint/2010/main" val="202653382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113</a:t>
            </a:fld>
            <a:endParaRPr lang="en-US"/>
          </a:p>
        </p:txBody>
      </p:sp>
    </p:spTree>
    <p:extLst>
      <p:ext uri="{BB962C8B-B14F-4D97-AF65-F5344CB8AC3E}">
        <p14:creationId xmlns:p14="http://schemas.microsoft.com/office/powerpoint/2010/main" val="3045719363"/>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114</a:t>
            </a:fld>
            <a:endParaRPr lang="en-US"/>
          </a:p>
        </p:txBody>
      </p:sp>
    </p:spTree>
    <p:extLst>
      <p:ext uri="{BB962C8B-B14F-4D97-AF65-F5344CB8AC3E}">
        <p14:creationId xmlns:p14="http://schemas.microsoft.com/office/powerpoint/2010/main" val="2431994736"/>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example: Iterative Deepening Search</a:t>
            </a:r>
          </a:p>
        </p:txBody>
      </p:sp>
      <p:sp>
        <p:nvSpPr>
          <p:cNvPr id="4" name="Slide Number Placeholder 3"/>
          <p:cNvSpPr>
            <a:spLocks noGrp="1"/>
          </p:cNvSpPr>
          <p:nvPr>
            <p:ph type="sldNum" sz="quarter" idx="5"/>
          </p:nvPr>
        </p:nvSpPr>
        <p:spPr/>
        <p:txBody>
          <a:bodyPr/>
          <a:lstStyle/>
          <a:p>
            <a:fld id="{841EF36A-4186-2643-B0EB-B06B50C1DAA3}" type="slidenum">
              <a:rPr lang="en-US" smtClean="0"/>
              <a:t>115</a:t>
            </a:fld>
            <a:endParaRPr lang="en-US"/>
          </a:p>
        </p:txBody>
      </p:sp>
    </p:spTree>
    <p:extLst>
      <p:ext uri="{BB962C8B-B14F-4D97-AF65-F5344CB8AC3E}">
        <p14:creationId xmlns:p14="http://schemas.microsoft.com/office/powerpoint/2010/main" val="3352626806"/>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remember, once we’ve explored all of the children, we can remove the node from memory with DFS.</a:t>
            </a:r>
          </a:p>
        </p:txBody>
      </p:sp>
      <p:sp>
        <p:nvSpPr>
          <p:cNvPr id="4" name="Slide Number Placeholder 3"/>
          <p:cNvSpPr>
            <a:spLocks noGrp="1"/>
          </p:cNvSpPr>
          <p:nvPr>
            <p:ph type="sldNum" sz="quarter" idx="5"/>
          </p:nvPr>
        </p:nvSpPr>
        <p:spPr/>
        <p:txBody>
          <a:bodyPr/>
          <a:lstStyle/>
          <a:p>
            <a:fld id="{841EF36A-4186-2643-B0EB-B06B50C1DAA3}" type="slidenum">
              <a:rPr lang="en-US" smtClean="0"/>
              <a:t>116</a:t>
            </a:fld>
            <a:endParaRPr lang="en-US"/>
          </a:p>
        </p:txBody>
      </p:sp>
    </p:spTree>
    <p:extLst>
      <p:ext uri="{BB962C8B-B14F-4D97-AF65-F5344CB8AC3E}">
        <p14:creationId xmlns:p14="http://schemas.microsoft.com/office/powerpoint/2010/main" val="3765036355"/>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 upper levels being regenerated “comes out in the wash”</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117</a:t>
            </a:fld>
            <a:endParaRPr lang="en-US"/>
          </a:p>
        </p:txBody>
      </p:sp>
    </p:spTree>
    <p:extLst>
      <p:ext uri="{BB962C8B-B14F-4D97-AF65-F5344CB8AC3E}">
        <p14:creationId xmlns:p14="http://schemas.microsoft.com/office/powerpoint/2010/main" val="2740912941"/>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118</a:t>
            </a:fld>
            <a:endParaRPr lang="en-US"/>
          </a:p>
        </p:txBody>
      </p:sp>
    </p:spTree>
    <p:extLst>
      <p:ext uri="{BB962C8B-B14F-4D97-AF65-F5344CB8AC3E}">
        <p14:creationId xmlns:p14="http://schemas.microsoft.com/office/powerpoint/2010/main" val="503562309"/>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119</a:t>
            </a:fld>
            <a:endParaRPr lang="en-US"/>
          </a:p>
        </p:txBody>
      </p:sp>
    </p:spTree>
    <p:extLst>
      <p:ext uri="{BB962C8B-B14F-4D97-AF65-F5344CB8AC3E}">
        <p14:creationId xmlns:p14="http://schemas.microsoft.com/office/powerpoint/2010/main" val="197627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 can say that our goal test in this world is to verify that all of the rooms are clean! So there are two potential goal states in this world – both squares are clean and we are in room A, and both squares are clean and we are in room B.</a:t>
            </a:r>
          </a:p>
          <a:p>
            <a:endParaRPr lang="en-US" dirty="0"/>
          </a:p>
          <a:p>
            <a:r>
              <a:rPr lang="en-US" dirty="0"/>
              <a:t>Path cost – we can just say that each action costs 1 here.</a:t>
            </a:r>
          </a:p>
          <a:p>
            <a:endParaRPr lang="en-US" dirty="0"/>
          </a:p>
          <a:p>
            <a:r>
              <a:rPr lang="en-US" dirty="0"/>
              <a:t>And the actions are Left, Right, and Suck, and the transition model is basically captured by this world state here – we’re showing how taking any given action in any given state produces a new state.</a:t>
            </a:r>
          </a:p>
        </p:txBody>
      </p:sp>
      <p:sp>
        <p:nvSpPr>
          <p:cNvPr id="4" name="Slide Number Placeholder 3"/>
          <p:cNvSpPr>
            <a:spLocks noGrp="1"/>
          </p:cNvSpPr>
          <p:nvPr>
            <p:ph type="sldNum" sz="quarter" idx="5"/>
          </p:nvPr>
        </p:nvSpPr>
        <p:spPr/>
        <p:txBody>
          <a:bodyPr/>
          <a:lstStyle/>
          <a:p>
            <a:fld id="{841EF36A-4186-2643-B0EB-B06B50C1DAA3}" type="slidenum">
              <a:rPr lang="en-US" smtClean="0"/>
              <a:t>13</a:t>
            </a:fld>
            <a:endParaRPr lang="en-US"/>
          </a:p>
        </p:txBody>
      </p:sp>
    </p:spTree>
    <p:extLst>
      <p:ext uri="{BB962C8B-B14F-4D97-AF65-F5344CB8AC3E}">
        <p14:creationId xmlns:p14="http://schemas.microsoft.com/office/powerpoint/2010/main" val="27176271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provide another state space example…</a:t>
            </a:r>
          </a:p>
          <a:p>
            <a:endParaRPr lang="en-US" dirty="0"/>
          </a:p>
          <a:p>
            <a:r>
              <a:rPr lang="en-US" dirty="0"/>
              <a:t>States are a configuration of the numbers. The initial state is some configuration,  a is the goal state (usually the numbers counting up 1 through 8). The actions are sliding tiles into the blank space (or, if you prefer, you can think of it as sliding the “empty” space up, down, left, or right.</a:t>
            </a:r>
          </a:p>
          <a:p>
            <a:endParaRPr lang="en-US" dirty="0"/>
          </a:p>
          <a:p>
            <a:r>
              <a:rPr lang="en-US" dirty="0"/>
              <a:t>It can be expanded to bigger n by n puzzles (here, 4 x 4).</a:t>
            </a:r>
          </a:p>
          <a:p>
            <a:endParaRPr lang="en-US" dirty="0"/>
          </a:p>
          <a:p>
            <a:r>
              <a:rPr lang="en-US" dirty="0"/>
              <a:t>And we can see an expansion of the state space here!</a:t>
            </a:r>
          </a:p>
          <a:p>
            <a:endParaRPr lang="en-US" dirty="0"/>
          </a:p>
          <a:p>
            <a:r>
              <a:rPr lang="en-US" dirty="0"/>
              <a:t>Physical </a:t>
            </a:r>
            <a:r>
              <a:rPr lang="en-US" dirty="0" err="1"/>
              <a:t>manipualtions</a:t>
            </a:r>
            <a:r>
              <a:rPr lang="en-US" dirty="0"/>
              <a:t> abstracted away – you can’t shake the puzzle or otherwise disrupt it in that way.</a:t>
            </a:r>
          </a:p>
        </p:txBody>
      </p:sp>
      <p:sp>
        <p:nvSpPr>
          <p:cNvPr id="4" name="Slide Number Placeholder 3"/>
          <p:cNvSpPr>
            <a:spLocks noGrp="1"/>
          </p:cNvSpPr>
          <p:nvPr>
            <p:ph type="sldNum" sz="quarter" idx="5"/>
          </p:nvPr>
        </p:nvSpPr>
        <p:spPr/>
        <p:txBody>
          <a:bodyPr/>
          <a:lstStyle/>
          <a:p>
            <a:fld id="{841EF36A-4186-2643-B0EB-B06B50C1DAA3}" type="slidenum">
              <a:rPr lang="en-US" smtClean="0"/>
              <a:t>14</a:t>
            </a:fld>
            <a:endParaRPr lang="en-US"/>
          </a:p>
        </p:txBody>
      </p:sp>
    </p:spTree>
    <p:extLst>
      <p:ext uri="{BB962C8B-B14F-4D97-AF65-F5344CB8AC3E}">
        <p14:creationId xmlns:p14="http://schemas.microsoft.com/office/powerpoint/2010/main" val="4129424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space can get very large! And even though the size of the puzzle doesn’t change all that drastically, the amount of time to takes to solve these problems can get impossible to solve very quickly! The important, if perhaps predictable takeaway here is: we like problems (i.e., they are easier to solve) if they have fewer states. But as we’ll see in a second – sometimes the number of states isn’t dependent on the problem itself, but rather the problem formulation!</a:t>
            </a:r>
          </a:p>
        </p:txBody>
      </p:sp>
      <p:sp>
        <p:nvSpPr>
          <p:cNvPr id="4" name="Slide Number Placeholder 3"/>
          <p:cNvSpPr>
            <a:spLocks noGrp="1"/>
          </p:cNvSpPr>
          <p:nvPr>
            <p:ph type="sldNum" sz="quarter" idx="5"/>
          </p:nvPr>
        </p:nvSpPr>
        <p:spPr/>
        <p:txBody>
          <a:bodyPr/>
          <a:lstStyle/>
          <a:p>
            <a:fld id="{841EF36A-4186-2643-B0EB-B06B50C1DAA3}" type="slidenum">
              <a:rPr lang="en-US" smtClean="0"/>
              <a:t>15</a:t>
            </a:fld>
            <a:endParaRPr lang="en-US"/>
          </a:p>
        </p:txBody>
      </p:sp>
    </p:spTree>
    <p:extLst>
      <p:ext uri="{BB962C8B-B14F-4D97-AF65-F5344CB8AC3E}">
        <p14:creationId xmlns:p14="http://schemas.microsoft.com/office/powerpoint/2010/main" val="4924507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image is *almost* a solution. You can see the queens in the corners will attack each other.</a:t>
            </a:r>
          </a:p>
          <a:p>
            <a:endParaRPr lang="en-US" dirty="0"/>
          </a:p>
          <a:p>
            <a:r>
              <a:rPr lang="en-US" dirty="0"/>
              <a:t>In addition to presenting another problem, I wanted to demonstrate that *how you formulate a problem* can affect the size of the state space.</a:t>
            </a:r>
          </a:p>
        </p:txBody>
      </p:sp>
      <p:sp>
        <p:nvSpPr>
          <p:cNvPr id="4" name="Slide Number Placeholder 3"/>
          <p:cNvSpPr>
            <a:spLocks noGrp="1"/>
          </p:cNvSpPr>
          <p:nvPr>
            <p:ph type="sldNum" sz="quarter" idx="5"/>
          </p:nvPr>
        </p:nvSpPr>
        <p:spPr/>
        <p:txBody>
          <a:bodyPr/>
          <a:lstStyle/>
          <a:p>
            <a:fld id="{841EF36A-4186-2643-B0EB-B06B50C1DAA3}" type="slidenum">
              <a:rPr lang="en-US" smtClean="0"/>
              <a:t>16</a:t>
            </a:fld>
            <a:endParaRPr lang="en-US"/>
          </a:p>
        </p:txBody>
      </p:sp>
    </p:spTree>
    <p:extLst>
      <p:ext uri="{BB962C8B-B14F-4D97-AF65-F5344CB8AC3E}">
        <p14:creationId xmlns:p14="http://schemas.microsoft.com/office/powerpoint/2010/main" val="35919700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image is *almost* a solution. You can see the queens in the corners will attack each other.</a:t>
            </a:r>
          </a:p>
          <a:p>
            <a:endParaRPr lang="en-US" dirty="0"/>
          </a:p>
          <a:p>
            <a:r>
              <a:rPr lang="en-US" dirty="0"/>
              <a:t>In addition to presenting another problem, I wanted to demonstrate that *how you formulate a problem* can affect the size of the state space.</a:t>
            </a:r>
          </a:p>
        </p:txBody>
      </p:sp>
      <p:sp>
        <p:nvSpPr>
          <p:cNvPr id="4" name="Slide Number Placeholder 3"/>
          <p:cNvSpPr>
            <a:spLocks noGrp="1"/>
          </p:cNvSpPr>
          <p:nvPr>
            <p:ph type="sldNum" sz="quarter" idx="5"/>
          </p:nvPr>
        </p:nvSpPr>
        <p:spPr/>
        <p:txBody>
          <a:bodyPr/>
          <a:lstStyle/>
          <a:p>
            <a:fld id="{841EF36A-4186-2643-B0EB-B06B50C1DAA3}" type="slidenum">
              <a:rPr lang="en-US" smtClean="0"/>
              <a:t>17</a:t>
            </a:fld>
            <a:endParaRPr lang="en-US"/>
          </a:p>
        </p:txBody>
      </p:sp>
    </p:spTree>
    <p:extLst>
      <p:ext uri="{BB962C8B-B14F-4D97-AF65-F5344CB8AC3E}">
        <p14:creationId xmlns:p14="http://schemas.microsoft.com/office/powerpoint/2010/main" val="41454112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problem allows us to make a lot of “obviously wrong” moves.</a:t>
            </a:r>
          </a:p>
        </p:txBody>
      </p:sp>
      <p:sp>
        <p:nvSpPr>
          <p:cNvPr id="4" name="Slide Number Placeholder 3"/>
          <p:cNvSpPr>
            <a:spLocks noGrp="1"/>
          </p:cNvSpPr>
          <p:nvPr>
            <p:ph type="sldNum" sz="quarter" idx="5"/>
          </p:nvPr>
        </p:nvSpPr>
        <p:spPr/>
        <p:txBody>
          <a:bodyPr/>
          <a:lstStyle/>
          <a:p>
            <a:fld id="{841EF36A-4186-2643-B0EB-B06B50C1DAA3}" type="slidenum">
              <a:rPr lang="en-US" smtClean="0"/>
              <a:t>18</a:t>
            </a:fld>
            <a:endParaRPr lang="en-US"/>
          </a:p>
        </p:txBody>
      </p:sp>
    </p:spTree>
    <p:extLst>
      <p:ext uri="{BB962C8B-B14F-4D97-AF65-F5344CB8AC3E}">
        <p14:creationId xmlns:p14="http://schemas.microsoft.com/office/powerpoint/2010/main" val="30409634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reformulate what a ‘valid’ state is, and what valid actions are, it drastically reduces the number of states! This is still the same “problem” as before – but by changing the parameters of the problem formulation, we suddenly made it *much* more tractable!</a:t>
            </a:r>
          </a:p>
        </p:txBody>
      </p:sp>
      <p:sp>
        <p:nvSpPr>
          <p:cNvPr id="4" name="Slide Number Placeholder 3"/>
          <p:cNvSpPr>
            <a:spLocks noGrp="1"/>
          </p:cNvSpPr>
          <p:nvPr>
            <p:ph type="sldNum" sz="quarter" idx="5"/>
          </p:nvPr>
        </p:nvSpPr>
        <p:spPr/>
        <p:txBody>
          <a:bodyPr/>
          <a:lstStyle/>
          <a:p>
            <a:fld id="{841EF36A-4186-2643-B0EB-B06B50C1DAA3}" type="slidenum">
              <a:rPr lang="en-US" smtClean="0"/>
              <a:t>19</a:t>
            </a:fld>
            <a:endParaRPr lang="en-US"/>
          </a:p>
        </p:txBody>
      </p:sp>
    </p:spTree>
    <p:extLst>
      <p:ext uri="{BB962C8B-B14F-4D97-AF65-F5344CB8AC3E}">
        <p14:creationId xmlns:p14="http://schemas.microsoft.com/office/powerpoint/2010/main" val="9004705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20</a:t>
            </a:fld>
            <a:endParaRPr lang="en-US"/>
          </a:p>
        </p:txBody>
      </p:sp>
    </p:spTree>
    <p:extLst>
      <p:ext uri="{BB962C8B-B14F-4D97-AF65-F5344CB8AC3E}">
        <p14:creationId xmlns:p14="http://schemas.microsoft.com/office/powerpoint/2010/main" val="12735949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different properties that the environment could have.</a:t>
            </a:r>
          </a:p>
        </p:txBody>
      </p:sp>
      <p:sp>
        <p:nvSpPr>
          <p:cNvPr id="4" name="Slide Number Placeholder 3"/>
          <p:cNvSpPr>
            <a:spLocks noGrp="1"/>
          </p:cNvSpPr>
          <p:nvPr>
            <p:ph type="sldNum" sz="quarter" idx="5"/>
          </p:nvPr>
        </p:nvSpPr>
        <p:spPr/>
        <p:txBody>
          <a:bodyPr/>
          <a:lstStyle/>
          <a:p>
            <a:fld id="{841EF36A-4186-2643-B0EB-B06B50C1DAA3}" type="slidenum">
              <a:rPr lang="en-US" smtClean="0"/>
              <a:t>3</a:t>
            </a:fld>
            <a:endParaRPr lang="en-US"/>
          </a:p>
        </p:txBody>
      </p:sp>
    </p:spTree>
    <p:extLst>
      <p:ext uri="{BB962C8B-B14F-4D97-AF65-F5344CB8AC3E}">
        <p14:creationId xmlns:p14="http://schemas.microsoft.com/office/powerpoint/2010/main" val="6155850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21</a:t>
            </a:fld>
            <a:endParaRPr lang="en-US"/>
          </a:p>
        </p:txBody>
      </p:sp>
    </p:spTree>
    <p:extLst>
      <p:ext uri="{BB962C8B-B14F-4D97-AF65-F5344CB8AC3E}">
        <p14:creationId xmlns:p14="http://schemas.microsoft.com/office/powerpoint/2010/main" val="34744936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22</a:t>
            </a:fld>
            <a:endParaRPr lang="en-US"/>
          </a:p>
        </p:txBody>
      </p:sp>
    </p:spTree>
    <p:extLst>
      <p:ext uri="{BB962C8B-B14F-4D97-AF65-F5344CB8AC3E}">
        <p14:creationId xmlns:p14="http://schemas.microsoft.com/office/powerpoint/2010/main" val="32324259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23</a:t>
            </a:fld>
            <a:endParaRPr lang="en-US"/>
          </a:p>
        </p:txBody>
      </p:sp>
    </p:spTree>
    <p:extLst>
      <p:ext uri="{BB962C8B-B14F-4D97-AF65-F5344CB8AC3E}">
        <p14:creationId xmlns:p14="http://schemas.microsoft.com/office/powerpoint/2010/main" val="24054801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idea that we are doing some bookkeeping of the entire path, so that when we add n to V we understand how we “got” to n. From there, once we return the node that is a solution, we can back chain to see the sequence of steps that got us there!</a:t>
            </a:r>
          </a:p>
          <a:p>
            <a:endParaRPr lang="en-US" dirty="0"/>
          </a:p>
          <a:p>
            <a:r>
              <a:rPr lang="en-US" dirty="0"/>
              <a:t>Also, keep your eye on line five – choose a node n seems reasonable enough, but *how* we make that choice will be the subject of some discussion moving forward!</a:t>
            </a:r>
          </a:p>
        </p:txBody>
      </p:sp>
      <p:sp>
        <p:nvSpPr>
          <p:cNvPr id="4" name="Slide Number Placeholder 3"/>
          <p:cNvSpPr>
            <a:spLocks noGrp="1"/>
          </p:cNvSpPr>
          <p:nvPr>
            <p:ph type="sldNum" sz="quarter" idx="5"/>
          </p:nvPr>
        </p:nvSpPr>
        <p:spPr/>
        <p:txBody>
          <a:bodyPr/>
          <a:lstStyle/>
          <a:p>
            <a:fld id="{841EF36A-4186-2643-B0EB-B06B50C1DAA3}" type="slidenum">
              <a:rPr lang="en-US" smtClean="0"/>
              <a:t>24</a:t>
            </a:fld>
            <a:endParaRPr lang="en-US"/>
          </a:p>
        </p:txBody>
      </p:sp>
    </p:spTree>
    <p:extLst>
      <p:ext uri="{BB962C8B-B14F-4D97-AF65-F5344CB8AC3E}">
        <p14:creationId xmlns:p14="http://schemas.microsoft.com/office/powerpoint/2010/main" val="4337262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Lots of ways to evaluate a search algorithm. Different tradeoffs. Here is some more vocabulary with which to describe different algorithms!</a:t>
            </a:r>
          </a:p>
        </p:txBody>
      </p:sp>
      <p:sp>
        <p:nvSpPr>
          <p:cNvPr id="4" name="Slide Number Placeholder 3"/>
          <p:cNvSpPr>
            <a:spLocks noGrp="1"/>
          </p:cNvSpPr>
          <p:nvPr>
            <p:ph type="sldNum" sz="quarter" idx="5"/>
          </p:nvPr>
        </p:nvSpPr>
        <p:spPr/>
        <p:txBody>
          <a:bodyPr/>
          <a:lstStyle/>
          <a:p>
            <a:fld id="{841EF36A-4186-2643-B0EB-B06B50C1DAA3}" type="slidenum">
              <a:rPr lang="en-US" smtClean="0"/>
              <a:t>25</a:t>
            </a:fld>
            <a:endParaRPr lang="en-US"/>
          </a:p>
        </p:txBody>
      </p:sp>
    </p:spTree>
    <p:extLst>
      <p:ext uri="{BB962C8B-B14F-4D97-AF65-F5344CB8AC3E}">
        <p14:creationId xmlns:p14="http://schemas.microsoft.com/office/powerpoint/2010/main" val="36828990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26</a:t>
            </a:fld>
            <a:endParaRPr lang="en-US"/>
          </a:p>
        </p:txBody>
      </p:sp>
    </p:spTree>
    <p:extLst>
      <p:ext uri="{BB962C8B-B14F-4D97-AF65-F5344CB8AC3E}">
        <p14:creationId xmlns:p14="http://schemas.microsoft.com/office/powerpoint/2010/main" val="33014549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27</a:t>
            </a:fld>
            <a:endParaRPr lang="en-US"/>
          </a:p>
        </p:txBody>
      </p:sp>
    </p:spTree>
    <p:extLst>
      <p:ext uri="{BB962C8B-B14F-4D97-AF65-F5344CB8AC3E}">
        <p14:creationId xmlns:p14="http://schemas.microsoft.com/office/powerpoint/2010/main" val="5398414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28</a:t>
            </a:fld>
            <a:endParaRPr lang="en-US"/>
          </a:p>
        </p:txBody>
      </p:sp>
    </p:spTree>
    <p:extLst>
      <p:ext uri="{BB962C8B-B14F-4D97-AF65-F5344CB8AC3E}">
        <p14:creationId xmlns:p14="http://schemas.microsoft.com/office/powerpoint/2010/main" val="2599898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29</a:t>
            </a:fld>
            <a:endParaRPr lang="en-US"/>
          </a:p>
        </p:txBody>
      </p:sp>
    </p:spTree>
    <p:extLst>
      <p:ext uri="{BB962C8B-B14F-4D97-AF65-F5344CB8AC3E}">
        <p14:creationId xmlns:p14="http://schemas.microsoft.com/office/powerpoint/2010/main" val="38135397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30</a:t>
            </a:fld>
            <a:endParaRPr lang="en-US"/>
          </a:p>
        </p:txBody>
      </p:sp>
    </p:spTree>
    <p:extLst>
      <p:ext uri="{BB962C8B-B14F-4D97-AF65-F5344CB8AC3E}">
        <p14:creationId xmlns:p14="http://schemas.microsoft.com/office/powerpoint/2010/main" val="1037947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introduced concepts such as Microworlds – these small little domains that have an agent and an environment, including Vacuum world. </a:t>
            </a:r>
          </a:p>
          <a:p>
            <a:endParaRPr lang="en-US" dirty="0"/>
          </a:p>
          <a:p>
            <a:r>
              <a:rPr lang="en-US" dirty="0"/>
              <a:t>And we talked about agent functions – the idea that we can map a percept sequence – the history of everything the agent has perceived up this point, and map </a:t>
            </a:r>
          </a:p>
          <a:p>
            <a:r>
              <a:rPr lang="en-US" dirty="0"/>
              <a:t>it to some action. To some extent, having these tables is all that is ‘interesting’ about an agent</a:t>
            </a:r>
          </a:p>
          <a:p>
            <a:endParaRPr lang="en-US" dirty="0"/>
          </a:p>
          <a:p>
            <a:r>
              <a:rPr lang="en-US" dirty="0"/>
              <a:t>(3) But we saw these tables can grow infinitely large! We can’t just make a table for every single thing.</a:t>
            </a:r>
          </a:p>
          <a:p>
            <a:endParaRPr lang="en-US" dirty="0"/>
          </a:p>
          <a:p>
            <a:r>
              <a:rPr lang="en-US" dirty="0"/>
              <a:t>These are also sometimes known as “reflex” agents – agents that just do an action based on what they’ve seen in the past and in the present. That’s basically what the program we wrote for our robot was – IF the room is dirty THEN do this, ELSE do that.</a:t>
            </a:r>
          </a:p>
        </p:txBody>
      </p:sp>
      <p:sp>
        <p:nvSpPr>
          <p:cNvPr id="4" name="Slide Number Placeholder 3"/>
          <p:cNvSpPr>
            <a:spLocks noGrp="1"/>
          </p:cNvSpPr>
          <p:nvPr>
            <p:ph type="sldNum" sz="quarter" idx="5"/>
          </p:nvPr>
        </p:nvSpPr>
        <p:spPr/>
        <p:txBody>
          <a:bodyPr/>
          <a:lstStyle/>
          <a:p>
            <a:fld id="{841EF36A-4186-2643-B0EB-B06B50C1DAA3}" type="slidenum">
              <a:rPr lang="en-US" smtClean="0"/>
              <a:t>4</a:t>
            </a:fld>
            <a:endParaRPr lang="en-US"/>
          </a:p>
        </p:txBody>
      </p:sp>
    </p:spTree>
    <p:extLst>
      <p:ext uri="{BB962C8B-B14F-4D97-AF65-F5344CB8AC3E}">
        <p14:creationId xmlns:p14="http://schemas.microsoft.com/office/powerpoint/2010/main" val="12273978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31</a:t>
            </a:fld>
            <a:endParaRPr lang="en-US"/>
          </a:p>
        </p:txBody>
      </p:sp>
    </p:spTree>
    <p:extLst>
      <p:ext uri="{BB962C8B-B14F-4D97-AF65-F5344CB8AC3E}">
        <p14:creationId xmlns:p14="http://schemas.microsoft.com/office/powerpoint/2010/main" val="12705759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32</a:t>
            </a:fld>
            <a:endParaRPr lang="en-US"/>
          </a:p>
        </p:txBody>
      </p:sp>
    </p:spTree>
    <p:extLst>
      <p:ext uri="{BB962C8B-B14F-4D97-AF65-F5344CB8AC3E}">
        <p14:creationId xmlns:p14="http://schemas.microsoft.com/office/powerpoint/2010/main" val="36823248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33</a:t>
            </a:fld>
            <a:endParaRPr lang="en-US"/>
          </a:p>
        </p:txBody>
      </p:sp>
    </p:spTree>
    <p:extLst>
      <p:ext uri="{BB962C8B-B14F-4D97-AF65-F5344CB8AC3E}">
        <p14:creationId xmlns:p14="http://schemas.microsoft.com/office/powerpoint/2010/main" val="16674910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34</a:t>
            </a:fld>
            <a:endParaRPr lang="en-US"/>
          </a:p>
        </p:txBody>
      </p:sp>
    </p:spTree>
    <p:extLst>
      <p:ext uri="{BB962C8B-B14F-4D97-AF65-F5344CB8AC3E}">
        <p14:creationId xmlns:p14="http://schemas.microsoft.com/office/powerpoint/2010/main" val="305458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35</a:t>
            </a:fld>
            <a:endParaRPr lang="en-US"/>
          </a:p>
        </p:txBody>
      </p:sp>
    </p:spTree>
    <p:extLst>
      <p:ext uri="{BB962C8B-B14F-4D97-AF65-F5344CB8AC3E}">
        <p14:creationId xmlns:p14="http://schemas.microsoft.com/office/powerpoint/2010/main" val="5273845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36</a:t>
            </a:fld>
            <a:endParaRPr lang="en-US"/>
          </a:p>
        </p:txBody>
      </p:sp>
    </p:spTree>
    <p:extLst>
      <p:ext uri="{BB962C8B-B14F-4D97-AF65-F5344CB8AC3E}">
        <p14:creationId xmlns:p14="http://schemas.microsoft.com/office/powerpoint/2010/main" val="382395115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37</a:t>
            </a:fld>
            <a:endParaRPr lang="en-US"/>
          </a:p>
        </p:txBody>
      </p:sp>
    </p:spTree>
    <p:extLst>
      <p:ext uri="{BB962C8B-B14F-4D97-AF65-F5344CB8AC3E}">
        <p14:creationId xmlns:p14="http://schemas.microsoft.com/office/powerpoint/2010/main" val="15848129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38</a:t>
            </a:fld>
            <a:endParaRPr lang="en-US"/>
          </a:p>
        </p:txBody>
      </p:sp>
    </p:spTree>
    <p:extLst>
      <p:ext uri="{BB962C8B-B14F-4D97-AF65-F5344CB8AC3E}">
        <p14:creationId xmlns:p14="http://schemas.microsoft.com/office/powerpoint/2010/main" val="38185718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39</a:t>
            </a:fld>
            <a:endParaRPr lang="en-US"/>
          </a:p>
        </p:txBody>
      </p:sp>
    </p:spTree>
    <p:extLst>
      <p:ext uri="{BB962C8B-B14F-4D97-AF65-F5344CB8AC3E}">
        <p14:creationId xmlns:p14="http://schemas.microsoft.com/office/powerpoint/2010/main" val="314652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40</a:t>
            </a:fld>
            <a:endParaRPr lang="en-US"/>
          </a:p>
        </p:txBody>
      </p:sp>
    </p:spTree>
    <p:extLst>
      <p:ext uri="{BB962C8B-B14F-4D97-AF65-F5344CB8AC3E}">
        <p14:creationId xmlns:p14="http://schemas.microsoft.com/office/powerpoint/2010/main" val="36304054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when you start talking about worlds that are a little less micro – worlds that have tons of states, such as a game of chess, and it’s unclear what the “right” or “best” thing to do is based on your current knowledge of the situation, it becomes untenable to just write a bunch of if-else statements.</a:t>
            </a:r>
          </a:p>
        </p:txBody>
      </p:sp>
      <p:sp>
        <p:nvSpPr>
          <p:cNvPr id="4" name="Slide Number Placeholder 3"/>
          <p:cNvSpPr>
            <a:spLocks noGrp="1"/>
          </p:cNvSpPr>
          <p:nvPr>
            <p:ph type="sldNum" sz="quarter" idx="5"/>
          </p:nvPr>
        </p:nvSpPr>
        <p:spPr/>
        <p:txBody>
          <a:bodyPr/>
          <a:lstStyle/>
          <a:p>
            <a:fld id="{841EF36A-4186-2643-B0EB-B06B50C1DAA3}" type="slidenum">
              <a:rPr lang="en-US" smtClean="0"/>
              <a:t>5</a:t>
            </a:fld>
            <a:endParaRPr lang="en-US"/>
          </a:p>
        </p:txBody>
      </p:sp>
    </p:spTree>
    <p:extLst>
      <p:ext uri="{BB962C8B-B14F-4D97-AF65-F5344CB8AC3E}">
        <p14:creationId xmlns:p14="http://schemas.microsoft.com/office/powerpoint/2010/main" val="259766094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41</a:t>
            </a:fld>
            <a:endParaRPr lang="en-US"/>
          </a:p>
        </p:txBody>
      </p:sp>
    </p:spTree>
    <p:extLst>
      <p:ext uri="{BB962C8B-B14F-4D97-AF65-F5344CB8AC3E}">
        <p14:creationId xmlns:p14="http://schemas.microsoft.com/office/powerpoint/2010/main" val="151143369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42</a:t>
            </a:fld>
            <a:endParaRPr lang="en-US"/>
          </a:p>
        </p:txBody>
      </p:sp>
    </p:spTree>
    <p:extLst>
      <p:ext uri="{BB962C8B-B14F-4D97-AF65-F5344CB8AC3E}">
        <p14:creationId xmlns:p14="http://schemas.microsoft.com/office/powerpoint/2010/main" val="4712254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43</a:t>
            </a:fld>
            <a:endParaRPr lang="en-US"/>
          </a:p>
        </p:txBody>
      </p:sp>
    </p:spTree>
    <p:extLst>
      <p:ext uri="{BB962C8B-B14F-4D97-AF65-F5344CB8AC3E}">
        <p14:creationId xmlns:p14="http://schemas.microsoft.com/office/powerpoint/2010/main" val="14350679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44</a:t>
            </a:fld>
            <a:endParaRPr lang="en-US"/>
          </a:p>
        </p:txBody>
      </p:sp>
    </p:spTree>
    <p:extLst>
      <p:ext uri="{BB962C8B-B14F-4D97-AF65-F5344CB8AC3E}">
        <p14:creationId xmlns:p14="http://schemas.microsoft.com/office/powerpoint/2010/main" val="322228326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45</a:t>
            </a:fld>
            <a:endParaRPr lang="en-US"/>
          </a:p>
        </p:txBody>
      </p:sp>
    </p:spTree>
    <p:extLst>
      <p:ext uri="{BB962C8B-B14F-4D97-AF65-F5344CB8AC3E}">
        <p14:creationId xmlns:p14="http://schemas.microsoft.com/office/powerpoint/2010/main" val="8299834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46</a:t>
            </a:fld>
            <a:endParaRPr lang="en-US"/>
          </a:p>
        </p:txBody>
      </p:sp>
    </p:spTree>
    <p:extLst>
      <p:ext uri="{BB962C8B-B14F-4D97-AF65-F5344CB8AC3E}">
        <p14:creationId xmlns:p14="http://schemas.microsoft.com/office/powerpoint/2010/main" val="375888885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47</a:t>
            </a:fld>
            <a:endParaRPr lang="en-US"/>
          </a:p>
        </p:txBody>
      </p:sp>
    </p:spTree>
    <p:extLst>
      <p:ext uri="{BB962C8B-B14F-4D97-AF65-F5344CB8AC3E}">
        <p14:creationId xmlns:p14="http://schemas.microsoft.com/office/powerpoint/2010/main" val="186624081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48</a:t>
            </a:fld>
            <a:endParaRPr lang="en-US"/>
          </a:p>
        </p:txBody>
      </p:sp>
    </p:spTree>
    <p:extLst>
      <p:ext uri="{BB962C8B-B14F-4D97-AF65-F5344CB8AC3E}">
        <p14:creationId xmlns:p14="http://schemas.microsoft.com/office/powerpoint/2010/main" val="397972841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49</a:t>
            </a:fld>
            <a:endParaRPr lang="en-US"/>
          </a:p>
        </p:txBody>
      </p:sp>
    </p:spTree>
    <p:extLst>
      <p:ext uri="{BB962C8B-B14F-4D97-AF65-F5344CB8AC3E}">
        <p14:creationId xmlns:p14="http://schemas.microsoft.com/office/powerpoint/2010/main" val="150496195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50</a:t>
            </a:fld>
            <a:endParaRPr lang="en-US"/>
          </a:p>
        </p:txBody>
      </p:sp>
    </p:spTree>
    <p:extLst>
      <p:ext uri="{BB962C8B-B14F-4D97-AF65-F5344CB8AC3E}">
        <p14:creationId xmlns:p14="http://schemas.microsoft.com/office/powerpoint/2010/main" val="3818194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Search is thinking before acting. You aren’t just having a knee-jerk reflex reaction to the current state. You’re considering multiple next states, multiple courses of action, and choosing one based on some </a:t>
            </a:r>
            <a:r>
              <a:rPr lang="en-US" dirty="0" err="1"/>
              <a:t>criterea</a:t>
            </a:r>
            <a:r>
              <a:rPr lang="en-US" dirty="0"/>
              <a:t>. So if reflex agents only considered the past and the present, agents that incorporate search are now considering the future.</a:t>
            </a:r>
          </a:p>
          <a:p>
            <a:endParaRPr lang="en-US" dirty="0"/>
          </a:p>
          <a:p>
            <a:r>
              <a:rPr lang="en-US" dirty="0"/>
              <a:t>(1), (2) You can almost think of it as peering into the future. An example from your own life: You don’t know whether you should go to bed early, or stay up late and study for an exam. If right now you are both “tired” AND “unprepared” it’s hard to know what course of action is better. But, if you can imagine possible scenarios where you go to bed, and other scenarios where you stay up and study, you can see what happens next in both of those timelines; you see the timeline that your most happy with, and you go with that.</a:t>
            </a:r>
          </a:p>
          <a:p>
            <a:endParaRPr lang="en-US" dirty="0"/>
          </a:p>
          <a:p>
            <a:r>
              <a:rPr lang="en-US" dirty="0"/>
              <a:t>(3) For search to be applied, we need to define a search problem, which is made up of five components. But before we get into those components, let’s make sure we understand what we mean by the notion of a “state.”</a:t>
            </a:r>
          </a:p>
        </p:txBody>
      </p:sp>
      <p:sp>
        <p:nvSpPr>
          <p:cNvPr id="4" name="Slide Number Placeholder 3"/>
          <p:cNvSpPr>
            <a:spLocks noGrp="1"/>
          </p:cNvSpPr>
          <p:nvPr>
            <p:ph type="sldNum" sz="quarter" idx="5"/>
          </p:nvPr>
        </p:nvSpPr>
        <p:spPr/>
        <p:txBody>
          <a:bodyPr/>
          <a:lstStyle/>
          <a:p>
            <a:fld id="{841EF36A-4186-2643-B0EB-B06B50C1DAA3}" type="slidenum">
              <a:rPr lang="en-US" smtClean="0"/>
              <a:t>6</a:t>
            </a:fld>
            <a:endParaRPr lang="en-US"/>
          </a:p>
        </p:txBody>
      </p:sp>
    </p:spTree>
    <p:extLst>
      <p:ext uri="{BB962C8B-B14F-4D97-AF65-F5344CB8AC3E}">
        <p14:creationId xmlns:p14="http://schemas.microsoft.com/office/powerpoint/2010/main" val="218006310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we pick one (we’ll chat about more formal “how to pick one” strategies soon. For this example, let’s say we get lucky and happen to pick C</a:t>
            </a:r>
          </a:p>
        </p:txBody>
      </p:sp>
      <p:sp>
        <p:nvSpPr>
          <p:cNvPr id="4" name="Slide Number Placeholder 3"/>
          <p:cNvSpPr>
            <a:spLocks noGrp="1"/>
          </p:cNvSpPr>
          <p:nvPr>
            <p:ph type="sldNum" sz="quarter" idx="5"/>
          </p:nvPr>
        </p:nvSpPr>
        <p:spPr/>
        <p:txBody>
          <a:bodyPr/>
          <a:lstStyle/>
          <a:p>
            <a:fld id="{841EF36A-4186-2643-B0EB-B06B50C1DAA3}" type="slidenum">
              <a:rPr lang="en-US" smtClean="0"/>
              <a:t>51</a:t>
            </a:fld>
            <a:endParaRPr lang="en-US"/>
          </a:p>
        </p:txBody>
      </p:sp>
    </p:spTree>
    <p:extLst>
      <p:ext uri="{BB962C8B-B14F-4D97-AF65-F5344CB8AC3E}">
        <p14:creationId xmlns:p14="http://schemas.microsoft.com/office/powerpoint/2010/main" val="401860421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52</a:t>
            </a:fld>
            <a:endParaRPr lang="en-US"/>
          </a:p>
        </p:txBody>
      </p:sp>
    </p:spTree>
    <p:extLst>
      <p:ext uri="{BB962C8B-B14F-4D97-AF65-F5344CB8AC3E}">
        <p14:creationId xmlns:p14="http://schemas.microsoft.com/office/powerpoint/2010/main" val="1011415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53</a:t>
            </a:fld>
            <a:endParaRPr lang="en-US"/>
          </a:p>
        </p:txBody>
      </p:sp>
    </p:spTree>
    <p:extLst>
      <p:ext uri="{BB962C8B-B14F-4D97-AF65-F5344CB8AC3E}">
        <p14:creationId xmlns:p14="http://schemas.microsoft.com/office/powerpoint/2010/main" val="417345838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54</a:t>
            </a:fld>
            <a:endParaRPr lang="en-US"/>
          </a:p>
        </p:txBody>
      </p:sp>
    </p:spTree>
    <p:extLst>
      <p:ext uri="{BB962C8B-B14F-4D97-AF65-F5344CB8AC3E}">
        <p14:creationId xmlns:p14="http://schemas.microsoft.com/office/powerpoint/2010/main" val="131164336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55</a:t>
            </a:fld>
            <a:endParaRPr lang="en-US"/>
          </a:p>
        </p:txBody>
      </p:sp>
    </p:spTree>
    <p:extLst>
      <p:ext uri="{BB962C8B-B14F-4D97-AF65-F5344CB8AC3E}">
        <p14:creationId xmlns:p14="http://schemas.microsoft.com/office/powerpoint/2010/main" val="102935113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56</a:t>
            </a:fld>
            <a:endParaRPr lang="en-US"/>
          </a:p>
        </p:txBody>
      </p:sp>
    </p:spTree>
    <p:extLst>
      <p:ext uri="{BB962C8B-B14F-4D97-AF65-F5344CB8AC3E}">
        <p14:creationId xmlns:p14="http://schemas.microsoft.com/office/powerpoint/2010/main" val="30766656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lots of different uninformed search strategies! Let’s chat about them now! Starting with breadth first search!</a:t>
            </a:r>
          </a:p>
        </p:txBody>
      </p:sp>
      <p:sp>
        <p:nvSpPr>
          <p:cNvPr id="4" name="Slide Number Placeholder 3"/>
          <p:cNvSpPr>
            <a:spLocks noGrp="1"/>
          </p:cNvSpPr>
          <p:nvPr>
            <p:ph type="sldNum" sz="quarter" idx="5"/>
          </p:nvPr>
        </p:nvSpPr>
        <p:spPr/>
        <p:txBody>
          <a:bodyPr/>
          <a:lstStyle/>
          <a:p>
            <a:fld id="{841EF36A-4186-2643-B0EB-B06B50C1DAA3}" type="slidenum">
              <a:rPr lang="en-US" smtClean="0"/>
              <a:t>57</a:t>
            </a:fld>
            <a:endParaRPr lang="en-US"/>
          </a:p>
        </p:txBody>
      </p:sp>
    </p:spTree>
    <p:extLst>
      <p:ext uri="{BB962C8B-B14F-4D97-AF65-F5344CB8AC3E}">
        <p14:creationId xmlns:p14="http://schemas.microsoft.com/office/powerpoint/2010/main" val="228494650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 say “always choose a node at the end of the shortest path”, there are lots of different ways of conceptualizing that, but they all mean the same thing.</a:t>
            </a:r>
          </a:p>
        </p:txBody>
      </p:sp>
      <p:sp>
        <p:nvSpPr>
          <p:cNvPr id="4" name="Slide Number Placeholder 3"/>
          <p:cNvSpPr>
            <a:spLocks noGrp="1"/>
          </p:cNvSpPr>
          <p:nvPr>
            <p:ph type="sldNum" sz="quarter" idx="5"/>
          </p:nvPr>
        </p:nvSpPr>
        <p:spPr/>
        <p:txBody>
          <a:bodyPr/>
          <a:lstStyle/>
          <a:p>
            <a:fld id="{841EF36A-4186-2643-B0EB-B06B50C1DAA3}" type="slidenum">
              <a:rPr lang="en-US" smtClean="0"/>
              <a:t>58</a:t>
            </a:fld>
            <a:endParaRPr lang="en-US"/>
          </a:p>
        </p:txBody>
      </p:sp>
    </p:spTree>
    <p:extLst>
      <p:ext uri="{BB962C8B-B14F-4D97-AF65-F5344CB8AC3E}">
        <p14:creationId xmlns:p14="http://schemas.microsoft.com/office/powerpoint/2010/main" val="159794927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59</a:t>
            </a:fld>
            <a:endParaRPr lang="en-US"/>
          </a:p>
        </p:txBody>
      </p:sp>
    </p:spTree>
    <p:extLst>
      <p:ext uri="{BB962C8B-B14F-4D97-AF65-F5344CB8AC3E}">
        <p14:creationId xmlns:p14="http://schemas.microsoft.com/office/powerpoint/2010/main" val="362057620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60</a:t>
            </a:fld>
            <a:endParaRPr lang="en-US"/>
          </a:p>
        </p:txBody>
      </p:sp>
    </p:spTree>
    <p:extLst>
      <p:ext uri="{BB962C8B-B14F-4D97-AF65-F5344CB8AC3E}">
        <p14:creationId xmlns:p14="http://schemas.microsoft.com/office/powerpoint/2010/main" val="30633580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be using the word State a lot coming up (and indeed, throughout the semester.</a:t>
            </a:r>
          </a:p>
          <a:p>
            <a:endParaRPr lang="en-US" dirty="0"/>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7</a:t>
            </a:fld>
            <a:endParaRPr lang="en-US"/>
          </a:p>
        </p:txBody>
      </p:sp>
    </p:spTree>
    <p:extLst>
      <p:ext uri="{BB962C8B-B14F-4D97-AF65-F5344CB8AC3E}">
        <p14:creationId xmlns:p14="http://schemas.microsoft.com/office/powerpoint/2010/main" val="44792394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61</a:t>
            </a:fld>
            <a:endParaRPr lang="en-US"/>
          </a:p>
        </p:txBody>
      </p:sp>
    </p:spTree>
    <p:extLst>
      <p:ext uri="{BB962C8B-B14F-4D97-AF65-F5344CB8AC3E}">
        <p14:creationId xmlns:p14="http://schemas.microsoft.com/office/powerpoint/2010/main" val="175193613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at this point, we have four choices of who to expand next – M, O, D and I. But D and I are at the end of a path of length 2 (L-&gt;H), and M and O are at the end of a path of length 1 (L), so M and O are the only real candidates.</a:t>
            </a:r>
          </a:p>
        </p:txBody>
      </p:sp>
      <p:sp>
        <p:nvSpPr>
          <p:cNvPr id="4" name="Slide Number Placeholder 3"/>
          <p:cNvSpPr>
            <a:spLocks noGrp="1"/>
          </p:cNvSpPr>
          <p:nvPr>
            <p:ph type="sldNum" sz="quarter" idx="5"/>
          </p:nvPr>
        </p:nvSpPr>
        <p:spPr/>
        <p:txBody>
          <a:bodyPr/>
          <a:lstStyle/>
          <a:p>
            <a:fld id="{841EF36A-4186-2643-B0EB-B06B50C1DAA3}" type="slidenum">
              <a:rPr lang="en-US" smtClean="0"/>
              <a:t>62</a:t>
            </a:fld>
            <a:endParaRPr lang="en-US"/>
          </a:p>
        </p:txBody>
      </p:sp>
    </p:spTree>
    <p:extLst>
      <p:ext uri="{BB962C8B-B14F-4D97-AF65-F5344CB8AC3E}">
        <p14:creationId xmlns:p14="http://schemas.microsoft.com/office/powerpoint/2010/main" val="327498921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63</a:t>
            </a:fld>
            <a:endParaRPr lang="en-US"/>
          </a:p>
        </p:txBody>
      </p:sp>
    </p:spTree>
    <p:extLst>
      <p:ext uri="{BB962C8B-B14F-4D97-AF65-F5344CB8AC3E}">
        <p14:creationId xmlns:p14="http://schemas.microsoft.com/office/powerpoint/2010/main" val="343342205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visited M, and now we have four choices of who to expand next. But D, I, and P are all at the end of a path of length 2. O is a path of length 1. So it is the choice we will make.</a:t>
            </a:r>
          </a:p>
        </p:txBody>
      </p:sp>
      <p:sp>
        <p:nvSpPr>
          <p:cNvPr id="4" name="Slide Number Placeholder 3"/>
          <p:cNvSpPr>
            <a:spLocks noGrp="1"/>
          </p:cNvSpPr>
          <p:nvPr>
            <p:ph type="sldNum" sz="quarter" idx="5"/>
          </p:nvPr>
        </p:nvSpPr>
        <p:spPr/>
        <p:txBody>
          <a:bodyPr/>
          <a:lstStyle/>
          <a:p>
            <a:fld id="{841EF36A-4186-2643-B0EB-B06B50C1DAA3}" type="slidenum">
              <a:rPr lang="en-US" smtClean="0"/>
              <a:t>64</a:t>
            </a:fld>
            <a:endParaRPr lang="en-US"/>
          </a:p>
        </p:txBody>
      </p:sp>
    </p:spTree>
    <p:extLst>
      <p:ext uri="{BB962C8B-B14F-4D97-AF65-F5344CB8AC3E}">
        <p14:creationId xmlns:p14="http://schemas.microsoft.com/office/powerpoint/2010/main" val="108316070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65</a:t>
            </a:fld>
            <a:endParaRPr lang="en-US"/>
          </a:p>
        </p:txBody>
      </p:sp>
    </p:spTree>
    <p:extLst>
      <p:ext uri="{BB962C8B-B14F-4D97-AF65-F5344CB8AC3E}">
        <p14:creationId xmlns:p14="http://schemas.microsoft.com/office/powerpoint/2010/main" val="21683587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66</a:t>
            </a:fld>
            <a:endParaRPr lang="en-US"/>
          </a:p>
        </p:txBody>
      </p:sp>
    </p:spTree>
    <p:extLst>
      <p:ext uri="{BB962C8B-B14F-4D97-AF65-F5344CB8AC3E}">
        <p14:creationId xmlns:p14="http://schemas.microsoft.com/office/powerpoint/2010/main" val="2559147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67</a:t>
            </a:fld>
            <a:endParaRPr lang="en-US"/>
          </a:p>
        </p:txBody>
      </p:sp>
    </p:spTree>
    <p:extLst>
      <p:ext uri="{BB962C8B-B14F-4D97-AF65-F5344CB8AC3E}">
        <p14:creationId xmlns:p14="http://schemas.microsoft.com/office/powerpoint/2010/main" val="192061611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68</a:t>
            </a:fld>
            <a:endParaRPr lang="en-US"/>
          </a:p>
        </p:txBody>
      </p:sp>
    </p:spTree>
    <p:extLst>
      <p:ext uri="{BB962C8B-B14F-4D97-AF65-F5344CB8AC3E}">
        <p14:creationId xmlns:p14="http://schemas.microsoft.com/office/powerpoint/2010/main" val="161306299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nothing new to add to frontier!!!</a:t>
            </a:r>
          </a:p>
        </p:txBody>
      </p:sp>
      <p:sp>
        <p:nvSpPr>
          <p:cNvPr id="4" name="Slide Number Placeholder 3"/>
          <p:cNvSpPr>
            <a:spLocks noGrp="1"/>
          </p:cNvSpPr>
          <p:nvPr>
            <p:ph type="sldNum" sz="quarter" idx="5"/>
          </p:nvPr>
        </p:nvSpPr>
        <p:spPr/>
        <p:txBody>
          <a:bodyPr/>
          <a:lstStyle/>
          <a:p>
            <a:fld id="{841EF36A-4186-2643-B0EB-B06B50C1DAA3}" type="slidenum">
              <a:rPr lang="en-US" smtClean="0"/>
              <a:t>69</a:t>
            </a:fld>
            <a:endParaRPr lang="en-US"/>
          </a:p>
        </p:txBody>
      </p:sp>
    </p:spTree>
    <p:extLst>
      <p:ext uri="{BB962C8B-B14F-4D97-AF65-F5344CB8AC3E}">
        <p14:creationId xmlns:p14="http://schemas.microsoft.com/office/powerpoint/2010/main" val="297651448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70</a:t>
            </a:fld>
            <a:endParaRPr lang="en-US"/>
          </a:p>
        </p:txBody>
      </p:sp>
    </p:spTree>
    <p:extLst>
      <p:ext uri="{BB962C8B-B14F-4D97-AF65-F5344CB8AC3E}">
        <p14:creationId xmlns:p14="http://schemas.microsoft.com/office/powerpoint/2010/main" val="35484515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for example,</a:t>
            </a:r>
          </a:p>
          <a:p>
            <a:pPr marL="228600" indent="-228600">
              <a:buAutoNum type="arabicParenBoth"/>
            </a:pPr>
            <a:r>
              <a:rPr lang="en-US" dirty="0"/>
              <a:t>If you are dealing with Chess, the states would be different board states, who has the next move, which pieces have been eliminated, if it’s a timed game, how much time you have left on your turn (possibly). Though, it might not, right? Because the time remaining likely won’t impact which move is the “best” one to make in your current position.</a:t>
            </a:r>
          </a:p>
          <a:p>
            <a:pPr marL="228600" indent="-228600">
              <a:buAutoNum type="arabicParenBoth"/>
            </a:pPr>
            <a:endParaRPr lang="en-US" dirty="0"/>
          </a:p>
          <a:p>
            <a:pPr marL="228600" indent="-228600">
              <a:buAutoNum type="arabicParenBoth"/>
            </a:pPr>
            <a:r>
              <a:rPr lang="en-US" dirty="0"/>
              <a:t> In vacuum world – it’s pretty simple, it’s the location of the robot and which rooms have dirt in them. So here’s two different states there.</a:t>
            </a:r>
          </a:p>
          <a:p>
            <a:pPr marL="228600" indent="-228600">
              <a:buAutoNum type="arabicParenBoth"/>
            </a:pPr>
            <a:endParaRPr lang="en-US" dirty="0"/>
          </a:p>
          <a:p>
            <a:pPr marL="228600" indent="-228600">
              <a:buAutoNum type="arabicParenBoth"/>
            </a:pPr>
            <a:r>
              <a:rPr lang="en-US" dirty="0"/>
              <a:t>And here’s a little map of Romania, which the book uses quite a bit. Where you currently “are” is a state. And there might be other considerations to, like how much fuel you have left. Other things, like if the windows are rolled down or the radio is on, although might indeed change, aren’t particularly relevant to the problem. Whether you are I Bucharest with the radio on or off doesn’t change your next step to solving the problem.</a:t>
            </a:r>
          </a:p>
        </p:txBody>
      </p:sp>
      <p:sp>
        <p:nvSpPr>
          <p:cNvPr id="4" name="Slide Number Placeholder 3"/>
          <p:cNvSpPr>
            <a:spLocks noGrp="1"/>
          </p:cNvSpPr>
          <p:nvPr>
            <p:ph type="sldNum" sz="quarter" idx="5"/>
          </p:nvPr>
        </p:nvSpPr>
        <p:spPr/>
        <p:txBody>
          <a:bodyPr/>
          <a:lstStyle/>
          <a:p>
            <a:fld id="{841EF36A-4186-2643-B0EB-B06B50C1DAA3}" type="slidenum">
              <a:rPr lang="en-US" smtClean="0"/>
              <a:t>8</a:t>
            </a:fld>
            <a:endParaRPr lang="en-US"/>
          </a:p>
        </p:txBody>
      </p:sp>
    </p:spTree>
    <p:extLst>
      <p:ext uri="{BB962C8B-B14F-4D97-AF65-F5344CB8AC3E}">
        <p14:creationId xmlns:p14="http://schemas.microsoft.com/office/powerpoint/2010/main" val="184393027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71</a:t>
            </a:fld>
            <a:endParaRPr lang="en-US"/>
          </a:p>
        </p:txBody>
      </p:sp>
    </p:spTree>
    <p:extLst>
      <p:ext uri="{BB962C8B-B14F-4D97-AF65-F5344CB8AC3E}">
        <p14:creationId xmlns:p14="http://schemas.microsoft.com/office/powerpoint/2010/main" val="248386086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72</a:t>
            </a:fld>
            <a:endParaRPr lang="en-US"/>
          </a:p>
        </p:txBody>
      </p:sp>
    </p:spTree>
    <p:extLst>
      <p:ext uri="{BB962C8B-B14F-4D97-AF65-F5344CB8AC3E}">
        <p14:creationId xmlns:p14="http://schemas.microsoft.com/office/powerpoint/2010/main" val="374128728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73</a:t>
            </a:fld>
            <a:endParaRPr lang="en-US"/>
          </a:p>
        </p:txBody>
      </p:sp>
    </p:spTree>
    <p:extLst>
      <p:ext uri="{BB962C8B-B14F-4D97-AF65-F5344CB8AC3E}">
        <p14:creationId xmlns:p14="http://schemas.microsoft.com/office/powerpoint/2010/main" val="336451738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Visit E, but nothing new to add to the frontier</a:t>
            </a:r>
          </a:p>
        </p:txBody>
      </p:sp>
      <p:sp>
        <p:nvSpPr>
          <p:cNvPr id="4" name="Slide Number Placeholder 3"/>
          <p:cNvSpPr>
            <a:spLocks noGrp="1"/>
          </p:cNvSpPr>
          <p:nvPr>
            <p:ph type="sldNum" sz="quarter" idx="5"/>
          </p:nvPr>
        </p:nvSpPr>
        <p:spPr/>
        <p:txBody>
          <a:bodyPr/>
          <a:lstStyle/>
          <a:p>
            <a:fld id="{841EF36A-4186-2643-B0EB-B06B50C1DAA3}" type="slidenum">
              <a:rPr lang="en-US" smtClean="0"/>
              <a:t>74</a:t>
            </a:fld>
            <a:endParaRPr lang="en-US"/>
          </a:p>
        </p:txBody>
      </p:sp>
    </p:spTree>
    <p:extLst>
      <p:ext uri="{BB962C8B-B14F-4D97-AF65-F5344CB8AC3E}">
        <p14:creationId xmlns:p14="http://schemas.microsoft.com/office/powerpoint/2010/main" val="284968621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75</a:t>
            </a:fld>
            <a:endParaRPr lang="en-US"/>
          </a:p>
        </p:txBody>
      </p:sp>
    </p:spTree>
    <p:extLst>
      <p:ext uri="{BB962C8B-B14F-4D97-AF65-F5344CB8AC3E}">
        <p14:creationId xmlns:p14="http://schemas.microsoft.com/office/powerpoint/2010/main" val="141645228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Hey look, the frontier spells USB, that’s </a:t>
            </a:r>
            <a:r>
              <a:rPr lang="en-US" dirty="0" err="1"/>
              <a:t>kinda</a:t>
            </a:r>
            <a:r>
              <a:rPr lang="en-US" dirty="0"/>
              <a:t> fun!</a:t>
            </a:r>
          </a:p>
        </p:txBody>
      </p:sp>
      <p:sp>
        <p:nvSpPr>
          <p:cNvPr id="4" name="Slide Number Placeholder 3"/>
          <p:cNvSpPr>
            <a:spLocks noGrp="1"/>
          </p:cNvSpPr>
          <p:nvPr>
            <p:ph type="sldNum" sz="quarter" idx="5"/>
          </p:nvPr>
        </p:nvSpPr>
        <p:spPr/>
        <p:txBody>
          <a:bodyPr/>
          <a:lstStyle/>
          <a:p>
            <a:fld id="{841EF36A-4186-2643-B0EB-B06B50C1DAA3}" type="slidenum">
              <a:rPr lang="en-US" smtClean="0"/>
              <a:t>76</a:t>
            </a:fld>
            <a:endParaRPr lang="en-US"/>
          </a:p>
        </p:txBody>
      </p:sp>
    </p:spTree>
    <p:extLst>
      <p:ext uri="{BB962C8B-B14F-4D97-AF65-F5344CB8AC3E}">
        <p14:creationId xmlns:p14="http://schemas.microsoft.com/office/powerpoint/2010/main" val="227662705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Nothing new to add to frontier again!</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77</a:t>
            </a:fld>
            <a:endParaRPr lang="en-US"/>
          </a:p>
        </p:txBody>
      </p:sp>
    </p:spTree>
    <p:extLst>
      <p:ext uri="{BB962C8B-B14F-4D97-AF65-F5344CB8AC3E}">
        <p14:creationId xmlns:p14="http://schemas.microsoft.com/office/powerpoint/2010/main" val="417375809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841EF36A-4186-2643-B0EB-B06B50C1DAA3}" type="slidenum">
              <a:rPr lang="en-US" smtClean="0"/>
              <a:t>78</a:t>
            </a:fld>
            <a:endParaRPr lang="en-US"/>
          </a:p>
        </p:txBody>
      </p:sp>
    </p:spTree>
    <p:extLst>
      <p:ext uri="{BB962C8B-B14F-4D97-AF65-F5344CB8AC3E}">
        <p14:creationId xmlns:p14="http://schemas.microsoft.com/office/powerpoint/2010/main" val="253476718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79</a:t>
            </a:fld>
            <a:endParaRPr lang="en-US"/>
          </a:p>
        </p:txBody>
      </p:sp>
    </p:spTree>
    <p:extLst>
      <p:ext uri="{BB962C8B-B14F-4D97-AF65-F5344CB8AC3E}">
        <p14:creationId xmlns:p14="http://schemas.microsoft.com/office/powerpoint/2010/main" val="144559733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80</a:t>
            </a:fld>
            <a:endParaRPr lang="en-US"/>
          </a:p>
        </p:txBody>
      </p:sp>
    </p:spTree>
    <p:extLst>
      <p:ext uri="{BB962C8B-B14F-4D97-AF65-F5344CB8AC3E}">
        <p14:creationId xmlns:p14="http://schemas.microsoft.com/office/powerpoint/2010/main" val="2587958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Initial State – where you start. The starting state of the world.</a:t>
            </a:r>
          </a:p>
          <a:p>
            <a:r>
              <a:rPr lang="en-US" dirty="0"/>
              <a:t>Actions: You can think of this as the moves the agent can make, given the current state. The fancy term for this is that the actions are “applicable” in state s. As in, you are “applying” that action to the current state.</a:t>
            </a:r>
          </a:p>
          <a:p>
            <a:r>
              <a:rPr lang="en-US" dirty="0"/>
              <a:t>Transition Model: This explains what happens when you take an action given the current state, in terms of the new state you find yourself in. That new state is known as a “successor” state of s.</a:t>
            </a:r>
          </a:p>
          <a:p>
            <a:r>
              <a:rPr lang="en-US" dirty="0"/>
              <a:t>Goal test: A way of knowing if you have in fact reached your goal state</a:t>
            </a:r>
          </a:p>
          <a:p>
            <a:r>
              <a:rPr lang="en-US" dirty="0"/>
              <a:t>Path cost: how expensive it is to reach a certain state from another state.</a:t>
            </a:r>
          </a:p>
          <a:p>
            <a:r>
              <a:rPr lang="en-US" dirty="0"/>
              <a:t>--price of taking a specific action – for example, in the driving, if you are currently in New Orleans, and you can either drive to Baton Rouge (81.2 miles) or  Slidell (31.7 miles), you might consider the distance as the cost – if you are trying to go somewhere, the path that gets you to your destination with the least distance travelled is a goal!</a:t>
            </a:r>
          </a:p>
        </p:txBody>
      </p:sp>
      <p:sp>
        <p:nvSpPr>
          <p:cNvPr id="4" name="Slide Number Placeholder 3"/>
          <p:cNvSpPr>
            <a:spLocks noGrp="1"/>
          </p:cNvSpPr>
          <p:nvPr>
            <p:ph type="sldNum" sz="quarter" idx="5"/>
          </p:nvPr>
        </p:nvSpPr>
        <p:spPr/>
        <p:txBody>
          <a:bodyPr/>
          <a:lstStyle/>
          <a:p>
            <a:fld id="{841EF36A-4186-2643-B0EB-B06B50C1DAA3}" type="slidenum">
              <a:rPr lang="en-US" smtClean="0"/>
              <a:t>9</a:t>
            </a:fld>
            <a:endParaRPr lang="en-US"/>
          </a:p>
        </p:txBody>
      </p:sp>
    </p:spTree>
    <p:extLst>
      <p:ext uri="{BB962C8B-B14F-4D97-AF65-F5344CB8AC3E}">
        <p14:creationId xmlns:p14="http://schemas.microsoft.com/office/powerpoint/2010/main" val="107576315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81</a:t>
            </a:fld>
            <a:endParaRPr lang="en-US"/>
          </a:p>
        </p:txBody>
      </p:sp>
    </p:spTree>
    <p:extLst>
      <p:ext uri="{BB962C8B-B14F-4D97-AF65-F5344CB8AC3E}">
        <p14:creationId xmlns:p14="http://schemas.microsoft.com/office/powerpoint/2010/main" val="16048392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82</a:t>
            </a:fld>
            <a:endParaRPr lang="en-US"/>
          </a:p>
        </p:txBody>
      </p:sp>
    </p:spTree>
    <p:extLst>
      <p:ext uri="{BB962C8B-B14F-4D97-AF65-F5344CB8AC3E}">
        <p14:creationId xmlns:p14="http://schemas.microsoft.com/office/powerpoint/2010/main" val="135975942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new to add to frontier again!</a:t>
            </a:r>
          </a:p>
        </p:txBody>
      </p:sp>
      <p:sp>
        <p:nvSpPr>
          <p:cNvPr id="4" name="Slide Number Placeholder 3"/>
          <p:cNvSpPr>
            <a:spLocks noGrp="1"/>
          </p:cNvSpPr>
          <p:nvPr>
            <p:ph type="sldNum" sz="quarter" idx="5"/>
          </p:nvPr>
        </p:nvSpPr>
        <p:spPr/>
        <p:txBody>
          <a:bodyPr/>
          <a:lstStyle/>
          <a:p>
            <a:fld id="{841EF36A-4186-2643-B0EB-B06B50C1DAA3}" type="slidenum">
              <a:rPr lang="en-US" smtClean="0"/>
              <a:t>83</a:t>
            </a:fld>
            <a:endParaRPr lang="en-US"/>
          </a:p>
        </p:txBody>
      </p:sp>
    </p:spTree>
    <p:extLst>
      <p:ext uri="{BB962C8B-B14F-4D97-AF65-F5344CB8AC3E}">
        <p14:creationId xmlns:p14="http://schemas.microsoft.com/office/powerpoint/2010/main" val="95325964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new to add to frontier again!</a:t>
            </a:r>
          </a:p>
        </p:txBody>
      </p:sp>
      <p:sp>
        <p:nvSpPr>
          <p:cNvPr id="4" name="Slide Number Placeholder 3"/>
          <p:cNvSpPr>
            <a:spLocks noGrp="1"/>
          </p:cNvSpPr>
          <p:nvPr>
            <p:ph type="sldNum" sz="quarter" idx="5"/>
          </p:nvPr>
        </p:nvSpPr>
        <p:spPr/>
        <p:txBody>
          <a:bodyPr/>
          <a:lstStyle/>
          <a:p>
            <a:fld id="{841EF36A-4186-2643-B0EB-B06B50C1DAA3}" type="slidenum">
              <a:rPr lang="en-US" smtClean="0"/>
              <a:t>84</a:t>
            </a:fld>
            <a:endParaRPr lang="en-US"/>
          </a:p>
        </p:txBody>
      </p:sp>
    </p:spTree>
    <p:extLst>
      <p:ext uri="{BB962C8B-B14F-4D97-AF65-F5344CB8AC3E}">
        <p14:creationId xmlns:p14="http://schemas.microsoft.com/office/powerpoint/2010/main" val="114260776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new to add to frontier again!</a:t>
            </a:r>
          </a:p>
        </p:txBody>
      </p:sp>
      <p:sp>
        <p:nvSpPr>
          <p:cNvPr id="4" name="Slide Number Placeholder 3"/>
          <p:cNvSpPr>
            <a:spLocks noGrp="1"/>
          </p:cNvSpPr>
          <p:nvPr>
            <p:ph type="sldNum" sz="quarter" idx="5"/>
          </p:nvPr>
        </p:nvSpPr>
        <p:spPr/>
        <p:txBody>
          <a:bodyPr/>
          <a:lstStyle/>
          <a:p>
            <a:fld id="{841EF36A-4186-2643-B0EB-B06B50C1DAA3}" type="slidenum">
              <a:rPr lang="en-US" smtClean="0"/>
              <a:t>85</a:t>
            </a:fld>
            <a:endParaRPr lang="en-US"/>
          </a:p>
        </p:txBody>
      </p:sp>
    </p:spTree>
    <p:extLst>
      <p:ext uri="{BB962C8B-B14F-4D97-AF65-F5344CB8AC3E}">
        <p14:creationId xmlns:p14="http://schemas.microsoft.com/office/powerpoint/2010/main" val="156101180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new to add to frontier again!</a:t>
            </a:r>
          </a:p>
        </p:txBody>
      </p:sp>
      <p:sp>
        <p:nvSpPr>
          <p:cNvPr id="4" name="Slide Number Placeholder 3"/>
          <p:cNvSpPr>
            <a:spLocks noGrp="1"/>
          </p:cNvSpPr>
          <p:nvPr>
            <p:ph type="sldNum" sz="quarter" idx="5"/>
          </p:nvPr>
        </p:nvSpPr>
        <p:spPr/>
        <p:txBody>
          <a:bodyPr/>
          <a:lstStyle/>
          <a:p>
            <a:fld id="{841EF36A-4186-2643-B0EB-B06B50C1DAA3}" type="slidenum">
              <a:rPr lang="en-US" smtClean="0"/>
              <a:t>86</a:t>
            </a:fld>
            <a:endParaRPr lang="en-US"/>
          </a:p>
        </p:txBody>
      </p:sp>
    </p:spTree>
    <p:extLst>
      <p:ext uri="{BB962C8B-B14F-4D97-AF65-F5344CB8AC3E}">
        <p14:creationId xmlns:p14="http://schemas.microsoft.com/office/powerpoint/2010/main" val="78044935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new to add to frontier again!</a:t>
            </a:r>
          </a:p>
        </p:txBody>
      </p:sp>
      <p:sp>
        <p:nvSpPr>
          <p:cNvPr id="4" name="Slide Number Placeholder 3"/>
          <p:cNvSpPr>
            <a:spLocks noGrp="1"/>
          </p:cNvSpPr>
          <p:nvPr>
            <p:ph type="sldNum" sz="quarter" idx="5"/>
          </p:nvPr>
        </p:nvSpPr>
        <p:spPr/>
        <p:txBody>
          <a:bodyPr/>
          <a:lstStyle/>
          <a:p>
            <a:fld id="{841EF36A-4186-2643-B0EB-B06B50C1DAA3}" type="slidenum">
              <a:rPr lang="en-US" smtClean="0"/>
              <a:t>87</a:t>
            </a:fld>
            <a:endParaRPr lang="en-US"/>
          </a:p>
        </p:txBody>
      </p:sp>
    </p:spTree>
    <p:extLst>
      <p:ext uri="{BB962C8B-B14F-4D97-AF65-F5344CB8AC3E}">
        <p14:creationId xmlns:p14="http://schemas.microsoft.com/office/powerpoint/2010/main" val="131392873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new to add to frontier again!</a:t>
            </a:r>
          </a:p>
        </p:txBody>
      </p:sp>
      <p:sp>
        <p:nvSpPr>
          <p:cNvPr id="4" name="Slide Number Placeholder 3"/>
          <p:cNvSpPr>
            <a:spLocks noGrp="1"/>
          </p:cNvSpPr>
          <p:nvPr>
            <p:ph type="sldNum" sz="quarter" idx="5"/>
          </p:nvPr>
        </p:nvSpPr>
        <p:spPr/>
        <p:txBody>
          <a:bodyPr/>
          <a:lstStyle/>
          <a:p>
            <a:fld id="{841EF36A-4186-2643-B0EB-B06B50C1DAA3}" type="slidenum">
              <a:rPr lang="en-US" smtClean="0"/>
              <a:t>88</a:t>
            </a:fld>
            <a:endParaRPr lang="en-US"/>
          </a:p>
        </p:txBody>
      </p:sp>
    </p:spTree>
    <p:extLst>
      <p:ext uri="{BB962C8B-B14F-4D97-AF65-F5344CB8AC3E}">
        <p14:creationId xmlns:p14="http://schemas.microsoft.com/office/powerpoint/2010/main" val="28310487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new to add to frontier again!</a:t>
            </a:r>
          </a:p>
        </p:txBody>
      </p:sp>
      <p:sp>
        <p:nvSpPr>
          <p:cNvPr id="4" name="Slide Number Placeholder 3"/>
          <p:cNvSpPr>
            <a:spLocks noGrp="1"/>
          </p:cNvSpPr>
          <p:nvPr>
            <p:ph type="sldNum" sz="quarter" idx="5"/>
          </p:nvPr>
        </p:nvSpPr>
        <p:spPr/>
        <p:txBody>
          <a:bodyPr/>
          <a:lstStyle/>
          <a:p>
            <a:fld id="{841EF36A-4186-2643-B0EB-B06B50C1DAA3}" type="slidenum">
              <a:rPr lang="en-US" smtClean="0"/>
              <a:t>89</a:t>
            </a:fld>
            <a:endParaRPr lang="en-US"/>
          </a:p>
        </p:txBody>
      </p:sp>
    </p:spTree>
    <p:extLst>
      <p:ext uri="{BB962C8B-B14F-4D97-AF65-F5344CB8AC3E}">
        <p14:creationId xmlns:p14="http://schemas.microsoft.com/office/powerpoint/2010/main" val="211465239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breadth-first search – the exact same algorithm, but if we use a Queue to represent the frontier (which will naturally affect how we choose a node n from it), then we specifically get breadth-first search.</a:t>
            </a:r>
          </a:p>
        </p:txBody>
      </p:sp>
      <p:sp>
        <p:nvSpPr>
          <p:cNvPr id="4" name="Slide Number Placeholder 3"/>
          <p:cNvSpPr>
            <a:spLocks noGrp="1"/>
          </p:cNvSpPr>
          <p:nvPr>
            <p:ph type="sldNum" sz="quarter" idx="5"/>
          </p:nvPr>
        </p:nvSpPr>
        <p:spPr/>
        <p:txBody>
          <a:bodyPr/>
          <a:lstStyle/>
          <a:p>
            <a:fld id="{841EF36A-4186-2643-B0EB-B06B50C1DAA3}" type="slidenum">
              <a:rPr lang="en-US" smtClean="0"/>
              <a:t>90</a:t>
            </a:fld>
            <a:endParaRPr lang="en-US"/>
          </a:p>
        </p:txBody>
      </p:sp>
    </p:spTree>
    <p:extLst>
      <p:ext uri="{BB962C8B-B14F-4D97-AF65-F5344CB8AC3E}">
        <p14:creationId xmlns:p14="http://schemas.microsoft.com/office/powerpoint/2010/main" val="23631007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Initial State – where you start. The starting state of the world.</a:t>
            </a:r>
          </a:p>
          <a:p>
            <a:r>
              <a:rPr lang="en-US" dirty="0"/>
              <a:t>Actions: You can think of this as the moves the agent can make, given the current state. The fancy term for this is that the actions are “applicable” in state s. As in, you are “applying” that action to the current state.</a:t>
            </a:r>
          </a:p>
          <a:p>
            <a:r>
              <a:rPr lang="en-US" dirty="0"/>
              <a:t>Transition Model: This explains what happens when you take an action given the current state, in terms of the new state you find yourself in. That new state is known as a “successor” state of s.</a:t>
            </a:r>
          </a:p>
          <a:p>
            <a:r>
              <a:rPr lang="en-US" dirty="0"/>
              <a:t>Goal test: A way of knowing if you have in fact reached your goal state</a:t>
            </a:r>
          </a:p>
          <a:p>
            <a:r>
              <a:rPr lang="en-US" dirty="0"/>
              <a:t>Path cost: how expensive it is to reach a certain state from another state.</a:t>
            </a:r>
          </a:p>
          <a:p>
            <a:r>
              <a:rPr lang="en-US" dirty="0"/>
              <a:t>--price of taking a specific action – for example, in the driving, if you are currently in New Orleans, and you can either drive to Baton Rouge (81.2 miles) or  Slidell (31.7 miles), you might consider the distance as the cost – if you are trying to go somewhere, the path that gets you to your destination with the least distance travelled is a goal!</a:t>
            </a:r>
          </a:p>
        </p:txBody>
      </p:sp>
      <p:sp>
        <p:nvSpPr>
          <p:cNvPr id="4" name="Slide Number Placeholder 3"/>
          <p:cNvSpPr>
            <a:spLocks noGrp="1"/>
          </p:cNvSpPr>
          <p:nvPr>
            <p:ph type="sldNum" sz="quarter" idx="5"/>
          </p:nvPr>
        </p:nvSpPr>
        <p:spPr/>
        <p:txBody>
          <a:bodyPr/>
          <a:lstStyle/>
          <a:p>
            <a:fld id="{841EF36A-4186-2643-B0EB-B06B50C1DAA3}" type="slidenum">
              <a:rPr lang="en-US" smtClean="0"/>
              <a:t>10</a:t>
            </a:fld>
            <a:endParaRPr lang="en-US"/>
          </a:p>
        </p:txBody>
      </p:sp>
    </p:spTree>
    <p:extLst>
      <p:ext uri="{BB962C8B-B14F-4D97-AF65-F5344CB8AC3E}">
        <p14:creationId xmlns:p14="http://schemas.microsoft.com/office/powerpoint/2010/main" val="388625307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91</a:t>
            </a:fld>
            <a:endParaRPr lang="en-US"/>
          </a:p>
        </p:txBody>
      </p:sp>
    </p:spTree>
    <p:extLst>
      <p:ext uri="{BB962C8B-B14F-4D97-AF65-F5344CB8AC3E}">
        <p14:creationId xmlns:p14="http://schemas.microsoft.com/office/powerpoint/2010/main" val="387683461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92</a:t>
            </a:fld>
            <a:endParaRPr lang="en-US"/>
          </a:p>
        </p:txBody>
      </p:sp>
    </p:spTree>
    <p:extLst>
      <p:ext uri="{BB962C8B-B14F-4D97-AF65-F5344CB8AC3E}">
        <p14:creationId xmlns:p14="http://schemas.microsoft.com/office/powerpoint/2010/main" val="392437284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93</a:t>
            </a:fld>
            <a:endParaRPr lang="en-US"/>
          </a:p>
        </p:txBody>
      </p:sp>
    </p:spTree>
    <p:extLst>
      <p:ext uri="{BB962C8B-B14F-4D97-AF65-F5344CB8AC3E}">
        <p14:creationId xmlns:p14="http://schemas.microsoft.com/office/powerpoint/2010/main" val="325020874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computer science has taught us anything, it’s this!</a:t>
            </a:r>
          </a:p>
        </p:txBody>
      </p:sp>
      <p:sp>
        <p:nvSpPr>
          <p:cNvPr id="4" name="Slide Number Placeholder 3"/>
          <p:cNvSpPr>
            <a:spLocks noGrp="1"/>
          </p:cNvSpPr>
          <p:nvPr>
            <p:ph type="sldNum" sz="quarter" idx="5"/>
          </p:nvPr>
        </p:nvSpPr>
        <p:spPr/>
        <p:txBody>
          <a:bodyPr/>
          <a:lstStyle/>
          <a:p>
            <a:fld id="{841EF36A-4186-2643-B0EB-B06B50C1DAA3}" type="slidenum">
              <a:rPr lang="en-US" smtClean="0"/>
              <a:t>94</a:t>
            </a:fld>
            <a:endParaRPr lang="en-US"/>
          </a:p>
        </p:txBody>
      </p:sp>
    </p:spTree>
    <p:extLst>
      <p:ext uri="{BB962C8B-B14F-4D97-AF65-F5344CB8AC3E}">
        <p14:creationId xmlns:p14="http://schemas.microsoft.com/office/powerpoint/2010/main" val="42503231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 different search strategy.</a:t>
            </a:r>
          </a:p>
        </p:txBody>
      </p:sp>
      <p:sp>
        <p:nvSpPr>
          <p:cNvPr id="4" name="Slide Number Placeholder 3"/>
          <p:cNvSpPr>
            <a:spLocks noGrp="1"/>
          </p:cNvSpPr>
          <p:nvPr>
            <p:ph type="sldNum" sz="quarter" idx="5"/>
          </p:nvPr>
        </p:nvSpPr>
        <p:spPr/>
        <p:txBody>
          <a:bodyPr/>
          <a:lstStyle/>
          <a:p>
            <a:fld id="{841EF36A-4186-2643-B0EB-B06B50C1DAA3}" type="slidenum">
              <a:rPr lang="en-US" smtClean="0"/>
              <a:t>95</a:t>
            </a:fld>
            <a:endParaRPr lang="en-US"/>
          </a:p>
        </p:txBody>
      </p:sp>
    </p:spTree>
    <p:extLst>
      <p:ext uri="{BB962C8B-B14F-4D97-AF65-F5344CB8AC3E}">
        <p14:creationId xmlns:p14="http://schemas.microsoft.com/office/powerpoint/2010/main" val="9946884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96</a:t>
            </a:fld>
            <a:endParaRPr lang="en-US"/>
          </a:p>
        </p:txBody>
      </p:sp>
    </p:spTree>
    <p:extLst>
      <p:ext uri="{BB962C8B-B14F-4D97-AF65-F5344CB8AC3E}">
        <p14:creationId xmlns:p14="http://schemas.microsoft.com/office/powerpoint/2010/main" val="103319395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97</a:t>
            </a:fld>
            <a:endParaRPr lang="en-US"/>
          </a:p>
        </p:txBody>
      </p:sp>
    </p:spTree>
    <p:extLst>
      <p:ext uri="{BB962C8B-B14F-4D97-AF65-F5344CB8AC3E}">
        <p14:creationId xmlns:p14="http://schemas.microsoft.com/office/powerpoint/2010/main" val="409049328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98</a:t>
            </a:fld>
            <a:endParaRPr lang="en-US"/>
          </a:p>
        </p:txBody>
      </p:sp>
    </p:spTree>
    <p:extLst>
      <p:ext uri="{BB962C8B-B14F-4D97-AF65-F5344CB8AC3E}">
        <p14:creationId xmlns:p14="http://schemas.microsoft.com/office/powerpoint/2010/main" val="842683700"/>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99</a:t>
            </a:fld>
            <a:endParaRPr lang="en-US"/>
          </a:p>
        </p:txBody>
      </p:sp>
    </p:spTree>
    <p:extLst>
      <p:ext uri="{BB962C8B-B14F-4D97-AF65-F5344CB8AC3E}">
        <p14:creationId xmlns:p14="http://schemas.microsoft.com/office/powerpoint/2010/main" val="131088967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100</a:t>
            </a:fld>
            <a:endParaRPr lang="en-US"/>
          </a:p>
        </p:txBody>
      </p:sp>
    </p:spTree>
    <p:extLst>
      <p:ext uri="{BB962C8B-B14F-4D97-AF65-F5344CB8AC3E}">
        <p14:creationId xmlns:p14="http://schemas.microsoft.com/office/powerpoint/2010/main" val="2730302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1/29/23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52746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483445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382710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68611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1/29/23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944577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1/29/23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271654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1/29/23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4151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1/29/23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809429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1/29/23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95859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1/29/23</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628220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1/29/23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81066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1/29/23</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012338615"/>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2"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90000"/>
        </a:lnSpc>
        <a:spcBef>
          <a:spcPct val="0"/>
        </a:spcBef>
        <a:buNone/>
        <a:defRPr lang="en-US" sz="3600" i="0"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1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3.tiff"/><Relationship Id="rId4" Type="http://schemas.openxmlformats.org/officeDocument/2006/relationships/image" Target="../media/image12.tif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2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0.tiff"/><Relationship Id="rId3" Type="http://schemas.openxmlformats.org/officeDocument/2006/relationships/image" Target="../media/image7.tiff"/><Relationship Id="rId7"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3.tiff"/><Relationship Id="rId5" Type="http://schemas.openxmlformats.org/officeDocument/2006/relationships/image" Target="../media/image9.tiff"/><Relationship Id="rId4" Type="http://schemas.openxmlformats.org/officeDocument/2006/relationships/image" Target="../media/image8.tiff"/></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5D15B41-B6AD-444C-8907-B3B61F9F264B}"/>
              </a:ext>
            </a:extLst>
          </p:cNvPr>
          <p:cNvPicPr>
            <a:picLocks noChangeAspect="1"/>
          </p:cNvPicPr>
          <p:nvPr/>
        </p:nvPicPr>
        <p:blipFill rotWithShape="1">
          <a:blip r:embed="rId2">
            <a:alphaModFix amt="90000"/>
          </a:blip>
          <a:srcRect/>
          <a:stretch/>
        </p:blipFill>
        <p:spPr>
          <a:xfrm>
            <a:off x="1" y="10"/>
            <a:ext cx="12191999" cy="6857989"/>
          </a:xfrm>
          <a:prstGeom prst="rect">
            <a:avLst/>
          </a:prstGeom>
        </p:spPr>
      </p:pic>
      <p:sp>
        <p:nvSpPr>
          <p:cNvPr id="9" name="Rectangle 8">
            <a:extLst>
              <a:ext uri="{FF2B5EF4-FFF2-40B4-BE49-F238E27FC236}">
                <a16:creationId xmlns:a16="http://schemas.microsoft.com/office/drawing/2014/main" id="{DB4A12B6-EF0D-43E8-8C17-4FAD4D2766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bg1">
              <a:lumMod val="85000"/>
              <a:lumOff val="15000"/>
              <a:alpha val="93000"/>
            </a:schemeClr>
          </a:solidFill>
          <a:ln w="6350" cap="flat" cmpd="sng" algn="ctr">
            <a:noFill/>
            <a:prstDash val="solid"/>
          </a:ln>
          <a:effectLst>
            <a:softEdge rad="0"/>
          </a:effectLst>
        </p:spPr>
      </p:sp>
      <p:sp>
        <p:nvSpPr>
          <p:cNvPr id="11" name="Rectangle 10">
            <a:extLst>
              <a:ext uri="{FF2B5EF4-FFF2-40B4-BE49-F238E27FC236}">
                <a16:creationId xmlns:a16="http://schemas.microsoft.com/office/drawing/2014/main" id="{AE107525-0C02-447F-8A3F-553320A72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2"/>
            </a:solidFill>
            <a:prstDash val="solid"/>
            <a:miter lim="800000"/>
          </a:ln>
          <a:effectLst/>
        </p:spPr>
      </p:sp>
      <p:sp>
        <p:nvSpPr>
          <p:cNvPr id="2" name="Title 1">
            <a:extLst>
              <a:ext uri="{FF2B5EF4-FFF2-40B4-BE49-F238E27FC236}">
                <a16:creationId xmlns:a16="http://schemas.microsoft.com/office/drawing/2014/main" id="{8B4B5EA3-BBDC-9F43-ACD5-E0327B792E89}"/>
              </a:ext>
            </a:extLst>
          </p:cNvPr>
          <p:cNvSpPr>
            <a:spLocks noGrp="1"/>
          </p:cNvSpPr>
          <p:nvPr>
            <p:ph type="ctrTitle"/>
          </p:nvPr>
        </p:nvSpPr>
        <p:spPr>
          <a:xfrm>
            <a:off x="1629103" y="2244830"/>
            <a:ext cx="8933796" cy="2437232"/>
          </a:xfrm>
        </p:spPr>
        <p:txBody>
          <a:bodyPr>
            <a:normAutofit fontScale="90000"/>
          </a:bodyPr>
          <a:lstStyle/>
          <a:p>
            <a:r>
              <a:rPr lang="en-US" dirty="0"/>
              <a:t>Introduction to AI, Spring 2023</a:t>
            </a:r>
            <a:br>
              <a:rPr lang="en-US" dirty="0"/>
            </a:br>
            <a:br>
              <a:rPr lang="en-US" dirty="0"/>
            </a:br>
            <a:r>
              <a:rPr lang="en-US" dirty="0"/>
              <a:t>Uninformed Search</a:t>
            </a:r>
          </a:p>
        </p:txBody>
      </p:sp>
      <p:sp>
        <p:nvSpPr>
          <p:cNvPr id="3" name="Subtitle 2">
            <a:extLst>
              <a:ext uri="{FF2B5EF4-FFF2-40B4-BE49-F238E27FC236}">
                <a16:creationId xmlns:a16="http://schemas.microsoft.com/office/drawing/2014/main" id="{A3448ADF-39AC-5C44-BD97-E80101347D0E}"/>
              </a:ext>
            </a:extLst>
          </p:cNvPr>
          <p:cNvSpPr>
            <a:spLocks noGrp="1"/>
          </p:cNvSpPr>
          <p:nvPr>
            <p:ph type="subTitle" idx="1"/>
          </p:nvPr>
        </p:nvSpPr>
        <p:spPr>
          <a:xfrm>
            <a:off x="1629101" y="4682062"/>
            <a:ext cx="8936846" cy="457201"/>
          </a:xfrm>
        </p:spPr>
        <p:txBody>
          <a:bodyPr>
            <a:normAutofit/>
          </a:bodyPr>
          <a:lstStyle/>
          <a:p>
            <a:endParaRPr lang="en-US"/>
          </a:p>
        </p:txBody>
      </p:sp>
      <p:sp>
        <p:nvSpPr>
          <p:cNvPr id="13" name="Rectangle 12">
            <a:extLst>
              <a:ext uri="{FF2B5EF4-FFF2-40B4-BE49-F238E27FC236}">
                <a16:creationId xmlns:a16="http://schemas.microsoft.com/office/drawing/2014/main" id="{AB7A42E3-05D8-4A0B-9D4E-20EF581E5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6EE9A54B-189D-4645-8254-FDC4210EC6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11CE48F-D5E4-4520-AF1E-8F85CFBDA5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448851-39AD-4943-BF9C-C50704E083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266986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 Problem – Five Components - Example</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892530" y="1534389"/>
            <a:ext cx="6854878" cy="4793839"/>
          </a:xfrm>
        </p:spPr>
        <p:txBody>
          <a:bodyPr>
            <a:noAutofit/>
          </a:bodyPr>
          <a:lstStyle/>
          <a:p>
            <a:pPr marL="0" indent="0">
              <a:buNone/>
            </a:pPr>
            <a:r>
              <a:rPr lang="en-US" sz="2100" b="1" dirty="0">
                <a:solidFill>
                  <a:schemeClr val="accent1"/>
                </a:solidFill>
              </a:rPr>
              <a:t>Let’s say we wanted to represent vacuum world as a search problem. What would be possibly good answers for these five components! </a:t>
            </a:r>
          </a:p>
          <a:p>
            <a:pPr marL="0" indent="0" algn="ctr">
              <a:buNone/>
            </a:pPr>
            <a:r>
              <a:rPr lang="en-US" sz="2100" b="1" dirty="0">
                <a:solidFill>
                  <a:schemeClr val="accent1"/>
                </a:solidFill>
              </a:rPr>
              <a:t>(There isn’t necessarily only one correct answer!)</a:t>
            </a:r>
          </a:p>
          <a:p>
            <a:pPr marL="0" indent="0">
              <a:buNone/>
            </a:pPr>
            <a:endParaRPr lang="en-US" sz="2100" b="1" dirty="0"/>
          </a:p>
          <a:p>
            <a:pPr marL="0" indent="0">
              <a:buNone/>
            </a:pPr>
            <a:r>
              <a:rPr lang="en-US" sz="2100" b="1" dirty="0"/>
              <a:t>0.) What is a state:</a:t>
            </a:r>
          </a:p>
          <a:p>
            <a:pPr marL="0" indent="0">
              <a:buNone/>
            </a:pPr>
            <a:r>
              <a:rPr lang="en-US" sz="2100" b="1" dirty="0"/>
              <a:t>1.) Initial State </a:t>
            </a:r>
          </a:p>
          <a:p>
            <a:pPr marL="0" indent="0">
              <a:buNone/>
            </a:pPr>
            <a:r>
              <a:rPr lang="en-US" sz="2100" b="1" dirty="0"/>
              <a:t>2.) Actions </a:t>
            </a:r>
          </a:p>
          <a:p>
            <a:pPr marL="0" indent="0">
              <a:buNone/>
            </a:pPr>
            <a:r>
              <a:rPr lang="en-US" sz="2100" b="1" dirty="0"/>
              <a:t>3.) Transition Model </a:t>
            </a:r>
          </a:p>
          <a:p>
            <a:pPr marL="0" indent="0">
              <a:buNone/>
            </a:pPr>
            <a:r>
              <a:rPr lang="en-US" sz="2100" b="1" dirty="0"/>
              <a:t>4.) Goal Test </a:t>
            </a:r>
          </a:p>
          <a:p>
            <a:pPr marL="0" indent="0">
              <a:buNone/>
            </a:pPr>
            <a:r>
              <a:rPr lang="en-US" sz="2100" b="1" dirty="0"/>
              <a:t>5.) Path Cost/Step cost: </a:t>
            </a:r>
          </a:p>
          <a:p>
            <a:pPr marL="0" indent="0">
              <a:buNone/>
            </a:pPr>
            <a:endParaRPr lang="en-US" sz="2100" dirty="0"/>
          </a:p>
        </p:txBody>
      </p:sp>
      <p:grpSp>
        <p:nvGrpSpPr>
          <p:cNvPr id="3" name="Group 2">
            <a:extLst>
              <a:ext uri="{FF2B5EF4-FFF2-40B4-BE49-F238E27FC236}">
                <a16:creationId xmlns:a16="http://schemas.microsoft.com/office/drawing/2014/main" id="{0DFA5DBA-A438-C71C-3FA4-154E1AE23A08}"/>
              </a:ext>
            </a:extLst>
          </p:cNvPr>
          <p:cNvGrpSpPr/>
          <p:nvPr/>
        </p:nvGrpSpPr>
        <p:grpSpPr>
          <a:xfrm>
            <a:off x="8353790" y="1661195"/>
            <a:ext cx="2916325" cy="1391953"/>
            <a:chOff x="6984484" y="2612572"/>
            <a:chExt cx="3738933" cy="2121416"/>
          </a:xfrm>
        </p:grpSpPr>
        <p:grpSp>
          <p:nvGrpSpPr>
            <p:cNvPr id="4" name="Group 3">
              <a:extLst>
                <a:ext uri="{FF2B5EF4-FFF2-40B4-BE49-F238E27FC236}">
                  <a16:creationId xmlns:a16="http://schemas.microsoft.com/office/drawing/2014/main" id="{430E94DB-8D77-781C-DD60-A958D4018115}"/>
                </a:ext>
              </a:extLst>
            </p:cNvPr>
            <p:cNvGrpSpPr/>
            <p:nvPr/>
          </p:nvGrpSpPr>
          <p:grpSpPr>
            <a:xfrm>
              <a:off x="6984484" y="2612572"/>
              <a:ext cx="3738933" cy="2121416"/>
              <a:chOff x="7103238" y="2135528"/>
              <a:chExt cx="2824223" cy="1412111"/>
            </a:xfrm>
          </p:grpSpPr>
          <p:sp>
            <p:nvSpPr>
              <p:cNvPr id="8" name="Rectangle 7">
                <a:extLst>
                  <a:ext uri="{FF2B5EF4-FFF2-40B4-BE49-F238E27FC236}">
                    <a16:creationId xmlns:a16="http://schemas.microsoft.com/office/drawing/2014/main" id="{B48A5FB2-D8ED-C217-CB2F-4CC49B04965D}"/>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C11E9A5-415C-D18E-0D46-275EE1871C24}"/>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10" name="Rectangle 9">
                <a:extLst>
                  <a:ext uri="{FF2B5EF4-FFF2-40B4-BE49-F238E27FC236}">
                    <a16:creationId xmlns:a16="http://schemas.microsoft.com/office/drawing/2014/main" id="{EDEDB197-F83D-A137-3442-5C1097908965}"/>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5B08D40-20ED-E6F5-3C8B-C8D5220A0B40}"/>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5" name="Picture 4">
              <a:extLst>
                <a:ext uri="{FF2B5EF4-FFF2-40B4-BE49-F238E27FC236}">
                  <a16:creationId xmlns:a16="http://schemas.microsoft.com/office/drawing/2014/main" id="{23E7D764-78EA-6F64-72EC-CA5074FCD0F1}"/>
                </a:ext>
              </a:extLst>
            </p:cNvPr>
            <p:cNvPicPr>
              <a:picLocks noChangeAspect="1"/>
            </p:cNvPicPr>
            <p:nvPr/>
          </p:nvPicPr>
          <p:blipFill>
            <a:blip r:embed="rId3"/>
            <a:stretch>
              <a:fillRect/>
            </a:stretch>
          </p:blipFill>
          <p:spPr>
            <a:xfrm>
              <a:off x="7076779" y="3049608"/>
              <a:ext cx="1682169" cy="1121446"/>
            </a:xfrm>
            <a:prstGeom prst="rect">
              <a:avLst/>
            </a:prstGeom>
          </p:spPr>
        </p:pic>
        <p:pic>
          <p:nvPicPr>
            <p:cNvPr id="6" name="Picture 5">
              <a:extLst>
                <a:ext uri="{FF2B5EF4-FFF2-40B4-BE49-F238E27FC236}">
                  <a16:creationId xmlns:a16="http://schemas.microsoft.com/office/drawing/2014/main" id="{5AFD3386-294F-F8D5-572A-87025A35B75C}"/>
                </a:ext>
              </a:extLst>
            </p:cNvPr>
            <p:cNvPicPr>
              <a:picLocks noChangeAspect="1"/>
            </p:cNvPicPr>
            <p:nvPr/>
          </p:nvPicPr>
          <p:blipFill>
            <a:blip r:embed="rId4"/>
            <a:stretch>
              <a:fillRect/>
            </a:stretch>
          </p:blipFill>
          <p:spPr>
            <a:xfrm>
              <a:off x="7452035" y="4085128"/>
              <a:ext cx="902943" cy="601360"/>
            </a:xfrm>
            <a:prstGeom prst="rect">
              <a:avLst/>
            </a:prstGeom>
          </p:spPr>
        </p:pic>
        <p:pic>
          <p:nvPicPr>
            <p:cNvPr id="7" name="Picture 6">
              <a:extLst>
                <a:ext uri="{FF2B5EF4-FFF2-40B4-BE49-F238E27FC236}">
                  <a16:creationId xmlns:a16="http://schemas.microsoft.com/office/drawing/2014/main" id="{A246CB96-DA69-828C-BEC5-1F4B69FB44A4}"/>
                </a:ext>
              </a:extLst>
            </p:cNvPr>
            <p:cNvPicPr>
              <a:picLocks noChangeAspect="1"/>
            </p:cNvPicPr>
            <p:nvPr/>
          </p:nvPicPr>
          <p:blipFill>
            <a:blip r:embed="rId4"/>
            <a:stretch>
              <a:fillRect/>
            </a:stretch>
          </p:blipFill>
          <p:spPr>
            <a:xfrm>
              <a:off x="9257921" y="4085128"/>
              <a:ext cx="902943" cy="601360"/>
            </a:xfrm>
            <a:prstGeom prst="rect">
              <a:avLst/>
            </a:prstGeom>
          </p:spPr>
        </p:pic>
      </p:grpSp>
      <p:sp>
        <p:nvSpPr>
          <p:cNvPr id="12" name="TextBox 11">
            <a:extLst>
              <a:ext uri="{FF2B5EF4-FFF2-40B4-BE49-F238E27FC236}">
                <a16:creationId xmlns:a16="http://schemas.microsoft.com/office/drawing/2014/main" id="{430140B0-5ECA-3C7A-0552-4282A74F7C11}"/>
              </a:ext>
            </a:extLst>
          </p:cNvPr>
          <p:cNvSpPr txBox="1"/>
          <p:nvPr/>
        </p:nvSpPr>
        <p:spPr>
          <a:xfrm>
            <a:off x="2929011" y="4379080"/>
            <a:ext cx="5901167" cy="369332"/>
          </a:xfrm>
          <a:prstGeom prst="rect">
            <a:avLst/>
          </a:prstGeom>
          <a:noFill/>
        </p:spPr>
        <p:txBody>
          <a:bodyPr wrap="none" rtlCol="0">
            <a:spAutoFit/>
          </a:bodyPr>
          <a:lstStyle/>
          <a:p>
            <a:r>
              <a:rPr lang="en-US" dirty="0"/>
              <a:t>One possible answer: Robot in A, A is dirty, B is dirty.</a:t>
            </a:r>
          </a:p>
        </p:txBody>
      </p:sp>
      <p:sp>
        <p:nvSpPr>
          <p:cNvPr id="13" name="TextBox 12">
            <a:extLst>
              <a:ext uri="{FF2B5EF4-FFF2-40B4-BE49-F238E27FC236}">
                <a16:creationId xmlns:a16="http://schemas.microsoft.com/office/drawing/2014/main" id="{D57372A9-693E-8596-D4D8-2CF40396BC37}"/>
              </a:ext>
            </a:extLst>
          </p:cNvPr>
          <p:cNvSpPr txBox="1"/>
          <p:nvPr/>
        </p:nvSpPr>
        <p:spPr>
          <a:xfrm>
            <a:off x="2641986" y="4890578"/>
            <a:ext cx="3929089" cy="369332"/>
          </a:xfrm>
          <a:prstGeom prst="rect">
            <a:avLst/>
          </a:prstGeom>
          <a:noFill/>
        </p:spPr>
        <p:txBody>
          <a:bodyPr wrap="none" rtlCol="0">
            <a:spAutoFit/>
          </a:bodyPr>
          <a:lstStyle/>
          <a:p>
            <a:r>
              <a:rPr lang="en-US" dirty="0"/>
              <a:t>Move left, move right, suck up dirt.</a:t>
            </a:r>
          </a:p>
        </p:txBody>
      </p:sp>
      <p:sp>
        <p:nvSpPr>
          <p:cNvPr id="14" name="TextBox 13">
            <a:extLst>
              <a:ext uri="{FF2B5EF4-FFF2-40B4-BE49-F238E27FC236}">
                <a16:creationId xmlns:a16="http://schemas.microsoft.com/office/drawing/2014/main" id="{0B14512E-ADA4-C3A8-3432-C74B69F07470}"/>
              </a:ext>
            </a:extLst>
          </p:cNvPr>
          <p:cNvSpPr txBox="1"/>
          <p:nvPr/>
        </p:nvSpPr>
        <p:spPr>
          <a:xfrm>
            <a:off x="3716719" y="5285757"/>
            <a:ext cx="7720640" cy="646331"/>
          </a:xfrm>
          <a:prstGeom prst="rect">
            <a:avLst/>
          </a:prstGeom>
          <a:noFill/>
        </p:spPr>
        <p:txBody>
          <a:bodyPr wrap="none" rtlCol="0">
            <a:spAutoFit/>
          </a:bodyPr>
          <a:lstStyle/>
          <a:p>
            <a:r>
              <a:rPr lang="en-US" dirty="0"/>
              <a:t>Move left: if in A nothing, if in B, now in A. Move right: opposite.</a:t>
            </a:r>
          </a:p>
          <a:p>
            <a:r>
              <a:rPr lang="en-US" dirty="0"/>
              <a:t>Suck: If current room dirty, now clean. If current room clean, nothing.</a:t>
            </a:r>
          </a:p>
        </p:txBody>
      </p:sp>
      <p:sp>
        <p:nvSpPr>
          <p:cNvPr id="16" name="TextBox 15">
            <a:extLst>
              <a:ext uri="{FF2B5EF4-FFF2-40B4-BE49-F238E27FC236}">
                <a16:creationId xmlns:a16="http://schemas.microsoft.com/office/drawing/2014/main" id="{18C89922-2268-F2D4-992D-2B57A6CB55E5}"/>
              </a:ext>
            </a:extLst>
          </p:cNvPr>
          <p:cNvSpPr txBox="1"/>
          <p:nvPr/>
        </p:nvSpPr>
        <p:spPr>
          <a:xfrm>
            <a:off x="2641986" y="5932088"/>
            <a:ext cx="8957260" cy="369332"/>
          </a:xfrm>
          <a:prstGeom prst="rect">
            <a:avLst/>
          </a:prstGeom>
          <a:noFill/>
        </p:spPr>
        <p:txBody>
          <a:bodyPr wrap="none" rtlCol="0">
            <a:spAutoFit/>
          </a:bodyPr>
          <a:lstStyle/>
          <a:p>
            <a:r>
              <a:rPr lang="en-US" dirty="0"/>
              <a:t>One possible answer: every room is now clean, location of robot does not matter.</a:t>
            </a:r>
          </a:p>
        </p:txBody>
      </p:sp>
      <p:sp>
        <p:nvSpPr>
          <p:cNvPr id="17" name="TextBox 16">
            <a:extLst>
              <a:ext uri="{FF2B5EF4-FFF2-40B4-BE49-F238E27FC236}">
                <a16:creationId xmlns:a16="http://schemas.microsoft.com/office/drawing/2014/main" id="{C120BC1B-D3AF-7E1A-D587-BFE675330346}"/>
              </a:ext>
            </a:extLst>
          </p:cNvPr>
          <p:cNvSpPr txBox="1"/>
          <p:nvPr/>
        </p:nvSpPr>
        <p:spPr>
          <a:xfrm>
            <a:off x="4060735" y="6370049"/>
            <a:ext cx="4345549" cy="369332"/>
          </a:xfrm>
          <a:prstGeom prst="rect">
            <a:avLst/>
          </a:prstGeom>
          <a:noFill/>
        </p:spPr>
        <p:txBody>
          <a:bodyPr wrap="none" rtlCol="0">
            <a:spAutoFit/>
          </a:bodyPr>
          <a:lstStyle/>
          <a:p>
            <a:r>
              <a:rPr lang="en-US" dirty="0"/>
              <a:t>Possible answer: Every action costs “1”</a:t>
            </a:r>
          </a:p>
        </p:txBody>
      </p:sp>
      <p:sp>
        <p:nvSpPr>
          <p:cNvPr id="18" name="TextBox 17">
            <a:extLst>
              <a:ext uri="{FF2B5EF4-FFF2-40B4-BE49-F238E27FC236}">
                <a16:creationId xmlns:a16="http://schemas.microsoft.com/office/drawing/2014/main" id="{5ACD92A5-5C9C-0197-C76A-DBC652BB246F}"/>
              </a:ext>
            </a:extLst>
          </p:cNvPr>
          <p:cNvSpPr txBox="1"/>
          <p:nvPr/>
        </p:nvSpPr>
        <p:spPr>
          <a:xfrm>
            <a:off x="3515229" y="3875455"/>
            <a:ext cx="5844357" cy="369332"/>
          </a:xfrm>
          <a:prstGeom prst="rect">
            <a:avLst/>
          </a:prstGeom>
          <a:noFill/>
        </p:spPr>
        <p:txBody>
          <a:bodyPr wrap="none" rtlCol="0">
            <a:spAutoFit/>
          </a:bodyPr>
          <a:lstStyle/>
          <a:p>
            <a:r>
              <a:rPr lang="en-US" dirty="0"/>
              <a:t>Current location of robot and the sate of both rooms.</a:t>
            </a:r>
          </a:p>
        </p:txBody>
      </p:sp>
    </p:spTree>
    <p:extLst>
      <p:ext uri="{BB962C8B-B14F-4D97-AF65-F5344CB8AC3E}">
        <p14:creationId xmlns:p14="http://schemas.microsoft.com/office/powerpoint/2010/main" val="736657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dissolv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dissolv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dissolv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dissolv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dissolve">
                                      <p:cBhvr>
                                        <p:cTn id="3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6" grpId="0"/>
      <p:bldP spid="17" grpId="0"/>
      <p:bldP spid="18"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None/>
            </a:pPr>
            <a:r>
              <a:rPr lang="en-US" sz="2100" dirty="0"/>
              <a:t> </a:t>
            </a:r>
            <a:endParaRPr lang="en-US" sz="1900" dirty="0"/>
          </a:p>
          <a:p>
            <a:endParaRPr lang="en-US" sz="2100" b="1" dirty="0"/>
          </a:p>
        </p:txBody>
      </p:sp>
      <p:grpSp>
        <p:nvGrpSpPr>
          <p:cNvPr id="4" name="Group 3">
            <a:extLst>
              <a:ext uri="{FF2B5EF4-FFF2-40B4-BE49-F238E27FC236}">
                <a16:creationId xmlns:a16="http://schemas.microsoft.com/office/drawing/2014/main" id="{B1A93FE4-7C8E-8E43-AAFF-8D67B75D721B}"/>
              </a:ext>
            </a:extLst>
          </p:cNvPr>
          <p:cNvGrpSpPr/>
          <p:nvPr/>
        </p:nvGrpSpPr>
        <p:grpSpPr>
          <a:xfrm>
            <a:off x="1159476" y="2107367"/>
            <a:ext cx="3412524" cy="3295192"/>
            <a:chOff x="889907" y="2212520"/>
            <a:chExt cx="2939145" cy="2939144"/>
          </a:xfrm>
        </p:grpSpPr>
        <p:sp>
          <p:nvSpPr>
            <p:cNvPr id="5" name="Rectangle 4">
              <a:extLst>
                <a:ext uri="{FF2B5EF4-FFF2-40B4-BE49-F238E27FC236}">
                  <a16:creationId xmlns:a16="http://schemas.microsoft.com/office/drawing/2014/main" id="{405DB2C7-B0A1-6145-B47C-6D17681CBE56}"/>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832A2EF3-D89E-FC46-A8FC-50838D683E2A}"/>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D5B44935-7E45-9E4E-ACC5-030A35AF183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EF4DD58F-6CD7-1C4E-8D5C-3109FDDA83C9}"/>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FEC1C60-8181-0449-8DA4-DDEAC459747B}"/>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E444707-2ABA-A341-8FE0-1670DCF01E83}"/>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6362B30F-42F4-4B4B-BB22-9D52F664858B}"/>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8017C2D0-62E4-384D-8E0A-F696541E9ED8}"/>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CAD11EE-6193-FF48-ACF5-D4E92C9BCDBA}"/>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D863A4ED-4F04-2E41-BEAD-67C7D483D49D}"/>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C44FE0AD-5EF9-414A-98B4-D1683412C36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2FBF317-1BC3-2C41-89AD-606D3B03A4E8}"/>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30CCD15D-3ABD-DD40-8C8E-B2FDACA3BB65}"/>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97015232-E865-824D-9F42-D4C864D1848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2E033A39-275A-174D-855F-B09CEAE4004A}"/>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82F3FEF8-AB47-C74B-A4EC-A9CD55445988}"/>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E34B8E3B-7FD5-D745-98F1-340D9E38FD62}"/>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F1240A4F-BD1A-8040-A6CE-1CB977D7736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5347C4EA-81A8-784A-BB4E-DFDA1D883B37}"/>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61848460-D7A4-3846-B27B-38346606A77A}"/>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8247069C-AE0A-114B-A8D5-74BA24A40F32}"/>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92CB6DC1-F958-AE42-87B1-37EFEB2E8CAC}"/>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0753A1AA-9EA3-C34F-9D04-9AEC0BE3D8E9}"/>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15369702-C1A9-C742-BD53-586E5A8A4A2D}"/>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32FF29B4-11FE-D14F-A0D0-07708DCBE107}"/>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377C53B8-E1AC-7444-93F5-40518132FADD}"/>
              </a:ext>
            </a:extLst>
          </p:cNvPr>
          <p:cNvSpPr/>
          <p:nvPr/>
        </p:nvSpPr>
        <p:spPr>
          <a:xfrm>
            <a:off x="1865291" y="556271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90A7FC36-49D0-1346-9C99-AF3508B9D834}"/>
              </a:ext>
            </a:extLst>
          </p:cNvPr>
          <p:cNvSpPr txBox="1">
            <a:spLocks/>
          </p:cNvSpPr>
          <p:nvPr/>
        </p:nvSpPr>
        <p:spPr>
          <a:xfrm>
            <a:off x="2246370" y="551789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009F5E46-6E51-9647-B4D8-8B0CA6851B7B}"/>
              </a:ext>
            </a:extLst>
          </p:cNvPr>
          <p:cNvSpPr/>
          <p:nvPr/>
        </p:nvSpPr>
        <p:spPr>
          <a:xfrm>
            <a:off x="1865291" y="601574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A820F7E5-10C5-C04A-B4D1-7BE506C51094}"/>
              </a:ext>
            </a:extLst>
          </p:cNvPr>
          <p:cNvSpPr txBox="1">
            <a:spLocks/>
          </p:cNvSpPr>
          <p:nvPr/>
        </p:nvSpPr>
        <p:spPr>
          <a:xfrm>
            <a:off x="2246370" y="597092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9227E288-253F-B543-B524-D887EBD90A38}"/>
              </a:ext>
            </a:extLst>
          </p:cNvPr>
          <p:cNvSpPr>
            <a:spLocks noGrp="1"/>
          </p:cNvSpPr>
          <p:nvPr>
            <p:ph idx="1"/>
          </p:nvPr>
        </p:nvSpPr>
        <p:spPr>
          <a:xfrm>
            <a:off x="4584403" y="4603409"/>
            <a:ext cx="4988376" cy="178499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L,H,D,E</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O,M,I,C</a:t>
            </a:r>
          </a:p>
        </p:txBody>
      </p:sp>
      <p:cxnSp>
        <p:nvCxnSpPr>
          <p:cNvPr id="44" name="Straight Arrow Connector 43">
            <a:extLst>
              <a:ext uri="{FF2B5EF4-FFF2-40B4-BE49-F238E27FC236}">
                <a16:creationId xmlns:a16="http://schemas.microsoft.com/office/drawing/2014/main" id="{D30AF4C0-2657-D149-B365-4815D82CC71C}"/>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8AB9F6B-78F4-FB45-B5C2-F44D673AB00E}"/>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263B264D-B545-834E-BA91-45AFA7B3F356}"/>
              </a:ext>
            </a:extLst>
          </p:cNvPr>
          <p:cNvGrpSpPr/>
          <p:nvPr/>
        </p:nvGrpSpPr>
        <p:grpSpPr>
          <a:xfrm>
            <a:off x="6406665" y="902044"/>
            <a:ext cx="4561192" cy="1472184"/>
            <a:chOff x="2833296" y="4352861"/>
            <a:chExt cx="4561192" cy="1472184"/>
          </a:xfrm>
        </p:grpSpPr>
        <p:sp>
          <p:nvSpPr>
            <p:cNvPr id="47" name="Oval 46">
              <a:extLst>
                <a:ext uri="{FF2B5EF4-FFF2-40B4-BE49-F238E27FC236}">
                  <a16:creationId xmlns:a16="http://schemas.microsoft.com/office/drawing/2014/main" id="{903234BC-3C8F-A441-8FB8-ABAB22D9504E}"/>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8" name="Oval 47">
              <a:extLst>
                <a:ext uri="{FF2B5EF4-FFF2-40B4-BE49-F238E27FC236}">
                  <a16:creationId xmlns:a16="http://schemas.microsoft.com/office/drawing/2014/main" id="{166DA4D9-95CD-3C41-9CF7-0565A795EB34}"/>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9" name="Oval 48">
              <a:extLst>
                <a:ext uri="{FF2B5EF4-FFF2-40B4-BE49-F238E27FC236}">
                  <a16:creationId xmlns:a16="http://schemas.microsoft.com/office/drawing/2014/main" id="{27F69B81-CBAB-0B42-B1AD-5D6754B3F7A4}"/>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50" name="Oval 49">
              <a:extLst>
                <a:ext uri="{FF2B5EF4-FFF2-40B4-BE49-F238E27FC236}">
                  <a16:creationId xmlns:a16="http://schemas.microsoft.com/office/drawing/2014/main" id="{5312172F-63E7-7A4D-B66C-93CCE0731EFF}"/>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51" name="Straight Arrow Connector 50">
              <a:extLst>
                <a:ext uri="{FF2B5EF4-FFF2-40B4-BE49-F238E27FC236}">
                  <a16:creationId xmlns:a16="http://schemas.microsoft.com/office/drawing/2014/main" id="{0A76262C-154F-CB42-8AE5-3FBAA8C52DA1}"/>
                </a:ext>
              </a:extLst>
            </p:cNvPr>
            <p:cNvCxnSpPr>
              <a:stCxn id="47" idx="4"/>
              <a:endCxn id="4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3614C7C-0F25-0240-9FA0-B63F4B3BBE71}"/>
                </a:ext>
              </a:extLst>
            </p:cNvPr>
            <p:cNvCxnSpPr>
              <a:cxnSpLocks/>
              <a:stCxn id="47" idx="4"/>
              <a:endCxn id="4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A5A62971-EE8E-7E40-AF04-D7CD602D3111}"/>
                </a:ext>
              </a:extLst>
            </p:cNvPr>
            <p:cNvCxnSpPr>
              <a:cxnSpLocks/>
              <a:stCxn id="47" idx="4"/>
              <a:endCxn id="5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54" name="Oval 53">
            <a:extLst>
              <a:ext uri="{FF2B5EF4-FFF2-40B4-BE49-F238E27FC236}">
                <a16:creationId xmlns:a16="http://schemas.microsoft.com/office/drawing/2014/main" id="{535D3E01-6C6A-3442-AA69-CB3857C06519}"/>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55" name="Oval 54">
            <a:extLst>
              <a:ext uri="{FF2B5EF4-FFF2-40B4-BE49-F238E27FC236}">
                <a16:creationId xmlns:a16="http://schemas.microsoft.com/office/drawing/2014/main" id="{33C24841-E3DD-1341-AFFC-B15335F048E8}"/>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56" name="Straight Arrow Connector 55">
            <a:extLst>
              <a:ext uri="{FF2B5EF4-FFF2-40B4-BE49-F238E27FC236}">
                <a16:creationId xmlns:a16="http://schemas.microsoft.com/office/drawing/2014/main" id="{7DB8EF58-78A2-4443-9398-7484BF86BA4A}"/>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129B1D07-2862-8C4A-BC3F-6A1BC8691141}"/>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0143AEE7-4F96-784D-960D-8FDCC861FB1B}"/>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9" name="Oval 58">
            <a:extLst>
              <a:ext uri="{FF2B5EF4-FFF2-40B4-BE49-F238E27FC236}">
                <a16:creationId xmlns:a16="http://schemas.microsoft.com/office/drawing/2014/main" id="{2B4B8C0A-5C67-6948-873E-1D0613973588}"/>
              </a:ext>
            </a:extLst>
          </p:cNvPr>
          <p:cNvSpPr/>
          <p:nvPr/>
        </p:nvSpPr>
        <p:spPr>
          <a:xfrm>
            <a:off x="6271888" y="3624221"/>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Tree>
    <p:extLst>
      <p:ext uri="{BB962C8B-B14F-4D97-AF65-F5344CB8AC3E}">
        <p14:creationId xmlns:p14="http://schemas.microsoft.com/office/powerpoint/2010/main" val="204785439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None/>
            </a:pPr>
            <a:r>
              <a:rPr lang="en-US" sz="2100" dirty="0"/>
              <a:t> </a:t>
            </a:r>
            <a:endParaRPr lang="en-US" sz="1900" dirty="0"/>
          </a:p>
          <a:p>
            <a:endParaRPr lang="en-US" sz="2100" b="1" dirty="0"/>
          </a:p>
        </p:txBody>
      </p:sp>
      <p:grpSp>
        <p:nvGrpSpPr>
          <p:cNvPr id="4" name="Group 3">
            <a:extLst>
              <a:ext uri="{FF2B5EF4-FFF2-40B4-BE49-F238E27FC236}">
                <a16:creationId xmlns:a16="http://schemas.microsoft.com/office/drawing/2014/main" id="{B1A93FE4-7C8E-8E43-AAFF-8D67B75D721B}"/>
              </a:ext>
            </a:extLst>
          </p:cNvPr>
          <p:cNvGrpSpPr/>
          <p:nvPr/>
        </p:nvGrpSpPr>
        <p:grpSpPr>
          <a:xfrm>
            <a:off x="1159476" y="2107367"/>
            <a:ext cx="3412524" cy="3295192"/>
            <a:chOff x="889907" y="2212520"/>
            <a:chExt cx="2939145" cy="2939144"/>
          </a:xfrm>
        </p:grpSpPr>
        <p:sp>
          <p:nvSpPr>
            <p:cNvPr id="5" name="Rectangle 4">
              <a:extLst>
                <a:ext uri="{FF2B5EF4-FFF2-40B4-BE49-F238E27FC236}">
                  <a16:creationId xmlns:a16="http://schemas.microsoft.com/office/drawing/2014/main" id="{405DB2C7-B0A1-6145-B47C-6D17681CBE56}"/>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832A2EF3-D89E-FC46-A8FC-50838D683E2A}"/>
                </a:ext>
              </a:extLst>
            </p:cNvPr>
            <p:cNvSpPr/>
            <p:nvPr/>
          </p:nvSpPr>
          <p:spPr>
            <a:xfrm>
              <a:off x="1477736"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D5B44935-7E45-9E4E-ACC5-030A35AF183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EF4DD58F-6CD7-1C4E-8D5C-3109FDDA83C9}"/>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FEC1C60-8181-0449-8DA4-DDEAC459747B}"/>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E444707-2ABA-A341-8FE0-1670DCF01E83}"/>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6362B30F-42F4-4B4B-BB22-9D52F664858B}"/>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8017C2D0-62E4-384D-8E0A-F696541E9ED8}"/>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CAD11EE-6193-FF48-ACF5-D4E92C9BCDBA}"/>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D863A4ED-4F04-2E41-BEAD-67C7D483D49D}"/>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C44FE0AD-5EF9-414A-98B4-D1683412C36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2FBF317-1BC3-2C41-89AD-606D3B03A4E8}"/>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30CCD15D-3ABD-DD40-8C8E-B2FDACA3BB65}"/>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97015232-E865-824D-9F42-D4C864D1848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2E033A39-275A-174D-855F-B09CEAE4004A}"/>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82F3FEF8-AB47-C74B-A4EC-A9CD55445988}"/>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E34B8E3B-7FD5-D745-98F1-340D9E38FD62}"/>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F1240A4F-BD1A-8040-A6CE-1CB977D7736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5347C4EA-81A8-784A-BB4E-DFDA1D883B37}"/>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61848460-D7A4-3846-B27B-38346606A77A}"/>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8247069C-AE0A-114B-A8D5-74BA24A40F32}"/>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92CB6DC1-F958-AE42-87B1-37EFEB2E8CAC}"/>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0753A1AA-9EA3-C34F-9D04-9AEC0BE3D8E9}"/>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15369702-C1A9-C742-BD53-586E5A8A4A2D}"/>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32FF29B4-11FE-D14F-A0D0-07708DCBE107}"/>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377C53B8-E1AC-7444-93F5-40518132FADD}"/>
              </a:ext>
            </a:extLst>
          </p:cNvPr>
          <p:cNvSpPr/>
          <p:nvPr/>
        </p:nvSpPr>
        <p:spPr>
          <a:xfrm>
            <a:off x="1865291" y="556271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90A7FC36-49D0-1346-9C99-AF3508B9D834}"/>
              </a:ext>
            </a:extLst>
          </p:cNvPr>
          <p:cNvSpPr txBox="1">
            <a:spLocks/>
          </p:cNvSpPr>
          <p:nvPr/>
        </p:nvSpPr>
        <p:spPr>
          <a:xfrm>
            <a:off x="2246370" y="551789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009F5E46-6E51-9647-B4D8-8B0CA6851B7B}"/>
              </a:ext>
            </a:extLst>
          </p:cNvPr>
          <p:cNvSpPr/>
          <p:nvPr/>
        </p:nvSpPr>
        <p:spPr>
          <a:xfrm>
            <a:off x="1865291" y="601574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A820F7E5-10C5-C04A-B4D1-7BE506C51094}"/>
              </a:ext>
            </a:extLst>
          </p:cNvPr>
          <p:cNvSpPr txBox="1">
            <a:spLocks/>
          </p:cNvSpPr>
          <p:nvPr/>
        </p:nvSpPr>
        <p:spPr>
          <a:xfrm>
            <a:off x="2246370" y="597092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9227E288-253F-B543-B524-D887EBD90A38}"/>
              </a:ext>
            </a:extLst>
          </p:cNvPr>
          <p:cNvSpPr>
            <a:spLocks noGrp="1"/>
          </p:cNvSpPr>
          <p:nvPr>
            <p:ph idx="1"/>
          </p:nvPr>
        </p:nvSpPr>
        <p:spPr>
          <a:xfrm>
            <a:off x="4595338" y="5418826"/>
            <a:ext cx="4988376" cy="178499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L,H,D,E,C</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O,M,I,B</a:t>
            </a:r>
          </a:p>
        </p:txBody>
      </p:sp>
      <p:cxnSp>
        <p:nvCxnSpPr>
          <p:cNvPr id="44" name="Straight Arrow Connector 43">
            <a:extLst>
              <a:ext uri="{FF2B5EF4-FFF2-40B4-BE49-F238E27FC236}">
                <a16:creationId xmlns:a16="http://schemas.microsoft.com/office/drawing/2014/main" id="{D30AF4C0-2657-D149-B365-4815D82CC71C}"/>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8AB9F6B-78F4-FB45-B5C2-F44D673AB00E}"/>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263B264D-B545-834E-BA91-45AFA7B3F356}"/>
              </a:ext>
            </a:extLst>
          </p:cNvPr>
          <p:cNvGrpSpPr/>
          <p:nvPr/>
        </p:nvGrpSpPr>
        <p:grpSpPr>
          <a:xfrm>
            <a:off x="6406665" y="902044"/>
            <a:ext cx="4561192" cy="1472184"/>
            <a:chOff x="2833296" y="4352861"/>
            <a:chExt cx="4561192" cy="1472184"/>
          </a:xfrm>
        </p:grpSpPr>
        <p:sp>
          <p:nvSpPr>
            <p:cNvPr id="47" name="Oval 46">
              <a:extLst>
                <a:ext uri="{FF2B5EF4-FFF2-40B4-BE49-F238E27FC236}">
                  <a16:creationId xmlns:a16="http://schemas.microsoft.com/office/drawing/2014/main" id="{903234BC-3C8F-A441-8FB8-ABAB22D9504E}"/>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8" name="Oval 47">
              <a:extLst>
                <a:ext uri="{FF2B5EF4-FFF2-40B4-BE49-F238E27FC236}">
                  <a16:creationId xmlns:a16="http://schemas.microsoft.com/office/drawing/2014/main" id="{166DA4D9-95CD-3C41-9CF7-0565A795EB34}"/>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9" name="Oval 48">
              <a:extLst>
                <a:ext uri="{FF2B5EF4-FFF2-40B4-BE49-F238E27FC236}">
                  <a16:creationId xmlns:a16="http://schemas.microsoft.com/office/drawing/2014/main" id="{27F69B81-CBAB-0B42-B1AD-5D6754B3F7A4}"/>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50" name="Oval 49">
              <a:extLst>
                <a:ext uri="{FF2B5EF4-FFF2-40B4-BE49-F238E27FC236}">
                  <a16:creationId xmlns:a16="http://schemas.microsoft.com/office/drawing/2014/main" id="{5312172F-63E7-7A4D-B66C-93CCE0731EFF}"/>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51" name="Straight Arrow Connector 50">
              <a:extLst>
                <a:ext uri="{FF2B5EF4-FFF2-40B4-BE49-F238E27FC236}">
                  <a16:creationId xmlns:a16="http://schemas.microsoft.com/office/drawing/2014/main" id="{0A76262C-154F-CB42-8AE5-3FBAA8C52DA1}"/>
                </a:ext>
              </a:extLst>
            </p:cNvPr>
            <p:cNvCxnSpPr>
              <a:stCxn id="47" idx="4"/>
              <a:endCxn id="4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3614C7C-0F25-0240-9FA0-B63F4B3BBE71}"/>
                </a:ext>
              </a:extLst>
            </p:cNvPr>
            <p:cNvCxnSpPr>
              <a:cxnSpLocks/>
              <a:stCxn id="47" idx="4"/>
              <a:endCxn id="4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A5A62971-EE8E-7E40-AF04-D7CD602D3111}"/>
                </a:ext>
              </a:extLst>
            </p:cNvPr>
            <p:cNvCxnSpPr>
              <a:cxnSpLocks/>
              <a:stCxn id="47" idx="4"/>
              <a:endCxn id="5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54" name="Oval 53">
            <a:extLst>
              <a:ext uri="{FF2B5EF4-FFF2-40B4-BE49-F238E27FC236}">
                <a16:creationId xmlns:a16="http://schemas.microsoft.com/office/drawing/2014/main" id="{535D3E01-6C6A-3442-AA69-CB3857C06519}"/>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55" name="Oval 54">
            <a:extLst>
              <a:ext uri="{FF2B5EF4-FFF2-40B4-BE49-F238E27FC236}">
                <a16:creationId xmlns:a16="http://schemas.microsoft.com/office/drawing/2014/main" id="{33C24841-E3DD-1341-AFFC-B15335F048E8}"/>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56" name="Straight Arrow Connector 55">
            <a:extLst>
              <a:ext uri="{FF2B5EF4-FFF2-40B4-BE49-F238E27FC236}">
                <a16:creationId xmlns:a16="http://schemas.microsoft.com/office/drawing/2014/main" id="{7DB8EF58-78A2-4443-9398-7484BF86BA4A}"/>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129B1D07-2862-8C4A-BC3F-6A1BC8691141}"/>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0143AEE7-4F96-784D-960D-8FDCC861FB1B}"/>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9" name="Oval 58">
            <a:extLst>
              <a:ext uri="{FF2B5EF4-FFF2-40B4-BE49-F238E27FC236}">
                <a16:creationId xmlns:a16="http://schemas.microsoft.com/office/drawing/2014/main" id="{2B4B8C0A-5C67-6948-873E-1D0613973588}"/>
              </a:ext>
            </a:extLst>
          </p:cNvPr>
          <p:cNvSpPr/>
          <p:nvPr/>
        </p:nvSpPr>
        <p:spPr>
          <a:xfrm>
            <a:off x="6271888" y="362422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60" name="Oval 59">
            <a:extLst>
              <a:ext uri="{FF2B5EF4-FFF2-40B4-BE49-F238E27FC236}">
                <a16:creationId xmlns:a16="http://schemas.microsoft.com/office/drawing/2014/main" id="{F82E4F2B-2FBB-924B-8B1F-C3514F2B0542}"/>
              </a:ext>
            </a:extLst>
          </p:cNvPr>
          <p:cNvSpPr/>
          <p:nvPr/>
        </p:nvSpPr>
        <p:spPr>
          <a:xfrm>
            <a:off x="6271888" y="4433024"/>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1" name="Straight Arrow Connector 60">
            <a:extLst>
              <a:ext uri="{FF2B5EF4-FFF2-40B4-BE49-F238E27FC236}">
                <a16:creationId xmlns:a16="http://schemas.microsoft.com/office/drawing/2014/main" id="{8F58A134-9207-C84E-8D97-74CB2639710A}"/>
              </a:ext>
            </a:extLst>
          </p:cNvPr>
          <p:cNvCxnSpPr>
            <a:cxnSpLocks/>
            <a:stCxn id="59" idx="4"/>
            <a:endCxn id="60" idx="0"/>
          </p:cNvCxnSpPr>
          <p:nvPr/>
        </p:nvCxnSpPr>
        <p:spPr>
          <a:xfrm>
            <a:off x="6556093" y="4161351"/>
            <a:ext cx="0" cy="27167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441258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None/>
            </a:pPr>
            <a:r>
              <a:rPr lang="en-US" sz="2100" dirty="0"/>
              <a:t> </a:t>
            </a:r>
            <a:endParaRPr lang="en-US" sz="1900" dirty="0"/>
          </a:p>
          <a:p>
            <a:endParaRPr lang="en-US" sz="2100" b="1" dirty="0"/>
          </a:p>
        </p:txBody>
      </p:sp>
      <p:grpSp>
        <p:nvGrpSpPr>
          <p:cNvPr id="4" name="Group 3">
            <a:extLst>
              <a:ext uri="{FF2B5EF4-FFF2-40B4-BE49-F238E27FC236}">
                <a16:creationId xmlns:a16="http://schemas.microsoft.com/office/drawing/2014/main" id="{B1A93FE4-7C8E-8E43-AAFF-8D67B75D721B}"/>
              </a:ext>
            </a:extLst>
          </p:cNvPr>
          <p:cNvGrpSpPr/>
          <p:nvPr/>
        </p:nvGrpSpPr>
        <p:grpSpPr>
          <a:xfrm>
            <a:off x="1159476" y="2107367"/>
            <a:ext cx="3412524" cy="3295192"/>
            <a:chOff x="889907" y="2212520"/>
            <a:chExt cx="2939145" cy="2939144"/>
          </a:xfrm>
        </p:grpSpPr>
        <p:sp>
          <p:nvSpPr>
            <p:cNvPr id="5" name="Rectangle 4">
              <a:extLst>
                <a:ext uri="{FF2B5EF4-FFF2-40B4-BE49-F238E27FC236}">
                  <a16:creationId xmlns:a16="http://schemas.microsoft.com/office/drawing/2014/main" id="{405DB2C7-B0A1-6145-B47C-6D17681CBE56}"/>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832A2EF3-D89E-FC46-A8FC-50838D683E2A}"/>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D5B44935-7E45-9E4E-ACC5-030A35AF183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EF4DD58F-6CD7-1C4E-8D5C-3109FDDA83C9}"/>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FEC1C60-8181-0449-8DA4-DDEAC459747B}"/>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E444707-2ABA-A341-8FE0-1670DCF01E83}"/>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6362B30F-42F4-4B4B-BB22-9D52F664858B}"/>
                </a:ext>
              </a:extLst>
            </p:cNvPr>
            <p:cNvSpPr/>
            <p:nvPr/>
          </p:nvSpPr>
          <p:spPr>
            <a:xfrm>
              <a:off x="1477736" y="280035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8017C2D0-62E4-384D-8E0A-F696541E9ED8}"/>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CAD11EE-6193-FF48-ACF5-D4E92C9BCDBA}"/>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D863A4ED-4F04-2E41-BEAD-67C7D483D49D}"/>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C44FE0AD-5EF9-414A-98B4-D1683412C36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2FBF317-1BC3-2C41-89AD-606D3B03A4E8}"/>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30CCD15D-3ABD-DD40-8C8E-B2FDACA3BB65}"/>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97015232-E865-824D-9F42-D4C864D1848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2E033A39-275A-174D-855F-B09CEAE4004A}"/>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82F3FEF8-AB47-C74B-A4EC-A9CD55445988}"/>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E34B8E3B-7FD5-D745-98F1-340D9E38FD62}"/>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F1240A4F-BD1A-8040-A6CE-1CB977D7736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5347C4EA-81A8-784A-BB4E-DFDA1D883B37}"/>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61848460-D7A4-3846-B27B-38346606A77A}"/>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8247069C-AE0A-114B-A8D5-74BA24A40F32}"/>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92CB6DC1-F958-AE42-87B1-37EFEB2E8CAC}"/>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0753A1AA-9EA3-C34F-9D04-9AEC0BE3D8E9}"/>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15369702-C1A9-C742-BD53-586E5A8A4A2D}"/>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32FF29B4-11FE-D14F-A0D0-07708DCBE107}"/>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377C53B8-E1AC-7444-93F5-40518132FADD}"/>
              </a:ext>
            </a:extLst>
          </p:cNvPr>
          <p:cNvSpPr/>
          <p:nvPr/>
        </p:nvSpPr>
        <p:spPr>
          <a:xfrm>
            <a:off x="1865291" y="556271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90A7FC36-49D0-1346-9C99-AF3508B9D834}"/>
              </a:ext>
            </a:extLst>
          </p:cNvPr>
          <p:cNvSpPr txBox="1">
            <a:spLocks/>
          </p:cNvSpPr>
          <p:nvPr/>
        </p:nvSpPr>
        <p:spPr>
          <a:xfrm>
            <a:off x="2246370" y="551789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009F5E46-6E51-9647-B4D8-8B0CA6851B7B}"/>
              </a:ext>
            </a:extLst>
          </p:cNvPr>
          <p:cNvSpPr/>
          <p:nvPr/>
        </p:nvSpPr>
        <p:spPr>
          <a:xfrm>
            <a:off x="1865291" y="601574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A820F7E5-10C5-C04A-B4D1-7BE506C51094}"/>
              </a:ext>
            </a:extLst>
          </p:cNvPr>
          <p:cNvSpPr txBox="1">
            <a:spLocks/>
          </p:cNvSpPr>
          <p:nvPr/>
        </p:nvSpPr>
        <p:spPr>
          <a:xfrm>
            <a:off x="2246370" y="597092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9227E288-253F-B543-B524-D887EBD90A38}"/>
              </a:ext>
            </a:extLst>
          </p:cNvPr>
          <p:cNvSpPr>
            <a:spLocks noGrp="1"/>
          </p:cNvSpPr>
          <p:nvPr>
            <p:ph idx="1"/>
          </p:nvPr>
        </p:nvSpPr>
        <p:spPr>
          <a:xfrm>
            <a:off x="4595338" y="5418826"/>
            <a:ext cx="4988376" cy="178499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L,H,D,E,C,B</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O,M,I,A,G</a:t>
            </a:r>
          </a:p>
        </p:txBody>
      </p:sp>
      <p:cxnSp>
        <p:nvCxnSpPr>
          <p:cNvPr id="44" name="Straight Arrow Connector 43">
            <a:extLst>
              <a:ext uri="{FF2B5EF4-FFF2-40B4-BE49-F238E27FC236}">
                <a16:creationId xmlns:a16="http://schemas.microsoft.com/office/drawing/2014/main" id="{D30AF4C0-2657-D149-B365-4815D82CC71C}"/>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8AB9F6B-78F4-FB45-B5C2-F44D673AB00E}"/>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263B264D-B545-834E-BA91-45AFA7B3F356}"/>
              </a:ext>
            </a:extLst>
          </p:cNvPr>
          <p:cNvGrpSpPr/>
          <p:nvPr/>
        </p:nvGrpSpPr>
        <p:grpSpPr>
          <a:xfrm>
            <a:off x="6406665" y="902044"/>
            <a:ext cx="4561192" cy="1472184"/>
            <a:chOff x="2833296" y="4352861"/>
            <a:chExt cx="4561192" cy="1472184"/>
          </a:xfrm>
        </p:grpSpPr>
        <p:sp>
          <p:nvSpPr>
            <p:cNvPr id="47" name="Oval 46">
              <a:extLst>
                <a:ext uri="{FF2B5EF4-FFF2-40B4-BE49-F238E27FC236}">
                  <a16:creationId xmlns:a16="http://schemas.microsoft.com/office/drawing/2014/main" id="{903234BC-3C8F-A441-8FB8-ABAB22D9504E}"/>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8" name="Oval 47">
              <a:extLst>
                <a:ext uri="{FF2B5EF4-FFF2-40B4-BE49-F238E27FC236}">
                  <a16:creationId xmlns:a16="http://schemas.microsoft.com/office/drawing/2014/main" id="{166DA4D9-95CD-3C41-9CF7-0565A795EB34}"/>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9" name="Oval 48">
              <a:extLst>
                <a:ext uri="{FF2B5EF4-FFF2-40B4-BE49-F238E27FC236}">
                  <a16:creationId xmlns:a16="http://schemas.microsoft.com/office/drawing/2014/main" id="{27F69B81-CBAB-0B42-B1AD-5D6754B3F7A4}"/>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50" name="Oval 49">
              <a:extLst>
                <a:ext uri="{FF2B5EF4-FFF2-40B4-BE49-F238E27FC236}">
                  <a16:creationId xmlns:a16="http://schemas.microsoft.com/office/drawing/2014/main" id="{5312172F-63E7-7A4D-B66C-93CCE0731EFF}"/>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51" name="Straight Arrow Connector 50">
              <a:extLst>
                <a:ext uri="{FF2B5EF4-FFF2-40B4-BE49-F238E27FC236}">
                  <a16:creationId xmlns:a16="http://schemas.microsoft.com/office/drawing/2014/main" id="{0A76262C-154F-CB42-8AE5-3FBAA8C52DA1}"/>
                </a:ext>
              </a:extLst>
            </p:cNvPr>
            <p:cNvCxnSpPr>
              <a:stCxn id="47" idx="4"/>
              <a:endCxn id="4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3614C7C-0F25-0240-9FA0-B63F4B3BBE71}"/>
                </a:ext>
              </a:extLst>
            </p:cNvPr>
            <p:cNvCxnSpPr>
              <a:cxnSpLocks/>
              <a:stCxn id="47" idx="4"/>
              <a:endCxn id="4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A5A62971-EE8E-7E40-AF04-D7CD602D3111}"/>
                </a:ext>
              </a:extLst>
            </p:cNvPr>
            <p:cNvCxnSpPr>
              <a:cxnSpLocks/>
              <a:stCxn id="47" idx="4"/>
              <a:endCxn id="5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54" name="Oval 53">
            <a:extLst>
              <a:ext uri="{FF2B5EF4-FFF2-40B4-BE49-F238E27FC236}">
                <a16:creationId xmlns:a16="http://schemas.microsoft.com/office/drawing/2014/main" id="{535D3E01-6C6A-3442-AA69-CB3857C06519}"/>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55" name="Oval 54">
            <a:extLst>
              <a:ext uri="{FF2B5EF4-FFF2-40B4-BE49-F238E27FC236}">
                <a16:creationId xmlns:a16="http://schemas.microsoft.com/office/drawing/2014/main" id="{33C24841-E3DD-1341-AFFC-B15335F048E8}"/>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56" name="Straight Arrow Connector 55">
            <a:extLst>
              <a:ext uri="{FF2B5EF4-FFF2-40B4-BE49-F238E27FC236}">
                <a16:creationId xmlns:a16="http://schemas.microsoft.com/office/drawing/2014/main" id="{7DB8EF58-78A2-4443-9398-7484BF86BA4A}"/>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129B1D07-2862-8C4A-BC3F-6A1BC8691141}"/>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0143AEE7-4F96-784D-960D-8FDCC861FB1B}"/>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9" name="Oval 58">
            <a:extLst>
              <a:ext uri="{FF2B5EF4-FFF2-40B4-BE49-F238E27FC236}">
                <a16:creationId xmlns:a16="http://schemas.microsoft.com/office/drawing/2014/main" id="{2B4B8C0A-5C67-6948-873E-1D0613973588}"/>
              </a:ext>
            </a:extLst>
          </p:cNvPr>
          <p:cNvSpPr/>
          <p:nvPr/>
        </p:nvSpPr>
        <p:spPr>
          <a:xfrm>
            <a:off x="6271888" y="362422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60" name="Oval 59">
            <a:extLst>
              <a:ext uri="{FF2B5EF4-FFF2-40B4-BE49-F238E27FC236}">
                <a16:creationId xmlns:a16="http://schemas.microsoft.com/office/drawing/2014/main" id="{F82E4F2B-2FBB-924B-8B1F-C3514F2B0542}"/>
              </a:ext>
            </a:extLst>
          </p:cNvPr>
          <p:cNvSpPr/>
          <p:nvPr/>
        </p:nvSpPr>
        <p:spPr>
          <a:xfrm>
            <a:off x="6271888" y="4433024"/>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1" name="Straight Arrow Connector 60">
            <a:extLst>
              <a:ext uri="{FF2B5EF4-FFF2-40B4-BE49-F238E27FC236}">
                <a16:creationId xmlns:a16="http://schemas.microsoft.com/office/drawing/2014/main" id="{8F58A134-9207-C84E-8D97-74CB2639710A}"/>
              </a:ext>
            </a:extLst>
          </p:cNvPr>
          <p:cNvCxnSpPr>
            <a:cxnSpLocks/>
            <a:stCxn id="59" idx="4"/>
            <a:endCxn id="60" idx="0"/>
          </p:cNvCxnSpPr>
          <p:nvPr/>
        </p:nvCxnSpPr>
        <p:spPr>
          <a:xfrm>
            <a:off x="6556093" y="4161351"/>
            <a:ext cx="0" cy="27167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30B28386-707C-6341-9C85-AE2C4917614D}"/>
              </a:ext>
            </a:extLst>
          </p:cNvPr>
          <p:cNvSpPr/>
          <p:nvPr/>
        </p:nvSpPr>
        <p:spPr>
          <a:xfrm>
            <a:off x="6759223" y="4965617"/>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63" name="Straight Arrow Connector 62">
            <a:extLst>
              <a:ext uri="{FF2B5EF4-FFF2-40B4-BE49-F238E27FC236}">
                <a16:creationId xmlns:a16="http://schemas.microsoft.com/office/drawing/2014/main" id="{970FBA87-108E-8047-9206-0F8C2A682AD4}"/>
              </a:ext>
            </a:extLst>
          </p:cNvPr>
          <p:cNvCxnSpPr>
            <a:cxnSpLocks/>
            <a:endCxn id="62" idx="1"/>
          </p:cNvCxnSpPr>
          <p:nvPr/>
        </p:nvCxnSpPr>
        <p:spPr>
          <a:xfrm>
            <a:off x="6730896" y="4907875"/>
            <a:ext cx="111569" cy="13640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22B6476C-A1CC-3640-B050-5443733A6DA6}"/>
              </a:ext>
            </a:extLst>
          </p:cNvPr>
          <p:cNvCxnSpPr>
            <a:cxnSpLocks/>
          </p:cNvCxnSpPr>
          <p:nvPr/>
        </p:nvCxnSpPr>
        <p:spPr>
          <a:xfrm flipH="1">
            <a:off x="6269721" y="4931016"/>
            <a:ext cx="154724" cy="150212"/>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D370046C-B1E4-604C-A6FE-E1F86808C647}"/>
              </a:ext>
            </a:extLst>
          </p:cNvPr>
          <p:cNvSpPr/>
          <p:nvPr/>
        </p:nvSpPr>
        <p:spPr>
          <a:xfrm>
            <a:off x="5861494" y="498146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Tree>
    <p:extLst>
      <p:ext uri="{BB962C8B-B14F-4D97-AF65-F5344CB8AC3E}">
        <p14:creationId xmlns:p14="http://schemas.microsoft.com/office/powerpoint/2010/main" val="40927937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None/>
            </a:pPr>
            <a:r>
              <a:rPr lang="en-US" sz="2100" dirty="0"/>
              <a:t> </a:t>
            </a:r>
            <a:endParaRPr lang="en-US" sz="1900" dirty="0"/>
          </a:p>
          <a:p>
            <a:endParaRPr lang="en-US" sz="2100" b="1" dirty="0"/>
          </a:p>
        </p:txBody>
      </p:sp>
      <p:grpSp>
        <p:nvGrpSpPr>
          <p:cNvPr id="4" name="Group 3">
            <a:extLst>
              <a:ext uri="{FF2B5EF4-FFF2-40B4-BE49-F238E27FC236}">
                <a16:creationId xmlns:a16="http://schemas.microsoft.com/office/drawing/2014/main" id="{B1A93FE4-7C8E-8E43-AAFF-8D67B75D721B}"/>
              </a:ext>
            </a:extLst>
          </p:cNvPr>
          <p:cNvGrpSpPr/>
          <p:nvPr/>
        </p:nvGrpSpPr>
        <p:grpSpPr>
          <a:xfrm>
            <a:off x="1159476" y="2107367"/>
            <a:ext cx="3412524" cy="3295192"/>
            <a:chOff x="889907" y="2212520"/>
            <a:chExt cx="2939145" cy="2939144"/>
          </a:xfrm>
        </p:grpSpPr>
        <p:sp>
          <p:nvSpPr>
            <p:cNvPr id="5" name="Rectangle 4">
              <a:extLst>
                <a:ext uri="{FF2B5EF4-FFF2-40B4-BE49-F238E27FC236}">
                  <a16:creationId xmlns:a16="http://schemas.microsoft.com/office/drawing/2014/main" id="{405DB2C7-B0A1-6145-B47C-6D17681CBE56}"/>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832A2EF3-D89E-FC46-A8FC-50838D683E2A}"/>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D5B44935-7E45-9E4E-ACC5-030A35AF183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EF4DD58F-6CD7-1C4E-8D5C-3109FDDA83C9}"/>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FEC1C60-8181-0449-8DA4-DDEAC459747B}"/>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E444707-2ABA-A341-8FE0-1670DCF01E83}"/>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6362B30F-42F4-4B4B-BB22-9D52F664858B}"/>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8017C2D0-62E4-384D-8E0A-F696541E9ED8}"/>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CAD11EE-6193-FF48-ACF5-D4E92C9BCDBA}"/>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D863A4ED-4F04-2E41-BEAD-67C7D483D49D}"/>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C44FE0AD-5EF9-414A-98B4-D1683412C36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2FBF317-1BC3-2C41-89AD-606D3B03A4E8}"/>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30CCD15D-3ABD-DD40-8C8E-B2FDACA3BB65}"/>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97015232-E865-824D-9F42-D4C864D1848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2E033A39-275A-174D-855F-B09CEAE4004A}"/>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82F3FEF8-AB47-C74B-A4EC-A9CD55445988}"/>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E34B8E3B-7FD5-D745-98F1-340D9E38FD62}"/>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F1240A4F-BD1A-8040-A6CE-1CB977D7736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5347C4EA-81A8-784A-BB4E-DFDA1D883B37}"/>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61848460-D7A4-3846-B27B-38346606A77A}"/>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8247069C-AE0A-114B-A8D5-74BA24A40F32}"/>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92CB6DC1-F958-AE42-87B1-37EFEB2E8CAC}"/>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0753A1AA-9EA3-C34F-9D04-9AEC0BE3D8E9}"/>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15369702-C1A9-C742-BD53-586E5A8A4A2D}"/>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32FF29B4-11FE-D14F-A0D0-07708DCBE107}"/>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377C53B8-E1AC-7444-93F5-40518132FADD}"/>
              </a:ext>
            </a:extLst>
          </p:cNvPr>
          <p:cNvSpPr/>
          <p:nvPr/>
        </p:nvSpPr>
        <p:spPr>
          <a:xfrm>
            <a:off x="1865291" y="556271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90A7FC36-49D0-1346-9C99-AF3508B9D834}"/>
              </a:ext>
            </a:extLst>
          </p:cNvPr>
          <p:cNvSpPr txBox="1">
            <a:spLocks/>
          </p:cNvSpPr>
          <p:nvPr/>
        </p:nvSpPr>
        <p:spPr>
          <a:xfrm>
            <a:off x="2246370" y="551789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009F5E46-6E51-9647-B4D8-8B0CA6851B7B}"/>
              </a:ext>
            </a:extLst>
          </p:cNvPr>
          <p:cNvSpPr/>
          <p:nvPr/>
        </p:nvSpPr>
        <p:spPr>
          <a:xfrm>
            <a:off x="1865291" y="601574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A820F7E5-10C5-C04A-B4D1-7BE506C51094}"/>
              </a:ext>
            </a:extLst>
          </p:cNvPr>
          <p:cNvSpPr txBox="1">
            <a:spLocks/>
          </p:cNvSpPr>
          <p:nvPr/>
        </p:nvSpPr>
        <p:spPr>
          <a:xfrm>
            <a:off x="2246370" y="597092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9227E288-253F-B543-B524-D887EBD90A38}"/>
              </a:ext>
            </a:extLst>
          </p:cNvPr>
          <p:cNvSpPr>
            <a:spLocks noGrp="1"/>
          </p:cNvSpPr>
          <p:nvPr>
            <p:ph idx="1"/>
          </p:nvPr>
        </p:nvSpPr>
        <p:spPr>
          <a:xfrm>
            <a:off x="4595338" y="5418826"/>
            <a:ext cx="4988376" cy="178499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L,H,D,E,C,B</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O,M,I,A</a:t>
            </a:r>
          </a:p>
          <a:p>
            <a:pPr marL="0" indent="0">
              <a:spcBef>
                <a:spcPts val="0"/>
              </a:spcBef>
              <a:spcAft>
                <a:spcPts val="0"/>
              </a:spcAft>
              <a:buNone/>
            </a:pPr>
            <a:r>
              <a:rPr lang="en-US" sz="2600" b="1" dirty="0">
                <a:solidFill>
                  <a:schemeClr val="accent2"/>
                </a:solidFill>
                <a:latin typeface="Consolas" panose="020B0609020204030204" pitchFamily="49" charset="0"/>
                <a:cs typeface="Consolas" panose="020B0609020204030204" pitchFamily="49" charset="0"/>
              </a:rPr>
              <a:t>Goal found!</a:t>
            </a:r>
          </a:p>
        </p:txBody>
      </p:sp>
      <p:cxnSp>
        <p:nvCxnSpPr>
          <p:cNvPr id="44" name="Straight Arrow Connector 43">
            <a:extLst>
              <a:ext uri="{FF2B5EF4-FFF2-40B4-BE49-F238E27FC236}">
                <a16:creationId xmlns:a16="http://schemas.microsoft.com/office/drawing/2014/main" id="{D30AF4C0-2657-D149-B365-4815D82CC71C}"/>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8AB9F6B-78F4-FB45-B5C2-F44D673AB00E}"/>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263B264D-B545-834E-BA91-45AFA7B3F356}"/>
              </a:ext>
            </a:extLst>
          </p:cNvPr>
          <p:cNvGrpSpPr/>
          <p:nvPr/>
        </p:nvGrpSpPr>
        <p:grpSpPr>
          <a:xfrm>
            <a:off x="6406665" y="902044"/>
            <a:ext cx="4561192" cy="1472184"/>
            <a:chOff x="2833296" y="4352861"/>
            <a:chExt cx="4561192" cy="1472184"/>
          </a:xfrm>
        </p:grpSpPr>
        <p:sp>
          <p:nvSpPr>
            <p:cNvPr id="47" name="Oval 46">
              <a:extLst>
                <a:ext uri="{FF2B5EF4-FFF2-40B4-BE49-F238E27FC236}">
                  <a16:creationId xmlns:a16="http://schemas.microsoft.com/office/drawing/2014/main" id="{903234BC-3C8F-A441-8FB8-ABAB22D9504E}"/>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8" name="Oval 47">
              <a:extLst>
                <a:ext uri="{FF2B5EF4-FFF2-40B4-BE49-F238E27FC236}">
                  <a16:creationId xmlns:a16="http://schemas.microsoft.com/office/drawing/2014/main" id="{166DA4D9-95CD-3C41-9CF7-0565A795EB34}"/>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9" name="Oval 48">
              <a:extLst>
                <a:ext uri="{FF2B5EF4-FFF2-40B4-BE49-F238E27FC236}">
                  <a16:creationId xmlns:a16="http://schemas.microsoft.com/office/drawing/2014/main" id="{27F69B81-CBAB-0B42-B1AD-5D6754B3F7A4}"/>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50" name="Oval 49">
              <a:extLst>
                <a:ext uri="{FF2B5EF4-FFF2-40B4-BE49-F238E27FC236}">
                  <a16:creationId xmlns:a16="http://schemas.microsoft.com/office/drawing/2014/main" id="{5312172F-63E7-7A4D-B66C-93CCE0731EFF}"/>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51" name="Straight Arrow Connector 50">
              <a:extLst>
                <a:ext uri="{FF2B5EF4-FFF2-40B4-BE49-F238E27FC236}">
                  <a16:creationId xmlns:a16="http://schemas.microsoft.com/office/drawing/2014/main" id="{0A76262C-154F-CB42-8AE5-3FBAA8C52DA1}"/>
                </a:ext>
              </a:extLst>
            </p:cNvPr>
            <p:cNvCxnSpPr>
              <a:stCxn id="47" idx="4"/>
              <a:endCxn id="4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3614C7C-0F25-0240-9FA0-B63F4B3BBE71}"/>
                </a:ext>
              </a:extLst>
            </p:cNvPr>
            <p:cNvCxnSpPr>
              <a:cxnSpLocks/>
              <a:stCxn id="47" idx="4"/>
              <a:endCxn id="4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A5A62971-EE8E-7E40-AF04-D7CD602D3111}"/>
                </a:ext>
              </a:extLst>
            </p:cNvPr>
            <p:cNvCxnSpPr>
              <a:cxnSpLocks/>
              <a:stCxn id="47" idx="4"/>
              <a:endCxn id="5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54" name="Oval 53">
            <a:extLst>
              <a:ext uri="{FF2B5EF4-FFF2-40B4-BE49-F238E27FC236}">
                <a16:creationId xmlns:a16="http://schemas.microsoft.com/office/drawing/2014/main" id="{535D3E01-6C6A-3442-AA69-CB3857C06519}"/>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55" name="Oval 54">
            <a:extLst>
              <a:ext uri="{FF2B5EF4-FFF2-40B4-BE49-F238E27FC236}">
                <a16:creationId xmlns:a16="http://schemas.microsoft.com/office/drawing/2014/main" id="{33C24841-E3DD-1341-AFFC-B15335F048E8}"/>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56" name="Straight Arrow Connector 55">
            <a:extLst>
              <a:ext uri="{FF2B5EF4-FFF2-40B4-BE49-F238E27FC236}">
                <a16:creationId xmlns:a16="http://schemas.microsoft.com/office/drawing/2014/main" id="{7DB8EF58-78A2-4443-9398-7484BF86BA4A}"/>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129B1D07-2862-8C4A-BC3F-6A1BC8691141}"/>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0143AEE7-4F96-784D-960D-8FDCC861FB1B}"/>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9" name="Oval 58">
            <a:extLst>
              <a:ext uri="{FF2B5EF4-FFF2-40B4-BE49-F238E27FC236}">
                <a16:creationId xmlns:a16="http://schemas.microsoft.com/office/drawing/2014/main" id="{2B4B8C0A-5C67-6948-873E-1D0613973588}"/>
              </a:ext>
            </a:extLst>
          </p:cNvPr>
          <p:cNvSpPr/>
          <p:nvPr/>
        </p:nvSpPr>
        <p:spPr>
          <a:xfrm>
            <a:off x="6271888" y="362422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60" name="Oval 59">
            <a:extLst>
              <a:ext uri="{FF2B5EF4-FFF2-40B4-BE49-F238E27FC236}">
                <a16:creationId xmlns:a16="http://schemas.microsoft.com/office/drawing/2014/main" id="{F82E4F2B-2FBB-924B-8B1F-C3514F2B0542}"/>
              </a:ext>
            </a:extLst>
          </p:cNvPr>
          <p:cNvSpPr/>
          <p:nvPr/>
        </p:nvSpPr>
        <p:spPr>
          <a:xfrm>
            <a:off x="6271888" y="4433024"/>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1" name="Straight Arrow Connector 60">
            <a:extLst>
              <a:ext uri="{FF2B5EF4-FFF2-40B4-BE49-F238E27FC236}">
                <a16:creationId xmlns:a16="http://schemas.microsoft.com/office/drawing/2014/main" id="{8F58A134-9207-C84E-8D97-74CB2639710A}"/>
              </a:ext>
            </a:extLst>
          </p:cNvPr>
          <p:cNvCxnSpPr>
            <a:cxnSpLocks/>
            <a:stCxn id="59" idx="4"/>
            <a:endCxn id="60" idx="0"/>
          </p:cNvCxnSpPr>
          <p:nvPr/>
        </p:nvCxnSpPr>
        <p:spPr>
          <a:xfrm>
            <a:off x="6556093" y="4161351"/>
            <a:ext cx="0" cy="27167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30B28386-707C-6341-9C85-AE2C4917614D}"/>
              </a:ext>
            </a:extLst>
          </p:cNvPr>
          <p:cNvSpPr/>
          <p:nvPr/>
        </p:nvSpPr>
        <p:spPr>
          <a:xfrm>
            <a:off x="6759223" y="4965617"/>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63" name="Straight Arrow Connector 62">
            <a:extLst>
              <a:ext uri="{FF2B5EF4-FFF2-40B4-BE49-F238E27FC236}">
                <a16:creationId xmlns:a16="http://schemas.microsoft.com/office/drawing/2014/main" id="{970FBA87-108E-8047-9206-0F8C2A682AD4}"/>
              </a:ext>
            </a:extLst>
          </p:cNvPr>
          <p:cNvCxnSpPr>
            <a:cxnSpLocks/>
            <a:endCxn id="62" idx="1"/>
          </p:cNvCxnSpPr>
          <p:nvPr/>
        </p:nvCxnSpPr>
        <p:spPr>
          <a:xfrm>
            <a:off x="6730896" y="4907875"/>
            <a:ext cx="111569" cy="13640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22B6476C-A1CC-3640-B050-5443733A6DA6}"/>
              </a:ext>
            </a:extLst>
          </p:cNvPr>
          <p:cNvCxnSpPr>
            <a:cxnSpLocks/>
          </p:cNvCxnSpPr>
          <p:nvPr/>
        </p:nvCxnSpPr>
        <p:spPr>
          <a:xfrm flipH="1">
            <a:off x="6269721" y="4931016"/>
            <a:ext cx="154724" cy="150212"/>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D370046C-B1E4-604C-A6FE-E1F86808C647}"/>
              </a:ext>
            </a:extLst>
          </p:cNvPr>
          <p:cNvSpPr/>
          <p:nvPr/>
        </p:nvSpPr>
        <p:spPr>
          <a:xfrm>
            <a:off x="5861494" y="4981462"/>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Tree>
    <p:extLst>
      <p:ext uri="{BB962C8B-B14F-4D97-AF65-F5344CB8AC3E}">
        <p14:creationId xmlns:p14="http://schemas.microsoft.com/office/powerpoint/2010/main" val="138497632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None/>
            </a:pPr>
            <a:r>
              <a:rPr lang="en-US" sz="2100" dirty="0"/>
              <a:t> </a:t>
            </a:r>
            <a:endParaRPr lang="en-US" sz="1900" dirty="0"/>
          </a:p>
          <a:p>
            <a:endParaRPr lang="en-US" sz="2100" b="1" dirty="0"/>
          </a:p>
        </p:txBody>
      </p:sp>
      <p:grpSp>
        <p:nvGrpSpPr>
          <p:cNvPr id="4" name="Group 3">
            <a:extLst>
              <a:ext uri="{FF2B5EF4-FFF2-40B4-BE49-F238E27FC236}">
                <a16:creationId xmlns:a16="http://schemas.microsoft.com/office/drawing/2014/main" id="{B1A93FE4-7C8E-8E43-AAFF-8D67B75D721B}"/>
              </a:ext>
            </a:extLst>
          </p:cNvPr>
          <p:cNvGrpSpPr/>
          <p:nvPr/>
        </p:nvGrpSpPr>
        <p:grpSpPr>
          <a:xfrm>
            <a:off x="1159476" y="2107367"/>
            <a:ext cx="3412524" cy="3295192"/>
            <a:chOff x="889907" y="2212520"/>
            <a:chExt cx="2939145" cy="2939144"/>
          </a:xfrm>
        </p:grpSpPr>
        <p:sp>
          <p:nvSpPr>
            <p:cNvPr id="5" name="Rectangle 4">
              <a:extLst>
                <a:ext uri="{FF2B5EF4-FFF2-40B4-BE49-F238E27FC236}">
                  <a16:creationId xmlns:a16="http://schemas.microsoft.com/office/drawing/2014/main" id="{405DB2C7-B0A1-6145-B47C-6D17681CBE56}"/>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9" name="Rectangle 8">
              <a:extLst>
                <a:ext uri="{FF2B5EF4-FFF2-40B4-BE49-F238E27FC236}">
                  <a16:creationId xmlns:a16="http://schemas.microsoft.com/office/drawing/2014/main" id="{0FEC1C60-8181-0449-8DA4-DDEAC459747B}"/>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E444707-2ABA-A341-8FE0-1670DCF01E83}"/>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2" name="Rectangle 11">
              <a:extLst>
                <a:ext uri="{FF2B5EF4-FFF2-40B4-BE49-F238E27FC236}">
                  <a16:creationId xmlns:a16="http://schemas.microsoft.com/office/drawing/2014/main" id="{8017C2D0-62E4-384D-8E0A-F696541E9ED8}"/>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D863A4ED-4F04-2E41-BEAD-67C7D483D49D}"/>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C44FE0AD-5EF9-414A-98B4-D1683412C36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2FBF317-1BC3-2C41-89AD-606D3B03A4E8}"/>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30CCD15D-3ABD-DD40-8C8E-B2FDACA3BB65}"/>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2E033A39-275A-174D-855F-B09CEAE4004A}"/>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82F3FEF8-AB47-C74B-A4EC-A9CD55445988}"/>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E34B8E3B-7FD5-D745-98F1-340D9E38FD62}"/>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F1240A4F-BD1A-8040-A6CE-1CB977D7736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5347C4EA-81A8-784A-BB4E-DFDA1D883B37}"/>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61848460-D7A4-3846-B27B-38346606A77A}"/>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8247069C-AE0A-114B-A8D5-74BA24A40F32}"/>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92CB6DC1-F958-AE42-87B1-37EFEB2E8CAC}"/>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0753A1AA-9EA3-C34F-9D04-9AEC0BE3D8E9}"/>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15369702-C1A9-C742-BD53-586E5A8A4A2D}"/>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32FF29B4-11FE-D14F-A0D0-07708DCBE107}"/>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sp>
          <p:nvSpPr>
            <p:cNvPr id="19" name="Rectangle 18">
              <a:extLst>
                <a:ext uri="{FF2B5EF4-FFF2-40B4-BE49-F238E27FC236}">
                  <a16:creationId xmlns:a16="http://schemas.microsoft.com/office/drawing/2014/main" id="{97015232-E865-824D-9F42-D4C864D18480}"/>
                </a:ext>
              </a:extLst>
            </p:cNvPr>
            <p:cNvSpPr/>
            <p:nvPr/>
          </p:nvSpPr>
          <p:spPr>
            <a:xfrm>
              <a:off x="2653394" y="3388177"/>
              <a:ext cx="587829" cy="587829"/>
            </a:xfrm>
            <a:prstGeom prst="rect">
              <a:avLst/>
            </a:prstGeom>
            <a:solidFill>
              <a:schemeClr val="accent6">
                <a:lumMod val="50000"/>
                <a:alpha val="50000"/>
              </a:scheme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4" name="Rectangle 13">
              <a:extLst>
                <a:ext uri="{FF2B5EF4-FFF2-40B4-BE49-F238E27FC236}">
                  <a16:creationId xmlns:a16="http://schemas.microsoft.com/office/drawing/2014/main" id="{CCAD11EE-6193-FF48-ACF5-D4E92C9BCDBA}"/>
                </a:ext>
              </a:extLst>
            </p:cNvPr>
            <p:cNvSpPr/>
            <p:nvPr/>
          </p:nvSpPr>
          <p:spPr>
            <a:xfrm>
              <a:off x="2653394" y="2800349"/>
              <a:ext cx="587829" cy="587829"/>
            </a:xfrm>
            <a:prstGeom prst="rect">
              <a:avLst/>
            </a:prstGeom>
            <a:solidFill>
              <a:schemeClr val="accent6">
                <a:lumMod val="50000"/>
                <a:alpha val="50000"/>
              </a:scheme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8" name="Rectangle 7">
              <a:extLst>
                <a:ext uri="{FF2B5EF4-FFF2-40B4-BE49-F238E27FC236}">
                  <a16:creationId xmlns:a16="http://schemas.microsoft.com/office/drawing/2014/main" id="{EF4DD58F-6CD7-1C4E-8D5C-3109FDDA83C9}"/>
                </a:ext>
              </a:extLst>
            </p:cNvPr>
            <p:cNvSpPr/>
            <p:nvPr/>
          </p:nvSpPr>
          <p:spPr>
            <a:xfrm>
              <a:off x="2653394" y="2212520"/>
              <a:ext cx="587829" cy="587829"/>
            </a:xfrm>
            <a:prstGeom prst="rect">
              <a:avLst/>
            </a:prstGeom>
            <a:solidFill>
              <a:schemeClr val="accent6">
                <a:lumMod val="50000"/>
                <a:alpha val="50000"/>
              </a:scheme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7" name="Rectangle 6">
              <a:extLst>
                <a:ext uri="{FF2B5EF4-FFF2-40B4-BE49-F238E27FC236}">
                  <a16:creationId xmlns:a16="http://schemas.microsoft.com/office/drawing/2014/main" id="{D5B44935-7E45-9E4E-ACC5-030A35AF1837}"/>
                </a:ext>
              </a:extLst>
            </p:cNvPr>
            <p:cNvSpPr/>
            <p:nvPr/>
          </p:nvSpPr>
          <p:spPr>
            <a:xfrm>
              <a:off x="2065565" y="2212521"/>
              <a:ext cx="587829" cy="587829"/>
            </a:xfrm>
            <a:prstGeom prst="rect">
              <a:avLst/>
            </a:prstGeom>
            <a:solidFill>
              <a:schemeClr val="accent6">
                <a:lumMod val="50000"/>
                <a:alpha val="50000"/>
              </a:scheme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6" name="Rectangle 5">
              <a:extLst>
                <a:ext uri="{FF2B5EF4-FFF2-40B4-BE49-F238E27FC236}">
                  <a16:creationId xmlns:a16="http://schemas.microsoft.com/office/drawing/2014/main" id="{832A2EF3-D89E-FC46-A8FC-50838D683E2A}"/>
                </a:ext>
              </a:extLst>
            </p:cNvPr>
            <p:cNvSpPr/>
            <p:nvPr/>
          </p:nvSpPr>
          <p:spPr>
            <a:xfrm>
              <a:off x="1477736" y="2212521"/>
              <a:ext cx="587829" cy="587829"/>
            </a:xfrm>
            <a:prstGeom prst="rect">
              <a:avLst/>
            </a:prstGeom>
            <a:solidFill>
              <a:schemeClr val="accent6">
                <a:lumMod val="50000"/>
                <a:alpha val="50000"/>
              </a:scheme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11" name="Rectangle 10">
              <a:extLst>
                <a:ext uri="{FF2B5EF4-FFF2-40B4-BE49-F238E27FC236}">
                  <a16:creationId xmlns:a16="http://schemas.microsoft.com/office/drawing/2014/main" id="{6362B30F-42F4-4B4B-BB22-9D52F664858B}"/>
                </a:ext>
              </a:extLst>
            </p:cNvPr>
            <p:cNvSpPr/>
            <p:nvPr/>
          </p:nvSpPr>
          <p:spPr>
            <a:xfrm>
              <a:off x="1477736" y="2800350"/>
              <a:ext cx="587829" cy="587829"/>
            </a:xfrm>
            <a:prstGeom prst="rect">
              <a:avLst/>
            </a:prstGeom>
            <a:solidFill>
              <a:srgbClr val="FFC000">
                <a:alpha val="50000"/>
              </a:srgb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grpSp>
      <p:sp>
        <p:nvSpPr>
          <p:cNvPr id="31" name="Rectangle 30">
            <a:extLst>
              <a:ext uri="{FF2B5EF4-FFF2-40B4-BE49-F238E27FC236}">
                <a16:creationId xmlns:a16="http://schemas.microsoft.com/office/drawing/2014/main" id="{377C53B8-E1AC-7444-93F5-40518132FADD}"/>
              </a:ext>
            </a:extLst>
          </p:cNvPr>
          <p:cNvSpPr/>
          <p:nvPr/>
        </p:nvSpPr>
        <p:spPr>
          <a:xfrm>
            <a:off x="1865291" y="556271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90A7FC36-49D0-1346-9C99-AF3508B9D834}"/>
              </a:ext>
            </a:extLst>
          </p:cNvPr>
          <p:cNvSpPr txBox="1">
            <a:spLocks/>
          </p:cNvSpPr>
          <p:nvPr/>
        </p:nvSpPr>
        <p:spPr>
          <a:xfrm>
            <a:off x="2246370" y="551789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009F5E46-6E51-9647-B4D8-8B0CA6851B7B}"/>
              </a:ext>
            </a:extLst>
          </p:cNvPr>
          <p:cNvSpPr/>
          <p:nvPr/>
        </p:nvSpPr>
        <p:spPr>
          <a:xfrm>
            <a:off x="1865291" y="601574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A820F7E5-10C5-C04A-B4D1-7BE506C51094}"/>
              </a:ext>
            </a:extLst>
          </p:cNvPr>
          <p:cNvSpPr txBox="1">
            <a:spLocks/>
          </p:cNvSpPr>
          <p:nvPr/>
        </p:nvSpPr>
        <p:spPr>
          <a:xfrm>
            <a:off x="2246370" y="597092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9227E288-253F-B543-B524-D887EBD90A38}"/>
              </a:ext>
            </a:extLst>
          </p:cNvPr>
          <p:cNvSpPr>
            <a:spLocks noGrp="1"/>
          </p:cNvSpPr>
          <p:nvPr>
            <p:ph idx="1"/>
          </p:nvPr>
        </p:nvSpPr>
        <p:spPr>
          <a:xfrm>
            <a:off x="4595338" y="5418826"/>
            <a:ext cx="7596662" cy="1784994"/>
          </a:xfrm>
        </p:spPr>
        <p:txBody>
          <a:bodyPr>
            <a:normAutofit/>
          </a:bodyPr>
          <a:lstStyle/>
          <a:p>
            <a:pPr marL="0" indent="0">
              <a:spcBef>
                <a:spcPts val="0"/>
              </a:spcBef>
              <a:spcAft>
                <a:spcPts val="0"/>
              </a:spcAft>
              <a:buNone/>
            </a:pPr>
            <a:r>
              <a:rPr lang="en-US" sz="2200" b="1" dirty="0">
                <a:latin typeface="Consolas" panose="020B0609020204030204" pitchFamily="49" charset="0"/>
                <a:cs typeface="Consolas" panose="020B0609020204030204" pitchFamily="49" charset="0"/>
              </a:rPr>
              <a:t>Note that in this example, Depth-First search found the same path as breadth-first search!</a:t>
            </a:r>
          </a:p>
          <a:p>
            <a:pPr marL="0" indent="0">
              <a:spcBef>
                <a:spcPts val="0"/>
              </a:spcBef>
              <a:spcAft>
                <a:spcPts val="0"/>
              </a:spcAft>
              <a:buNone/>
            </a:pPr>
            <a:r>
              <a:rPr lang="en-US" sz="2200" b="1" dirty="0">
                <a:latin typeface="Consolas" panose="020B0609020204030204" pitchFamily="49" charset="0"/>
                <a:cs typeface="Consolas" panose="020B0609020204030204" pitchFamily="49" charset="0"/>
              </a:rPr>
              <a:t>L,H,D,C,B,G</a:t>
            </a:r>
          </a:p>
          <a:p>
            <a:pPr marL="0" indent="0">
              <a:spcBef>
                <a:spcPts val="0"/>
              </a:spcBef>
              <a:spcAft>
                <a:spcPts val="0"/>
              </a:spcAft>
              <a:buNone/>
            </a:pPr>
            <a:r>
              <a:rPr lang="en-US" sz="2200" b="1" dirty="0">
                <a:latin typeface="Consolas" panose="020B0609020204030204" pitchFamily="49" charset="0"/>
                <a:cs typeface="Consolas" panose="020B0609020204030204" pitchFamily="49" charset="0"/>
              </a:rPr>
              <a:t>  </a:t>
            </a:r>
          </a:p>
        </p:txBody>
      </p:sp>
      <p:cxnSp>
        <p:nvCxnSpPr>
          <p:cNvPr id="44" name="Straight Arrow Connector 43">
            <a:extLst>
              <a:ext uri="{FF2B5EF4-FFF2-40B4-BE49-F238E27FC236}">
                <a16:creationId xmlns:a16="http://schemas.microsoft.com/office/drawing/2014/main" id="{D30AF4C0-2657-D149-B365-4815D82CC71C}"/>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8AB9F6B-78F4-FB45-B5C2-F44D673AB00E}"/>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263B264D-B545-834E-BA91-45AFA7B3F356}"/>
              </a:ext>
            </a:extLst>
          </p:cNvPr>
          <p:cNvGrpSpPr/>
          <p:nvPr/>
        </p:nvGrpSpPr>
        <p:grpSpPr>
          <a:xfrm>
            <a:off x="6406665" y="902044"/>
            <a:ext cx="4561192" cy="1472184"/>
            <a:chOff x="2833296" y="4352861"/>
            <a:chExt cx="4561192" cy="1472184"/>
          </a:xfrm>
        </p:grpSpPr>
        <p:sp>
          <p:nvSpPr>
            <p:cNvPr id="47" name="Oval 46">
              <a:extLst>
                <a:ext uri="{FF2B5EF4-FFF2-40B4-BE49-F238E27FC236}">
                  <a16:creationId xmlns:a16="http://schemas.microsoft.com/office/drawing/2014/main" id="{903234BC-3C8F-A441-8FB8-ABAB22D9504E}"/>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8" name="Oval 47">
              <a:extLst>
                <a:ext uri="{FF2B5EF4-FFF2-40B4-BE49-F238E27FC236}">
                  <a16:creationId xmlns:a16="http://schemas.microsoft.com/office/drawing/2014/main" id="{166DA4D9-95CD-3C41-9CF7-0565A795EB34}"/>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9" name="Oval 48">
              <a:extLst>
                <a:ext uri="{FF2B5EF4-FFF2-40B4-BE49-F238E27FC236}">
                  <a16:creationId xmlns:a16="http://schemas.microsoft.com/office/drawing/2014/main" id="{27F69B81-CBAB-0B42-B1AD-5D6754B3F7A4}"/>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50" name="Oval 49">
              <a:extLst>
                <a:ext uri="{FF2B5EF4-FFF2-40B4-BE49-F238E27FC236}">
                  <a16:creationId xmlns:a16="http://schemas.microsoft.com/office/drawing/2014/main" id="{5312172F-63E7-7A4D-B66C-93CCE0731EFF}"/>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51" name="Straight Arrow Connector 50">
              <a:extLst>
                <a:ext uri="{FF2B5EF4-FFF2-40B4-BE49-F238E27FC236}">
                  <a16:creationId xmlns:a16="http://schemas.microsoft.com/office/drawing/2014/main" id="{0A76262C-154F-CB42-8AE5-3FBAA8C52DA1}"/>
                </a:ext>
              </a:extLst>
            </p:cNvPr>
            <p:cNvCxnSpPr>
              <a:stCxn id="47" idx="4"/>
              <a:endCxn id="4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3614C7C-0F25-0240-9FA0-B63F4B3BBE71}"/>
                </a:ext>
              </a:extLst>
            </p:cNvPr>
            <p:cNvCxnSpPr>
              <a:cxnSpLocks/>
              <a:stCxn id="47" idx="4"/>
              <a:endCxn id="4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A5A62971-EE8E-7E40-AF04-D7CD602D3111}"/>
                </a:ext>
              </a:extLst>
            </p:cNvPr>
            <p:cNvCxnSpPr>
              <a:cxnSpLocks/>
              <a:stCxn id="47" idx="4"/>
              <a:endCxn id="5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54" name="Oval 53">
            <a:extLst>
              <a:ext uri="{FF2B5EF4-FFF2-40B4-BE49-F238E27FC236}">
                <a16:creationId xmlns:a16="http://schemas.microsoft.com/office/drawing/2014/main" id="{535D3E01-6C6A-3442-AA69-CB3857C06519}"/>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55" name="Oval 54">
            <a:extLst>
              <a:ext uri="{FF2B5EF4-FFF2-40B4-BE49-F238E27FC236}">
                <a16:creationId xmlns:a16="http://schemas.microsoft.com/office/drawing/2014/main" id="{33C24841-E3DD-1341-AFFC-B15335F048E8}"/>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56" name="Straight Arrow Connector 55">
            <a:extLst>
              <a:ext uri="{FF2B5EF4-FFF2-40B4-BE49-F238E27FC236}">
                <a16:creationId xmlns:a16="http://schemas.microsoft.com/office/drawing/2014/main" id="{7DB8EF58-78A2-4443-9398-7484BF86BA4A}"/>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129B1D07-2862-8C4A-BC3F-6A1BC8691141}"/>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0143AEE7-4F96-784D-960D-8FDCC861FB1B}"/>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9" name="Oval 58">
            <a:extLst>
              <a:ext uri="{FF2B5EF4-FFF2-40B4-BE49-F238E27FC236}">
                <a16:creationId xmlns:a16="http://schemas.microsoft.com/office/drawing/2014/main" id="{2B4B8C0A-5C67-6948-873E-1D0613973588}"/>
              </a:ext>
            </a:extLst>
          </p:cNvPr>
          <p:cNvSpPr/>
          <p:nvPr/>
        </p:nvSpPr>
        <p:spPr>
          <a:xfrm>
            <a:off x="6271888" y="362422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60" name="Oval 59">
            <a:extLst>
              <a:ext uri="{FF2B5EF4-FFF2-40B4-BE49-F238E27FC236}">
                <a16:creationId xmlns:a16="http://schemas.microsoft.com/office/drawing/2014/main" id="{F82E4F2B-2FBB-924B-8B1F-C3514F2B0542}"/>
              </a:ext>
            </a:extLst>
          </p:cNvPr>
          <p:cNvSpPr/>
          <p:nvPr/>
        </p:nvSpPr>
        <p:spPr>
          <a:xfrm>
            <a:off x="6271888" y="4433024"/>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1" name="Straight Arrow Connector 60">
            <a:extLst>
              <a:ext uri="{FF2B5EF4-FFF2-40B4-BE49-F238E27FC236}">
                <a16:creationId xmlns:a16="http://schemas.microsoft.com/office/drawing/2014/main" id="{8F58A134-9207-C84E-8D97-74CB2639710A}"/>
              </a:ext>
            </a:extLst>
          </p:cNvPr>
          <p:cNvCxnSpPr>
            <a:cxnSpLocks/>
            <a:stCxn id="59" idx="4"/>
            <a:endCxn id="60" idx="0"/>
          </p:cNvCxnSpPr>
          <p:nvPr/>
        </p:nvCxnSpPr>
        <p:spPr>
          <a:xfrm>
            <a:off x="6556093" y="4161351"/>
            <a:ext cx="0" cy="27167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30B28386-707C-6341-9C85-AE2C4917614D}"/>
              </a:ext>
            </a:extLst>
          </p:cNvPr>
          <p:cNvSpPr/>
          <p:nvPr/>
        </p:nvSpPr>
        <p:spPr>
          <a:xfrm>
            <a:off x="6759223" y="4965617"/>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63" name="Straight Arrow Connector 62">
            <a:extLst>
              <a:ext uri="{FF2B5EF4-FFF2-40B4-BE49-F238E27FC236}">
                <a16:creationId xmlns:a16="http://schemas.microsoft.com/office/drawing/2014/main" id="{970FBA87-108E-8047-9206-0F8C2A682AD4}"/>
              </a:ext>
            </a:extLst>
          </p:cNvPr>
          <p:cNvCxnSpPr>
            <a:cxnSpLocks/>
            <a:endCxn id="62" idx="1"/>
          </p:cNvCxnSpPr>
          <p:nvPr/>
        </p:nvCxnSpPr>
        <p:spPr>
          <a:xfrm>
            <a:off x="6730896" y="4907875"/>
            <a:ext cx="111569" cy="13640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22B6476C-A1CC-3640-B050-5443733A6DA6}"/>
              </a:ext>
            </a:extLst>
          </p:cNvPr>
          <p:cNvCxnSpPr>
            <a:cxnSpLocks/>
          </p:cNvCxnSpPr>
          <p:nvPr/>
        </p:nvCxnSpPr>
        <p:spPr>
          <a:xfrm flipH="1">
            <a:off x="6269721" y="4931016"/>
            <a:ext cx="154724" cy="150212"/>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D370046C-B1E4-604C-A6FE-E1F86808C647}"/>
              </a:ext>
            </a:extLst>
          </p:cNvPr>
          <p:cNvSpPr/>
          <p:nvPr/>
        </p:nvSpPr>
        <p:spPr>
          <a:xfrm>
            <a:off x="5861494" y="4981462"/>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Tree>
    <p:extLst>
      <p:ext uri="{BB962C8B-B14F-4D97-AF65-F5344CB8AC3E}">
        <p14:creationId xmlns:p14="http://schemas.microsoft.com/office/powerpoint/2010/main" val="262124337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None/>
            </a:pPr>
            <a:r>
              <a:rPr lang="en-US" sz="2100" dirty="0"/>
              <a:t> </a:t>
            </a:r>
            <a:endParaRPr lang="en-US" sz="1900" dirty="0"/>
          </a:p>
          <a:p>
            <a:endParaRPr lang="en-US" sz="2100" b="1" dirty="0"/>
          </a:p>
        </p:txBody>
      </p:sp>
      <p:grpSp>
        <p:nvGrpSpPr>
          <p:cNvPr id="4" name="Group 3">
            <a:extLst>
              <a:ext uri="{FF2B5EF4-FFF2-40B4-BE49-F238E27FC236}">
                <a16:creationId xmlns:a16="http://schemas.microsoft.com/office/drawing/2014/main" id="{B1A93FE4-7C8E-8E43-AAFF-8D67B75D721B}"/>
              </a:ext>
            </a:extLst>
          </p:cNvPr>
          <p:cNvGrpSpPr/>
          <p:nvPr/>
        </p:nvGrpSpPr>
        <p:grpSpPr>
          <a:xfrm>
            <a:off x="1159476" y="2107367"/>
            <a:ext cx="3412524" cy="3295192"/>
            <a:chOff x="889907" y="2212520"/>
            <a:chExt cx="2939145" cy="2939144"/>
          </a:xfrm>
        </p:grpSpPr>
        <p:sp>
          <p:nvSpPr>
            <p:cNvPr id="5" name="Rectangle 4">
              <a:extLst>
                <a:ext uri="{FF2B5EF4-FFF2-40B4-BE49-F238E27FC236}">
                  <a16:creationId xmlns:a16="http://schemas.microsoft.com/office/drawing/2014/main" id="{405DB2C7-B0A1-6145-B47C-6D17681CBE56}"/>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9" name="Rectangle 8">
              <a:extLst>
                <a:ext uri="{FF2B5EF4-FFF2-40B4-BE49-F238E27FC236}">
                  <a16:creationId xmlns:a16="http://schemas.microsoft.com/office/drawing/2014/main" id="{0FEC1C60-8181-0449-8DA4-DDEAC459747B}"/>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E444707-2ABA-A341-8FE0-1670DCF01E83}"/>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2" name="Rectangle 11">
              <a:extLst>
                <a:ext uri="{FF2B5EF4-FFF2-40B4-BE49-F238E27FC236}">
                  <a16:creationId xmlns:a16="http://schemas.microsoft.com/office/drawing/2014/main" id="{8017C2D0-62E4-384D-8E0A-F696541E9ED8}"/>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D863A4ED-4F04-2E41-BEAD-67C7D483D49D}"/>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C44FE0AD-5EF9-414A-98B4-D1683412C36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2FBF317-1BC3-2C41-89AD-606D3B03A4E8}"/>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30CCD15D-3ABD-DD40-8C8E-B2FDACA3BB65}"/>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2E033A39-275A-174D-855F-B09CEAE4004A}"/>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82F3FEF8-AB47-C74B-A4EC-A9CD55445988}"/>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E34B8E3B-7FD5-D745-98F1-340D9E38FD62}"/>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F1240A4F-BD1A-8040-A6CE-1CB977D7736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5347C4EA-81A8-784A-BB4E-DFDA1D883B37}"/>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61848460-D7A4-3846-B27B-38346606A77A}"/>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8247069C-AE0A-114B-A8D5-74BA24A40F32}"/>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92CB6DC1-F958-AE42-87B1-37EFEB2E8CAC}"/>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0753A1AA-9EA3-C34F-9D04-9AEC0BE3D8E9}"/>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15369702-C1A9-C742-BD53-586E5A8A4A2D}"/>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32FF29B4-11FE-D14F-A0D0-07708DCBE107}"/>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sp>
          <p:nvSpPr>
            <p:cNvPr id="19" name="Rectangle 18">
              <a:extLst>
                <a:ext uri="{FF2B5EF4-FFF2-40B4-BE49-F238E27FC236}">
                  <a16:creationId xmlns:a16="http://schemas.microsoft.com/office/drawing/2014/main" id="{97015232-E865-824D-9F42-D4C864D18480}"/>
                </a:ext>
              </a:extLst>
            </p:cNvPr>
            <p:cNvSpPr/>
            <p:nvPr/>
          </p:nvSpPr>
          <p:spPr>
            <a:xfrm>
              <a:off x="2653394" y="3388177"/>
              <a:ext cx="587829" cy="587829"/>
            </a:xfrm>
            <a:prstGeom prst="rect">
              <a:avLst/>
            </a:prstGeom>
            <a:solidFill>
              <a:schemeClr val="accent6">
                <a:lumMod val="50000"/>
                <a:alpha val="50000"/>
              </a:scheme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4" name="Rectangle 13">
              <a:extLst>
                <a:ext uri="{FF2B5EF4-FFF2-40B4-BE49-F238E27FC236}">
                  <a16:creationId xmlns:a16="http://schemas.microsoft.com/office/drawing/2014/main" id="{CCAD11EE-6193-FF48-ACF5-D4E92C9BCDBA}"/>
                </a:ext>
              </a:extLst>
            </p:cNvPr>
            <p:cNvSpPr/>
            <p:nvPr/>
          </p:nvSpPr>
          <p:spPr>
            <a:xfrm>
              <a:off x="2653394" y="2800349"/>
              <a:ext cx="587829" cy="587829"/>
            </a:xfrm>
            <a:prstGeom prst="rect">
              <a:avLst/>
            </a:prstGeom>
            <a:solidFill>
              <a:schemeClr val="accent6">
                <a:lumMod val="50000"/>
                <a:alpha val="50000"/>
              </a:scheme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8" name="Rectangle 7">
              <a:extLst>
                <a:ext uri="{FF2B5EF4-FFF2-40B4-BE49-F238E27FC236}">
                  <a16:creationId xmlns:a16="http://schemas.microsoft.com/office/drawing/2014/main" id="{EF4DD58F-6CD7-1C4E-8D5C-3109FDDA83C9}"/>
                </a:ext>
              </a:extLst>
            </p:cNvPr>
            <p:cNvSpPr/>
            <p:nvPr/>
          </p:nvSpPr>
          <p:spPr>
            <a:xfrm>
              <a:off x="2653394" y="2212520"/>
              <a:ext cx="587829" cy="587829"/>
            </a:xfrm>
            <a:prstGeom prst="rect">
              <a:avLst/>
            </a:prstGeom>
            <a:solidFill>
              <a:schemeClr val="accent6">
                <a:lumMod val="50000"/>
                <a:alpha val="50000"/>
              </a:scheme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7" name="Rectangle 6">
              <a:extLst>
                <a:ext uri="{FF2B5EF4-FFF2-40B4-BE49-F238E27FC236}">
                  <a16:creationId xmlns:a16="http://schemas.microsoft.com/office/drawing/2014/main" id="{D5B44935-7E45-9E4E-ACC5-030A35AF1837}"/>
                </a:ext>
              </a:extLst>
            </p:cNvPr>
            <p:cNvSpPr/>
            <p:nvPr/>
          </p:nvSpPr>
          <p:spPr>
            <a:xfrm>
              <a:off x="2065565" y="2212521"/>
              <a:ext cx="587829" cy="587829"/>
            </a:xfrm>
            <a:prstGeom prst="rect">
              <a:avLst/>
            </a:prstGeom>
            <a:solidFill>
              <a:schemeClr val="accent6">
                <a:lumMod val="50000"/>
                <a:alpha val="50000"/>
              </a:scheme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6" name="Rectangle 5">
              <a:extLst>
                <a:ext uri="{FF2B5EF4-FFF2-40B4-BE49-F238E27FC236}">
                  <a16:creationId xmlns:a16="http://schemas.microsoft.com/office/drawing/2014/main" id="{832A2EF3-D89E-FC46-A8FC-50838D683E2A}"/>
                </a:ext>
              </a:extLst>
            </p:cNvPr>
            <p:cNvSpPr/>
            <p:nvPr/>
          </p:nvSpPr>
          <p:spPr>
            <a:xfrm>
              <a:off x="1477736" y="2212521"/>
              <a:ext cx="587829" cy="587829"/>
            </a:xfrm>
            <a:prstGeom prst="rect">
              <a:avLst/>
            </a:prstGeom>
            <a:solidFill>
              <a:schemeClr val="accent6">
                <a:lumMod val="50000"/>
                <a:alpha val="50000"/>
              </a:scheme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11" name="Rectangle 10">
              <a:extLst>
                <a:ext uri="{FF2B5EF4-FFF2-40B4-BE49-F238E27FC236}">
                  <a16:creationId xmlns:a16="http://schemas.microsoft.com/office/drawing/2014/main" id="{6362B30F-42F4-4B4B-BB22-9D52F664858B}"/>
                </a:ext>
              </a:extLst>
            </p:cNvPr>
            <p:cNvSpPr/>
            <p:nvPr/>
          </p:nvSpPr>
          <p:spPr>
            <a:xfrm>
              <a:off x="1477736" y="2800350"/>
              <a:ext cx="587829" cy="587829"/>
            </a:xfrm>
            <a:prstGeom prst="rect">
              <a:avLst/>
            </a:prstGeom>
            <a:solidFill>
              <a:srgbClr val="FFC000">
                <a:alpha val="50000"/>
              </a:srgbClr>
            </a:solid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grpSp>
      <p:sp>
        <p:nvSpPr>
          <p:cNvPr id="31" name="Rectangle 30">
            <a:extLst>
              <a:ext uri="{FF2B5EF4-FFF2-40B4-BE49-F238E27FC236}">
                <a16:creationId xmlns:a16="http://schemas.microsoft.com/office/drawing/2014/main" id="{377C53B8-E1AC-7444-93F5-40518132FADD}"/>
              </a:ext>
            </a:extLst>
          </p:cNvPr>
          <p:cNvSpPr/>
          <p:nvPr/>
        </p:nvSpPr>
        <p:spPr>
          <a:xfrm>
            <a:off x="1865291" y="556271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90A7FC36-49D0-1346-9C99-AF3508B9D834}"/>
              </a:ext>
            </a:extLst>
          </p:cNvPr>
          <p:cNvSpPr txBox="1">
            <a:spLocks/>
          </p:cNvSpPr>
          <p:nvPr/>
        </p:nvSpPr>
        <p:spPr>
          <a:xfrm>
            <a:off x="2246370" y="551789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009F5E46-6E51-9647-B4D8-8B0CA6851B7B}"/>
              </a:ext>
            </a:extLst>
          </p:cNvPr>
          <p:cNvSpPr/>
          <p:nvPr/>
        </p:nvSpPr>
        <p:spPr>
          <a:xfrm>
            <a:off x="1865291" y="601574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A820F7E5-10C5-C04A-B4D1-7BE506C51094}"/>
              </a:ext>
            </a:extLst>
          </p:cNvPr>
          <p:cNvSpPr txBox="1">
            <a:spLocks/>
          </p:cNvSpPr>
          <p:nvPr/>
        </p:nvSpPr>
        <p:spPr>
          <a:xfrm>
            <a:off x="2246370" y="597092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9227E288-253F-B543-B524-D887EBD90A38}"/>
              </a:ext>
            </a:extLst>
          </p:cNvPr>
          <p:cNvSpPr>
            <a:spLocks noGrp="1"/>
          </p:cNvSpPr>
          <p:nvPr>
            <p:ph idx="1"/>
          </p:nvPr>
        </p:nvSpPr>
        <p:spPr>
          <a:xfrm>
            <a:off x="4595338" y="5418826"/>
            <a:ext cx="7596662" cy="1784994"/>
          </a:xfrm>
        </p:spPr>
        <p:txBody>
          <a:bodyPr>
            <a:normAutofit/>
          </a:bodyPr>
          <a:lstStyle/>
          <a:p>
            <a:pPr marL="0" indent="0">
              <a:spcBef>
                <a:spcPts val="0"/>
              </a:spcBef>
              <a:spcAft>
                <a:spcPts val="0"/>
              </a:spcAft>
              <a:buNone/>
            </a:pPr>
            <a:r>
              <a:rPr lang="en-US" sz="2200" b="1" dirty="0">
                <a:latin typeface="Consolas" panose="020B0609020204030204" pitchFamily="49" charset="0"/>
                <a:cs typeface="Consolas" panose="020B0609020204030204" pitchFamily="49" charset="0"/>
              </a:rPr>
              <a:t>It just happened to find it much faster!</a:t>
            </a:r>
          </a:p>
          <a:p>
            <a:pPr marL="0" indent="0">
              <a:spcBef>
                <a:spcPts val="0"/>
              </a:spcBef>
              <a:spcAft>
                <a:spcPts val="0"/>
              </a:spcAft>
              <a:buNone/>
            </a:pPr>
            <a:r>
              <a:rPr lang="en-US" sz="2200" b="1" dirty="0">
                <a:latin typeface="Consolas" panose="020B0609020204030204" pitchFamily="49" charset="0"/>
                <a:cs typeface="Consolas" panose="020B0609020204030204" pitchFamily="49" charset="0"/>
              </a:rPr>
              <a:t>It didn’t have to do as much ‘thinking ahead’ as breadth-first search did!</a:t>
            </a:r>
          </a:p>
          <a:p>
            <a:pPr marL="0" indent="0">
              <a:spcBef>
                <a:spcPts val="0"/>
              </a:spcBef>
              <a:spcAft>
                <a:spcPts val="0"/>
              </a:spcAft>
              <a:buNone/>
            </a:pPr>
            <a:r>
              <a:rPr lang="en-US" sz="2200" b="1" dirty="0">
                <a:latin typeface="Consolas" panose="020B0609020204030204" pitchFamily="49" charset="0"/>
                <a:cs typeface="Consolas" panose="020B0609020204030204" pitchFamily="49" charset="0"/>
              </a:rPr>
              <a:t>  </a:t>
            </a:r>
          </a:p>
        </p:txBody>
      </p:sp>
      <p:cxnSp>
        <p:nvCxnSpPr>
          <p:cNvPr id="44" name="Straight Arrow Connector 43">
            <a:extLst>
              <a:ext uri="{FF2B5EF4-FFF2-40B4-BE49-F238E27FC236}">
                <a16:creationId xmlns:a16="http://schemas.microsoft.com/office/drawing/2014/main" id="{D30AF4C0-2657-D149-B365-4815D82CC71C}"/>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8AB9F6B-78F4-FB45-B5C2-F44D673AB00E}"/>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263B264D-B545-834E-BA91-45AFA7B3F356}"/>
              </a:ext>
            </a:extLst>
          </p:cNvPr>
          <p:cNvGrpSpPr/>
          <p:nvPr/>
        </p:nvGrpSpPr>
        <p:grpSpPr>
          <a:xfrm>
            <a:off x="6406665" y="902044"/>
            <a:ext cx="4561192" cy="1472184"/>
            <a:chOff x="2833296" y="4352861"/>
            <a:chExt cx="4561192" cy="1472184"/>
          </a:xfrm>
        </p:grpSpPr>
        <p:sp>
          <p:nvSpPr>
            <p:cNvPr id="47" name="Oval 46">
              <a:extLst>
                <a:ext uri="{FF2B5EF4-FFF2-40B4-BE49-F238E27FC236}">
                  <a16:creationId xmlns:a16="http://schemas.microsoft.com/office/drawing/2014/main" id="{903234BC-3C8F-A441-8FB8-ABAB22D9504E}"/>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8" name="Oval 47">
              <a:extLst>
                <a:ext uri="{FF2B5EF4-FFF2-40B4-BE49-F238E27FC236}">
                  <a16:creationId xmlns:a16="http://schemas.microsoft.com/office/drawing/2014/main" id="{166DA4D9-95CD-3C41-9CF7-0565A795EB34}"/>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9" name="Oval 48">
              <a:extLst>
                <a:ext uri="{FF2B5EF4-FFF2-40B4-BE49-F238E27FC236}">
                  <a16:creationId xmlns:a16="http://schemas.microsoft.com/office/drawing/2014/main" id="{27F69B81-CBAB-0B42-B1AD-5D6754B3F7A4}"/>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50" name="Oval 49">
              <a:extLst>
                <a:ext uri="{FF2B5EF4-FFF2-40B4-BE49-F238E27FC236}">
                  <a16:creationId xmlns:a16="http://schemas.microsoft.com/office/drawing/2014/main" id="{5312172F-63E7-7A4D-B66C-93CCE0731EFF}"/>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51" name="Straight Arrow Connector 50">
              <a:extLst>
                <a:ext uri="{FF2B5EF4-FFF2-40B4-BE49-F238E27FC236}">
                  <a16:creationId xmlns:a16="http://schemas.microsoft.com/office/drawing/2014/main" id="{0A76262C-154F-CB42-8AE5-3FBAA8C52DA1}"/>
                </a:ext>
              </a:extLst>
            </p:cNvPr>
            <p:cNvCxnSpPr>
              <a:stCxn id="47" idx="4"/>
              <a:endCxn id="4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3614C7C-0F25-0240-9FA0-B63F4B3BBE71}"/>
                </a:ext>
              </a:extLst>
            </p:cNvPr>
            <p:cNvCxnSpPr>
              <a:cxnSpLocks/>
              <a:stCxn id="47" idx="4"/>
              <a:endCxn id="4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A5A62971-EE8E-7E40-AF04-D7CD602D3111}"/>
                </a:ext>
              </a:extLst>
            </p:cNvPr>
            <p:cNvCxnSpPr>
              <a:cxnSpLocks/>
              <a:stCxn id="47" idx="4"/>
              <a:endCxn id="5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54" name="Oval 53">
            <a:extLst>
              <a:ext uri="{FF2B5EF4-FFF2-40B4-BE49-F238E27FC236}">
                <a16:creationId xmlns:a16="http://schemas.microsoft.com/office/drawing/2014/main" id="{535D3E01-6C6A-3442-AA69-CB3857C06519}"/>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55" name="Oval 54">
            <a:extLst>
              <a:ext uri="{FF2B5EF4-FFF2-40B4-BE49-F238E27FC236}">
                <a16:creationId xmlns:a16="http://schemas.microsoft.com/office/drawing/2014/main" id="{33C24841-E3DD-1341-AFFC-B15335F048E8}"/>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56" name="Straight Arrow Connector 55">
            <a:extLst>
              <a:ext uri="{FF2B5EF4-FFF2-40B4-BE49-F238E27FC236}">
                <a16:creationId xmlns:a16="http://schemas.microsoft.com/office/drawing/2014/main" id="{7DB8EF58-78A2-4443-9398-7484BF86BA4A}"/>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129B1D07-2862-8C4A-BC3F-6A1BC8691141}"/>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0143AEE7-4F96-784D-960D-8FDCC861FB1B}"/>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9" name="Oval 58">
            <a:extLst>
              <a:ext uri="{FF2B5EF4-FFF2-40B4-BE49-F238E27FC236}">
                <a16:creationId xmlns:a16="http://schemas.microsoft.com/office/drawing/2014/main" id="{2B4B8C0A-5C67-6948-873E-1D0613973588}"/>
              </a:ext>
            </a:extLst>
          </p:cNvPr>
          <p:cNvSpPr/>
          <p:nvPr/>
        </p:nvSpPr>
        <p:spPr>
          <a:xfrm>
            <a:off x="6271888" y="362422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60" name="Oval 59">
            <a:extLst>
              <a:ext uri="{FF2B5EF4-FFF2-40B4-BE49-F238E27FC236}">
                <a16:creationId xmlns:a16="http://schemas.microsoft.com/office/drawing/2014/main" id="{F82E4F2B-2FBB-924B-8B1F-C3514F2B0542}"/>
              </a:ext>
            </a:extLst>
          </p:cNvPr>
          <p:cNvSpPr/>
          <p:nvPr/>
        </p:nvSpPr>
        <p:spPr>
          <a:xfrm>
            <a:off x="6271888" y="4433024"/>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1" name="Straight Arrow Connector 60">
            <a:extLst>
              <a:ext uri="{FF2B5EF4-FFF2-40B4-BE49-F238E27FC236}">
                <a16:creationId xmlns:a16="http://schemas.microsoft.com/office/drawing/2014/main" id="{8F58A134-9207-C84E-8D97-74CB2639710A}"/>
              </a:ext>
            </a:extLst>
          </p:cNvPr>
          <p:cNvCxnSpPr>
            <a:cxnSpLocks/>
            <a:stCxn id="59" idx="4"/>
            <a:endCxn id="60" idx="0"/>
          </p:cNvCxnSpPr>
          <p:nvPr/>
        </p:nvCxnSpPr>
        <p:spPr>
          <a:xfrm>
            <a:off x="6556093" y="4161351"/>
            <a:ext cx="0" cy="27167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30B28386-707C-6341-9C85-AE2C4917614D}"/>
              </a:ext>
            </a:extLst>
          </p:cNvPr>
          <p:cNvSpPr/>
          <p:nvPr/>
        </p:nvSpPr>
        <p:spPr>
          <a:xfrm>
            <a:off x="6759223" y="4965617"/>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63" name="Straight Arrow Connector 62">
            <a:extLst>
              <a:ext uri="{FF2B5EF4-FFF2-40B4-BE49-F238E27FC236}">
                <a16:creationId xmlns:a16="http://schemas.microsoft.com/office/drawing/2014/main" id="{970FBA87-108E-8047-9206-0F8C2A682AD4}"/>
              </a:ext>
            </a:extLst>
          </p:cNvPr>
          <p:cNvCxnSpPr>
            <a:cxnSpLocks/>
            <a:endCxn id="62" idx="1"/>
          </p:cNvCxnSpPr>
          <p:nvPr/>
        </p:nvCxnSpPr>
        <p:spPr>
          <a:xfrm>
            <a:off x="6730896" y="4907875"/>
            <a:ext cx="111569" cy="13640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22B6476C-A1CC-3640-B050-5443733A6DA6}"/>
              </a:ext>
            </a:extLst>
          </p:cNvPr>
          <p:cNvCxnSpPr>
            <a:cxnSpLocks/>
          </p:cNvCxnSpPr>
          <p:nvPr/>
        </p:nvCxnSpPr>
        <p:spPr>
          <a:xfrm flipH="1">
            <a:off x="6269721" y="4931016"/>
            <a:ext cx="154724" cy="150212"/>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D370046C-B1E4-604C-A6FE-E1F86808C647}"/>
              </a:ext>
            </a:extLst>
          </p:cNvPr>
          <p:cNvSpPr/>
          <p:nvPr/>
        </p:nvSpPr>
        <p:spPr>
          <a:xfrm>
            <a:off x="5861494" y="4981462"/>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Tree>
    <p:extLst>
      <p:ext uri="{BB962C8B-B14F-4D97-AF65-F5344CB8AC3E}">
        <p14:creationId xmlns:p14="http://schemas.microsoft.com/office/powerpoint/2010/main" val="162189037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1023552" y="1235717"/>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Let V be the set of visited nodes, empty.</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Let F be the frontier, initially containing only the initial state.</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Loop:</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If F is empty, return failure.</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a:t>
            </a:r>
            <a:r>
              <a:rPr lang="en-US" sz="2600" b="1" dirty="0">
                <a:latin typeface="Consolas" panose="020B0609020204030204" pitchFamily="49" charset="0"/>
                <a:cs typeface="Consolas" panose="020B0609020204030204" pitchFamily="49" charset="0"/>
              </a:rPr>
              <a:t>Choose a node n to remove from F.</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If n is a solution, return n.</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Add n to V.</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For every successor s of n not in V or F:</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Add s to F.</a:t>
            </a:r>
          </a:p>
          <a:p>
            <a:pPr marL="0" indent="0" algn="ctr">
              <a:spcBef>
                <a:spcPts val="0"/>
              </a:spcBef>
              <a:buNone/>
            </a:pPr>
            <a:r>
              <a:rPr lang="en-US" sz="2600" b="1" dirty="0">
                <a:solidFill>
                  <a:srgbClr val="FF0000"/>
                </a:solidFill>
                <a:cs typeface="Consolas" panose="020B0609020204030204" pitchFamily="49" charset="0"/>
              </a:rPr>
              <a:t>Use a LIFO Stack for the frontier!</a:t>
            </a:r>
          </a:p>
          <a:p>
            <a:pPr marL="548640" lvl="2" indent="0">
              <a:buNone/>
            </a:pPr>
            <a:endParaRPr lang="en-US" sz="2000" dirty="0"/>
          </a:p>
          <a:p>
            <a:pPr lvl="1"/>
            <a:endParaRPr lang="en-US" sz="1900" dirty="0"/>
          </a:p>
          <a:p>
            <a:endParaRPr lang="en-US" sz="2100" b="1" dirty="0"/>
          </a:p>
        </p:txBody>
      </p:sp>
    </p:spTree>
    <p:extLst>
      <p:ext uri="{BB962C8B-B14F-4D97-AF65-F5344CB8AC3E}">
        <p14:creationId xmlns:p14="http://schemas.microsoft.com/office/powerpoint/2010/main" val="191478568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Recursive 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1023552" y="1235717"/>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Let V be the set of visited nodes, empty.</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Call DFS(</a:t>
            </a:r>
            <a:r>
              <a:rPr lang="en-US" sz="2600" dirty="0" err="1">
                <a:latin typeface="Consolas" panose="020B0609020204030204" pitchFamily="49" charset="0"/>
                <a:cs typeface="Consolas" panose="020B0609020204030204" pitchFamily="49" charset="0"/>
              </a:rPr>
              <a:t>V,start</a:t>
            </a:r>
            <a:r>
              <a:rPr lang="en-US" sz="2600" dirty="0">
                <a:latin typeface="Consolas" panose="020B0609020204030204" pitchFamily="49" charset="0"/>
                <a:cs typeface="Consolas" panose="020B0609020204030204" pitchFamily="49" charset="0"/>
              </a:rPr>
              <a:t>);</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Function DFS(</a:t>
            </a:r>
            <a:r>
              <a:rPr lang="en-US" sz="2600" dirty="0" err="1">
                <a:latin typeface="Consolas" panose="020B0609020204030204" pitchFamily="49" charset="0"/>
                <a:cs typeface="Consolas" panose="020B0609020204030204" pitchFamily="49" charset="0"/>
              </a:rPr>
              <a:t>V,n</a:t>
            </a:r>
            <a:r>
              <a:rPr lang="en-US" sz="2600" dirty="0">
                <a:latin typeface="Consolas" panose="020B0609020204030204" pitchFamily="49" charset="0"/>
                <a:cs typeface="Consolas" panose="020B0609020204030204" pitchFamily="49" charset="0"/>
              </a:rPr>
              <a:t>):</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If n is a solution, return n.</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Add n to V.</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For every successor s of n not in V:</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Call DFS(V,s).</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If no solution was found, fail.</a:t>
            </a:r>
          </a:p>
          <a:p>
            <a:pPr marL="0" indent="0" algn="ctr">
              <a:spcBef>
                <a:spcPts val="0"/>
              </a:spcBef>
              <a:buNone/>
            </a:pPr>
            <a:r>
              <a:rPr lang="en-US" sz="2600" b="1" dirty="0">
                <a:solidFill>
                  <a:srgbClr val="FF0000"/>
                </a:solidFill>
                <a:cs typeface="Consolas" panose="020B0609020204030204" pitchFamily="49" charset="0"/>
              </a:rPr>
              <a:t>Use the operating system’s Stack for the frontier!</a:t>
            </a:r>
          </a:p>
          <a:p>
            <a:pPr marL="548640" lvl="2" indent="0">
              <a:buNone/>
            </a:pPr>
            <a:endParaRPr lang="en-US" sz="2000" dirty="0"/>
          </a:p>
          <a:p>
            <a:pPr lvl="1"/>
            <a:endParaRPr lang="en-US" sz="1900" dirty="0"/>
          </a:p>
          <a:p>
            <a:endParaRPr lang="en-US" sz="2100" b="1" dirty="0"/>
          </a:p>
        </p:txBody>
      </p:sp>
    </p:spTree>
    <p:extLst>
      <p:ext uri="{BB962C8B-B14F-4D97-AF65-F5344CB8AC3E}">
        <p14:creationId xmlns:p14="http://schemas.microsoft.com/office/powerpoint/2010/main" val="44586181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How good is 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37055" y="1742340"/>
            <a:ext cx="10058399" cy="1532244"/>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100" dirty="0"/>
              <a:t>Is it guaranteed to be </a:t>
            </a:r>
            <a:r>
              <a:rPr lang="en-US" sz="2100" b="1" dirty="0"/>
              <a:t>complete</a:t>
            </a:r>
            <a:r>
              <a:rPr lang="en-US" sz="2100" dirty="0"/>
              <a:t>? (</a:t>
            </a:r>
            <a:r>
              <a:rPr lang="en-US" sz="2100" dirty="0" err="1"/>
              <a:t>i.e</a:t>
            </a:r>
            <a:r>
              <a:rPr lang="en-US" sz="2100" dirty="0"/>
              <a:t>, if a solution exists, it will find it?)</a:t>
            </a:r>
          </a:p>
          <a:p>
            <a:pPr lvl="2"/>
            <a:r>
              <a:rPr lang="en-US" sz="2000" dirty="0"/>
              <a:t>NO!!!!!</a:t>
            </a:r>
          </a:p>
          <a:p>
            <a:pPr lvl="2"/>
            <a:r>
              <a:rPr lang="en-US" sz="2000" dirty="0"/>
              <a:t>If search space is infinite, can easily fail.</a:t>
            </a:r>
          </a:p>
          <a:p>
            <a:pPr lvl="2"/>
            <a:r>
              <a:rPr lang="en-US" sz="2000" dirty="0"/>
              <a:t>Simple example: going back and forth between two states.</a:t>
            </a:r>
          </a:p>
          <a:p>
            <a:pPr lvl="1"/>
            <a:endParaRPr lang="en-US" sz="1900" dirty="0"/>
          </a:p>
          <a:p>
            <a:endParaRPr lang="en-US" sz="2100" b="1" dirty="0"/>
          </a:p>
        </p:txBody>
      </p:sp>
      <p:pic>
        <p:nvPicPr>
          <p:cNvPr id="4" name="Picture 3">
            <a:extLst>
              <a:ext uri="{FF2B5EF4-FFF2-40B4-BE49-F238E27FC236}">
                <a16:creationId xmlns:a16="http://schemas.microsoft.com/office/drawing/2014/main" id="{F3EA1F66-9F12-0449-8366-50DECF441C48}"/>
              </a:ext>
            </a:extLst>
          </p:cNvPr>
          <p:cNvPicPr>
            <a:picLocks noChangeAspect="1"/>
          </p:cNvPicPr>
          <p:nvPr/>
        </p:nvPicPr>
        <p:blipFill>
          <a:blip r:embed="rId3"/>
          <a:stretch>
            <a:fillRect/>
          </a:stretch>
        </p:blipFill>
        <p:spPr>
          <a:xfrm>
            <a:off x="700217" y="3274584"/>
            <a:ext cx="5138509" cy="3101503"/>
          </a:xfrm>
          <a:prstGeom prst="rect">
            <a:avLst/>
          </a:prstGeom>
        </p:spPr>
      </p:pic>
      <p:sp>
        <p:nvSpPr>
          <p:cNvPr id="5" name="Content Placeholder 14">
            <a:extLst>
              <a:ext uri="{FF2B5EF4-FFF2-40B4-BE49-F238E27FC236}">
                <a16:creationId xmlns:a16="http://schemas.microsoft.com/office/drawing/2014/main" id="{07468D0D-B815-8042-B0B1-34709E72166B}"/>
              </a:ext>
            </a:extLst>
          </p:cNvPr>
          <p:cNvSpPr txBox="1">
            <a:spLocks/>
          </p:cNvSpPr>
          <p:nvPr/>
        </p:nvSpPr>
        <p:spPr>
          <a:xfrm>
            <a:off x="5966254" y="3428999"/>
            <a:ext cx="5395783" cy="2947087"/>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100" dirty="0"/>
              <a:t>Start in Arad</a:t>
            </a:r>
          </a:p>
          <a:p>
            <a:pPr lvl="2"/>
            <a:r>
              <a:rPr lang="en-US" sz="1900" dirty="0"/>
              <a:t>Expand: </a:t>
            </a:r>
            <a:r>
              <a:rPr lang="en-US" sz="1900" dirty="0" err="1"/>
              <a:t>Zerind</a:t>
            </a:r>
            <a:r>
              <a:rPr lang="en-US" sz="1900" dirty="0"/>
              <a:t>, </a:t>
            </a:r>
            <a:r>
              <a:rPr lang="en-US" sz="1900" dirty="0" err="1"/>
              <a:t>Sibiu,Timisoara</a:t>
            </a:r>
            <a:r>
              <a:rPr lang="en-US" sz="1900" dirty="0"/>
              <a:t>.</a:t>
            </a:r>
          </a:p>
          <a:p>
            <a:pPr lvl="2"/>
            <a:r>
              <a:rPr lang="en-US" sz="1900" dirty="0"/>
              <a:t>Expand </a:t>
            </a:r>
            <a:r>
              <a:rPr lang="en-US" sz="1900" dirty="0" err="1"/>
              <a:t>Zerind</a:t>
            </a:r>
            <a:r>
              <a:rPr lang="en-US" sz="1900" dirty="0"/>
              <a:t> to get Arad, Oradea</a:t>
            </a:r>
          </a:p>
          <a:p>
            <a:pPr lvl="2"/>
            <a:r>
              <a:rPr lang="en-US" sz="1900" dirty="0"/>
              <a:t>Expand Arad to get </a:t>
            </a:r>
            <a:r>
              <a:rPr lang="en-US" sz="1900" dirty="0" err="1"/>
              <a:t>Zerind</a:t>
            </a:r>
            <a:r>
              <a:rPr lang="en-US" sz="1900" dirty="0"/>
              <a:t>, </a:t>
            </a:r>
            <a:r>
              <a:rPr lang="en-US" sz="1900" dirty="0" err="1"/>
              <a:t>Sibiu,Timisoara</a:t>
            </a:r>
            <a:endParaRPr lang="en-US" sz="1900" dirty="0"/>
          </a:p>
          <a:p>
            <a:pPr lvl="2"/>
            <a:r>
              <a:rPr lang="en-US" sz="1900" dirty="0"/>
              <a:t>Expand </a:t>
            </a:r>
            <a:r>
              <a:rPr lang="en-US" sz="1900" dirty="0" err="1"/>
              <a:t>Zerind</a:t>
            </a:r>
            <a:r>
              <a:rPr lang="en-US" sz="1900" dirty="0"/>
              <a:t> to get Arad, Oradea…</a:t>
            </a:r>
          </a:p>
          <a:p>
            <a:pPr lvl="1"/>
            <a:endParaRPr lang="en-US" sz="1900" dirty="0"/>
          </a:p>
          <a:p>
            <a:endParaRPr lang="en-US" sz="2100" b="1" dirty="0"/>
          </a:p>
        </p:txBody>
      </p:sp>
    </p:spTree>
    <p:extLst>
      <p:ext uri="{BB962C8B-B14F-4D97-AF65-F5344CB8AC3E}">
        <p14:creationId xmlns:p14="http://schemas.microsoft.com/office/powerpoint/2010/main" val="2896420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Effect transition="in" filter="dissolve">
                                      <p:cBhvr>
                                        <p:cTn id="17" dur="500"/>
                                        <p:tgtEl>
                                          <p:spTgt spid="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5">
                                            <p:txEl>
                                              <p:pRg st="2" end="2"/>
                                            </p:txEl>
                                          </p:spTgt>
                                        </p:tgtEl>
                                        <p:attrNameLst>
                                          <p:attrName>style.visibility</p:attrName>
                                        </p:attrNameLst>
                                      </p:cBhvr>
                                      <p:to>
                                        <p:strVal val="visible"/>
                                      </p:to>
                                    </p:set>
                                    <p:animEffect transition="in" filter="dissolve">
                                      <p:cBhvr>
                                        <p:cTn id="22" dur="500"/>
                                        <p:tgtEl>
                                          <p:spTgt spid="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5">
                                            <p:txEl>
                                              <p:pRg st="3" end="3"/>
                                            </p:txEl>
                                          </p:spTgt>
                                        </p:tgtEl>
                                        <p:attrNameLst>
                                          <p:attrName>style.visibility</p:attrName>
                                        </p:attrNameLst>
                                      </p:cBhvr>
                                      <p:to>
                                        <p:strVal val="visible"/>
                                      </p:to>
                                    </p:set>
                                    <p:animEffect transition="in" filter="dissolve">
                                      <p:cBhvr>
                                        <p:cTn id="27" dur="500"/>
                                        <p:tgtEl>
                                          <p:spTgt spid="5">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5">
                                            <p:txEl>
                                              <p:pRg st="4" end="4"/>
                                            </p:txEl>
                                          </p:spTgt>
                                        </p:tgtEl>
                                        <p:attrNameLst>
                                          <p:attrName>style.visibility</p:attrName>
                                        </p:attrNameLst>
                                      </p:cBhvr>
                                      <p:to>
                                        <p:strVal val="visible"/>
                                      </p:to>
                                    </p:set>
                                    <p:animEffect transition="in" filter="dissolve">
                                      <p:cBhvr>
                                        <p:cTn id="32"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How good is 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52521" y="1183649"/>
            <a:ext cx="4640732"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100" b="1" dirty="0">
                <a:solidFill>
                  <a:schemeClr val="accent1"/>
                </a:solidFill>
              </a:rPr>
              <a:t>Is it guaranteed to be optimal? </a:t>
            </a:r>
            <a:r>
              <a:rPr lang="en-US" sz="2100" dirty="0"/>
              <a:t>(</a:t>
            </a:r>
            <a:r>
              <a:rPr lang="en-US" sz="2100" dirty="0" err="1"/>
              <a:t>i.e</a:t>
            </a:r>
            <a:r>
              <a:rPr lang="en-US" sz="2100" dirty="0"/>
              <a:t>, the solution found is best?)</a:t>
            </a:r>
          </a:p>
          <a:p>
            <a:pPr lvl="2"/>
            <a:r>
              <a:rPr lang="en-US" sz="2000" dirty="0"/>
              <a:t>Not necessarily!!!</a:t>
            </a:r>
          </a:p>
          <a:p>
            <a:pPr lvl="2"/>
            <a:r>
              <a:rPr lang="en-US" sz="2000" dirty="0"/>
              <a:t>Imagine this example.</a:t>
            </a:r>
          </a:p>
          <a:p>
            <a:pPr lvl="2"/>
            <a:r>
              <a:rPr lang="en-US" sz="2000" dirty="0"/>
              <a:t>What if O and G were both goal nodes?</a:t>
            </a:r>
          </a:p>
          <a:p>
            <a:pPr lvl="2"/>
            <a:r>
              <a:rPr lang="en-US" sz="2000" dirty="0"/>
              <a:t>E.g., we’re trying to get to a gas station, and there’s one in ‘O’ and another at ‘G’</a:t>
            </a:r>
          </a:p>
          <a:p>
            <a:pPr lvl="3"/>
            <a:r>
              <a:rPr lang="en-US" sz="2000" dirty="0"/>
              <a:t>We could easily go down the whole wrong part of the subtree before we look at O!</a:t>
            </a:r>
          </a:p>
          <a:p>
            <a:pPr lvl="3"/>
            <a:r>
              <a:rPr lang="en-US" sz="2000" dirty="0"/>
              <a:t>And indeed, if we do, we find G (path cost 5) INSTEAD of O (path cost 1).</a:t>
            </a:r>
          </a:p>
          <a:p>
            <a:pPr lvl="4"/>
            <a:r>
              <a:rPr lang="en-US" sz="2000" dirty="0"/>
              <a:t>i.e., not an optimal solution!</a:t>
            </a:r>
          </a:p>
          <a:p>
            <a:pPr lvl="1"/>
            <a:endParaRPr lang="en-US" sz="1900" dirty="0"/>
          </a:p>
          <a:p>
            <a:endParaRPr lang="en-US" sz="2100" b="1" dirty="0"/>
          </a:p>
        </p:txBody>
      </p:sp>
      <p:grpSp>
        <p:nvGrpSpPr>
          <p:cNvPr id="3" name="Group 2">
            <a:extLst>
              <a:ext uri="{FF2B5EF4-FFF2-40B4-BE49-F238E27FC236}">
                <a16:creationId xmlns:a16="http://schemas.microsoft.com/office/drawing/2014/main" id="{BE5CC768-7008-BA4C-A15E-B830CAB6AE2B}"/>
              </a:ext>
            </a:extLst>
          </p:cNvPr>
          <p:cNvGrpSpPr/>
          <p:nvPr/>
        </p:nvGrpSpPr>
        <p:grpSpPr>
          <a:xfrm>
            <a:off x="5552065" y="1495168"/>
            <a:ext cx="6107770" cy="4616548"/>
            <a:chOff x="4860087" y="902044"/>
            <a:chExt cx="6107770" cy="4616548"/>
          </a:xfrm>
        </p:grpSpPr>
        <p:cxnSp>
          <p:nvCxnSpPr>
            <p:cNvPr id="6" name="Straight Arrow Connector 5">
              <a:extLst>
                <a:ext uri="{FF2B5EF4-FFF2-40B4-BE49-F238E27FC236}">
                  <a16:creationId xmlns:a16="http://schemas.microsoft.com/office/drawing/2014/main" id="{0561C798-0162-A240-8504-2C9EC7A0E8E6}"/>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E9BAA988-DE02-994E-8D5F-FFFA4F8976B4}"/>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BB67884D-1A2E-5840-9BAA-2B6996CD4627}"/>
                </a:ext>
              </a:extLst>
            </p:cNvPr>
            <p:cNvGrpSpPr/>
            <p:nvPr/>
          </p:nvGrpSpPr>
          <p:grpSpPr>
            <a:xfrm>
              <a:off x="6406665" y="902044"/>
              <a:ext cx="4561192" cy="1472184"/>
              <a:chOff x="2833296" y="4352861"/>
              <a:chExt cx="4561192" cy="1472184"/>
            </a:xfrm>
          </p:grpSpPr>
          <p:sp>
            <p:nvSpPr>
              <p:cNvPr id="9" name="Oval 8">
                <a:extLst>
                  <a:ext uri="{FF2B5EF4-FFF2-40B4-BE49-F238E27FC236}">
                    <a16:creationId xmlns:a16="http://schemas.microsoft.com/office/drawing/2014/main" id="{035409D2-EA75-6B4E-AFCE-5BC4307FE099}"/>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10" name="Oval 9">
                <a:extLst>
                  <a:ext uri="{FF2B5EF4-FFF2-40B4-BE49-F238E27FC236}">
                    <a16:creationId xmlns:a16="http://schemas.microsoft.com/office/drawing/2014/main" id="{2B831EB7-E6D1-AB4D-8C38-927EA7BF4510}"/>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11" name="Oval 10">
                <a:extLst>
                  <a:ext uri="{FF2B5EF4-FFF2-40B4-BE49-F238E27FC236}">
                    <a16:creationId xmlns:a16="http://schemas.microsoft.com/office/drawing/2014/main" id="{5F2780E6-7DBB-9A47-B707-CB3FEBAC45FA}"/>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12" name="Oval 11">
                <a:extLst>
                  <a:ext uri="{FF2B5EF4-FFF2-40B4-BE49-F238E27FC236}">
                    <a16:creationId xmlns:a16="http://schemas.microsoft.com/office/drawing/2014/main" id="{180F41EB-6D6E-B844-A527-FF48A62AED7F}"/>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14" name="Straight Arrow Connector 13">
                <a:extLst>
                  <a:ext uri="{FF2B5EF4-FFF2-40B4-BE49-F238E27FC236}">
                    <a16:creationId xmlns:a16="http://schemas.microsoft.com/office/drawing/2014/main" id="{00EB517E-0DAA-3A48-B3C8-BC98A394CBEF}"/>
                  </a:ext>
                </a:extLst>
              </p:cNvPr>
              <p:cNvCxnSpPr>
                <a:stCxn id="9" idx="4"/>
                <a:endCxn id="10"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642C6BE-B029-734A-9ADE-701C9B7EDE67}"/>
                  </a:ext>
                </a:extLst>
              </p:cNvPr>
              <p:cNvCxnSpPr>
                <a:cxnSpLocks/>
                <a:stCxn id="9" idx="4"/>
                <a:endCxn id="11"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16700A0-99CC-BD4C-96F2-89909CF14989}"/>
                  </a:ext>
                </a:extLst>
              </p:cNvPr>
              <p:cNvCxnSpPr>
                <a:cxnSpLocks/>
                <a:stCxn id="9" idx="4"/>
                <a:endCxn id="12"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17" name="Oval 16">
              <a:extLst>
                <a:ext uri="{FF2B5EF4-FFF2-40B4-BE49-F238E27FC236}">
                  <a16:creationId xmlns:a16="http://schemas.microsoft.com/office/drawing/2014/main" id="{EF864C99-5FC4-3942-8C6B-B6A5F741F56F}"/>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18" name="Oval 17">
              <a:extLst>
                <a:ext uri="{FF2B5EF4-FFF2-40B4-BE49-F238E27FC236}">
                  <a16:creationId xmlns:a16="http://schemas.microsoft.com/office/drawing/2014/main" id="{DF3BAF02-9122-1341-9A6A-C692035E452C}"/>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9" name="Straight Arrow Connector 18">
              <a:extLst>
                <a:ext uri="{FF2B5EF4-FFF2-40B4-BE49-F238E27FC236}">
                  <a16:creationId xmlns:a16="http://schemas.microsoft.com/office/drawing/2014/main" id="{0E632BCD-B6E8-BB40-8D54-E3FD2E22397B}"/>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88EB3F83-4939-364B-A47B-C1A2516B3392}"/>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69F5932A-C4EC-6F4F-B573-321066F9FF45}"/>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22" name="Oval 21">
              <a:extLst>
                <a:ext uri="{FF2B5EF4-FFF2-40B4-BE49-F238E27FC236}">
                  <a16:creationId xmlns:a16="http://schemas.microsoft.com/office/drawing/2014/main" id="{6C948CCB-2AFA-A14F-A912-F497E59138DE}"/>
                </a:ext>
              </a:extLst>
            </p:cNvPr>
            <p:cNvSpPr/>
            <p:nvPr/>
          </p:nvSpPr>
          <p:spPr>
            <a:xfrm>
              <a:off x="6271888" y="362422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3" name="Oval 22">
              <a:extLst>
                <a:ext uri="{FF2B5EF4-FFF2-40B4-BE49-F238E27FC236}">
                  <a16:creationId xmlns:a16="http://schemas.microsoft.com/office/drawing/2014/main" id="{E5EB7430-0D3F-4A46-B073-3F678910DDB0}"/>
                </a:ext>
              </a:extLst>
            </p:cNvPr>
            <p:cNvSpPr/>
            <p:nvPr/>
          </p:nvSpPr>
          <p:spPr>
            <a:xfrm>
              <a:off x="6271888" y="4433024"/>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24" name="Straight Arrow Connector 23">
              <a:extLst>
                <a:ext uri="{FF2B5EF4-FFF2-40B4-BE49-F238E27FC236}">
                  <a16:creationId xmlns:a16="http://schemas.microsoft.com/office/drawing/2014/main" id="{E9EF3F61-4D15-F84F-9F26-6DFB46785987}"/>
                </a:ext>
              </a:extLst>
            </p:cNvPr>
            <p:cNvCxnSpPr>
              <a:cxnSpLocks/>
              <a:stCxn id="22" idx="4"/>
              <a:endCxn id="23" idx="0"/>
            </p:cNvCxnSpPr>
            <p:nvPr/>
          </p:nvCxnSpPr>
          <p:spPr>
            <a:xfrm>
              <a:off x="6556093" y="4161351"/>
              <a:ext cx="0" cy="27167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70021071-934A-7641-A6B6-F8CDCC5D971C}"/>
                </a:ext>
              </a:extLst>
            </p:cNvPr>
            <p:cNvSpPr/>
            <p:nvPr/>
          </p:nvSpPr>
          <p:spPr>
            <a:xfrm>
              <a:off x="6759223" y="4965617"/>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26" name="Straight Arrow Connector 25">
              <a:extLst>
                <a:ext uri="{FF2B5EF4-FFF2-40B4-BE49-F238E27FC236}">
                  <a16:creationId xmlns:a16="http://schemas.microsoft.com/office/drawing/2014/main" id="{00DF020E-0ACC-744B-8E6E-7E54141B8534}"/>
                </a:ext>
              </a:extLst>
            </p:cNvPr>
            <p:cNvCxnSpPr>
              <a:cxnSpLocks/>
              <a:endCxn id="25" idx="1"/>
            </p:cNvCxnSpPr>
            <p:nvPr/>
          </p:nvCxnSpPr>
          <p:spPr>
            <a:xfrm>
              <a:off x="6730896" y="4907875"/>
              <a:ext cx="111569" cy="13640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06DB5CA-9C69-AA4C-B68A-2570F98E25A6}"/>
                </a:ext>
              </a:extLst>
            </p:cNvPr>
            <p:cNvCxnSpPr>
              <a:cxnSpLocks/>
            </p:cNvCxnSpPr>
            <p:nvPr/>
          </p:nvCxnSpPr>
          <p:spPr>
            <a:xfrm flipH="1">
              <a:off x="6269721" y="4931016"/>
              <a:ext cx="154724" cy="150212"/>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99A0F5AF-1817-3F47-A461-14ED237A7114}"/>
                </a:ext>
              </a:extLst>
            </p:cNvPr>
            <p:cNvSpPr/>
            <p:nvPr/>
          </p:nvSpPr>
          <p:spPr>
            <a:xfrm>
              <a:off x="5861494" y="4981462"/>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grpSp>
      <p:grpSp>
        <p:nvGrpSpPr>
          <p:cNvPr id="29" name="Group 28">
            <a:extLst>
              <a:ext uri="{FF2B5EF4-FFF2-40B4-BE49-F238E27FC236}">
                <a16:creationId xmlns:a16="http://schemas.microsoft.com/office/drawing/2014/main" id="{C5C5D70E-3116-4894-A723-CA682BF9293A}"/>
              </a:ext>
            </a:extLst>
          </p:cNvPr>
          <p:cNvGrpSpPr/>
          <p:nvPr/>
        </p:nvGrpSpPr>
        <p:grpSpPr>
          <a:xfrm>
            <a:off x="9108843" y="4147302"/>
            <a:ext cx="2350437" cy="2092093"/>
            <a:chOff x="889907" y="2212520"/>
            <a:chExt cx="2939145" cy="2939144"/>
          </a:xfrm>
        </p:grpSpPr>
        <p:sp>
          <p:nvSpPr>
            <p:cNvPr id="30" name="Rectangle 29">
              <a:extLst>
                <a:ext uri="{FF2B5EF4-FFF2-40B4-BE49-F238E27FC236}">
                  <a16:creationId xmlns:a16="http://schemas.microsoft.com/office/drawing/2014/main" id="{4BA229CB-EC54-4334-B304-5AB58E6FA765}"/>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31" name="Rectangle 30">
              <a:extLst>
                <a:ext uri="{FF2B5EF4-FFF2-40B4-BE49-F238E27FC236}">
                  <a16:creationId xmlns:a16="http://schemas.microsoft.com/office/drawing/2014/main" id="{DEBDB7E3-1929-4196-8C3D-FECE571EDA02}"/>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32" name="Rectangle 31">
              <a:extLst>
                <a:ext uri="{FF2B5EF4-FFF2-40B4-BE49-F238E27FC236}">
                  <a16:creationId xmlns:a16="http://schemas.microsoft.com/office/drawing/2014/main" id="{56339BF1-79C4-41BC-9435-419D214BA7CE}"/>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33" name="Rectangle 32">
              <a:extLst>
                <a:ext uri="{FF2B5EF4-FFF2-40B4-BE49-F238E27FC236}">
                  <a16:creationId xmlns:a16="http://schemas.microsoft.com/office/drawing/2014/main" id="{CE90BA1B-C2D5-499B-A794-8BF76C050A10}"/>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34" name="Rectangle 33">
              <a:extLst>
                <a:ext uri="{FF2B5EF4-FFF2-40B4-BE49-F238E27FC236}">
                  <a16:creationId xmlns:a16="http://schemas.microsoft.com/office/drawing/2014/main" id="{FFF4DDFE-3173-46AE-84B9-BDB7D5765D30}"/>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35" name="Rectangle 34">
              <a:extLst>
                <a:ext uri="{FF2B5EF4-FFF2-40B4-BE49-F238E27FC236}">
                  <a16:creationId xmlns:a16="http://schemas.microsoft.com/office/drawing/2014/main" id="{4202E35F-0F06-47CE-B816-95A801260C1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36" name="Rectangle 35">
              <a:extLst>
                <a:ext uri="{FF2B5EF4-FFF2-40B4-BE49-F238E27FC236}">
                  <a16:creationId xmlns:a16="http://schemas.microsoft.com/office/drawing/2014/main" id="{86E67EC7-2536-429B-ADD2-D68D990BBCAC}"/>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37" name="Rectangle 36">
              <a:extLst>
                <a:ext uri="{FF2B5EF4-FFF2-40B4-BE49-F238E27FC236}">
                  <a16:creationId xmlns:a16="http://schemas.microsoft.com/office/drawing/2014/main" id="{5B710169-638F-49D0-ADF9-C82CF6B8FBEB}"/>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8" name="Rectangle 37">
              <a:extLst>
                <a:ext uri="{FF2B5EF4-FFF2-40B4-BE49-F238E27FC236}">
                  <a16:creationId xmlns:a16="http://schemas.microsoft.com/office/drawing/2014/main" id="{0BD94D97-EE3A-4132-AAE8-98A35997BAB0}"/>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39" name="Rectangle 38">
              <a:extLst>
                <a:ext uri="{FF2B5EF4-FFF2-40B4-BE49-F238E27FC236}">
                  <a16:creationId xmlns:a16="http://schemas.microsoft.com/office/drawing/2014/main" id="{CEDA3BA6-C1B1-428E-98B0-E88696ED54CE}"/>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40" name="Rectangle 39">
              <a:extLst>
                <a:ext uri="{FF2B5EF4-FFF2-40B4-BE49-F238E27FC236}">
                  <a16:creationId xmlns:a16="http://schemas.microsoft.com/office/drawing/2014/main" id="{758BE3D1-9633-4A6C-8F07-B05833C8F7D6}"/>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41" name="Rectangle 40">
              <a:extLst>
                <a:ext uri="{FF2B5EF4-FFF2-40B4-BE49-F238E27FC236}">
                  <a16:creationId xmlns:a16="http://schemas.microsoft.com/office/drawing/2014/main" id="{7916BD7F-C865-425F-A7E7-7C4590A1229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42" name="Rectangle 41">
              <a:extLst>
                <a:ext uri="{FF2B5EF4-FFF2-40B4-BE49-F238E27FC236}">
                  <a16:creationId xmlns:a16="http://schemas.microsoft.com/office/drawing/2014/main" id="{BF7D811C-F6D2-4865-8325-FCB9FA177CF7}"/>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43" name="Rectangle 42">
              <a:extLst>
                <a:ext uri="{FF2B5EF4-FFF2-40B4-BE49-F238E27FC236}">
                  <a16:creationId xmlns:a16="http://schemas.microsoft.com/office/drawing/2014/main" id="{45F1F833-9589-4085-87CB-C03AED94A699}"/>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44" name="Rectangle 43">
              <a:extLst>
                <a:ext uri="{FF2B5EF4-FFF2-40B4-BE49-F238E27FC236}">
                  <a16:creationId xmlns:a16="http://schemas.microsoft.com/office/drawing/2014/main" id="{2B2BAF7C-0A72-4112-BB02-4EF66B829A43}"/>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45" name="Rectangle 44">
              <a:extLst>
                <a:ext uri="{FF2B5EF4-FFF2-40B4-BE49-F238E27FC236}">
                  <a16:creationId xmlns:a16="http://schemas.microsoft.com/office/drawing/2014/main" id="{4ACE3ECD-F545-44D2-BAE2-34382F4DEDC5}"/>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46" name="Rectangle 45">
              <a:extLst>
                <a:ext uri="{FF2B5EF4-FFF2-40B4-BE49-F238E27FC236}">
                  <a16:creationId xmlns:a16="http://schemas.microsoft.com/office/drawing/2014/main" id="{3B79B333-278A-4242-ADFE-0ABBD0F8229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47" name="Rectangle 46">
              <a:extLst>
                <a:ext uri="{FF2B5EF4-FFF2-40B4-BE49-F238E27FC236}">
                  <a16:creationId xmlns:a16="http://schemas.microsoft.com/office/drawing/2014/main" id="{673EFF18-C91C-4487-B01A-E18248A3C89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48" name="Rectangle 47">
              <a:extLst>
                <a:ext uri="{FF2B5EF4-FFF2-40B4-BE49-F238E27FC236}">
                  <a16:creationId xmlns:a16="http://schemas.microsoft.com/office/drawing/2014/main" id="{31F33DF2-3367-4902-A561-2F3356213EFC}"/>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49" name="Rectangle 48">
              <a:extLst>
                <a:ext uri="{FF2B5EF4-FFF2-40B4-BE49-F238E27FC236}">
                  <a16:creationId xmlns:a16="http://schemas.microsoft.com/office/drawing/2014/main" id="{A519056E-E5CB-4A41-8BD8-941739A8E1EB}"/>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50" name="Rectangle 49">
              <a:extLst>
                <a:ext uri="{FF2B5EF4-FFF2-40B4-BE49-F238E27FC236}">
                  <a16:creationId xmlns:a16="http://schemas.microsoft.com/office/drawing/2014/main" id="{227817E7-515D-45B3-98C6-4BCED363B5C6}"/>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51" name="Rectangle 50">
              <a:extLst>
                <a:ext uri="{FF2B5EF4-FFF2-40B4-BE49-F238E27FC236}">
                  <a16:creationId xmlns:a16="http://schemas.microsoft.com/office/drawing/2014/main" id="{10332432-A92B-4045-8B34-29939E6A4871}"/>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52" name="Rectangle 51">
              <a:extLst>
                <a:ext uri="{FF2B5EF4-FFF2-40B4-BE49-F238E27FC236}">
                  <a16:creationId xmlns:a16="http://schemas.microsoft.com/office/drawing/2014/main" id="{D5E6EB81-379A-464C-9BBA-9E782C11EC76}"/>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53" name="Rectangle 52">
              <a:extLst>
                <a:ext uri="{FF2B5EF4-FFF2-40B4-BE49-F238E27FC236}">
                  <a16:creationId xmlns:a16="http://schemas.microsoft.com/office/drawing/2014/main" id="{D7F8F9DE-151D-48EA-9537-DB4D55AA67BF}"/>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54" name="Rectangle 53">
              <a:extLst>
                <a:ext uri="{FF2B5EF4-FFF2-40B4-BE49-F238E27FC236}">
                  <a16:creationId xmlns:a16="http://schemas.microsoft.com/office/drawing/2014/main" id="{DDE67C4C-85A2-40A7-A2A1-A852839D44FF}"/>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Tree>
    <p:extLst>
      <p:ext uri="{BB962C8B-B14F-4D97-AF65-F5344CB8AC3E}">
        <p14:creationId xmlns:p14="http://schemas.microsoft.com/office/powerpoint/2010/main" val="53724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xEl>
                                              <p:pRg st="1" end="1"/>
                                            </p:txEl>
                                          </p:spTgt>
                                        </p:tgtEl>
                                        <p:attrNameLst>
                                          <p:attrName>style.visibility</p:attrName>
                                        </p:attrNameLst>
                                      </p:cBhvr>
                                      <p:to>
                                        <p:strVal val="visible"/>
                                      </p:to>
                                    </p:set>
                                    <p:animEffect transition="in" filter="dissolve">
                                      <p:cBhvr>
                                        <p:cTn id="7" dur="500"/>
                                        <p:tgtEl>
                                          <p:spTgt spid="1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
                                            <p:txEl>
                                              <p:pRg st="2" end="2"/>
                                            </p:txEl>
                                          </p:spTgt>
                                        </p:tgtEl>
                                        <p:attrNameLst>
                                          <p:attrName>style.visibility</p:attrName>
                                        </p:attrNameLst>
                                      </p:cBhvr>
                                      <p:to>
                                        <p:strVal val="visible"/>
                                      </p:to>
                                    </p:set>
                                    <p:animEffect transition="in" filter="dissolve">
                                      <p:cBhvr>
                                        <p:cTn id="12" dur="500"/>
                                        <p:tgtEl>
                                          <p:spTgt spid="1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dissolv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dissolve">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dissolve">
                                      <p:cBhvr>
                                        <p:cTn id="27" dur="500"/>
                                        <p:tgtEl>
                                          <p:spTgt spid="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3">
                                            <p:txEl>
                                              <p:pRg st="5" end="5"/>
                                            </p:txEl>
                                          </p:spTgt>
                                        </p:tgtEl>
                                        <p:attrNameLst>
                                          <p:attrName>style.visibility</p:attrName>
                                        </p:attrNameLst>
                                      </p:cBhvr>
                                      <p:to>
                                        <p:strVal val="visible"/>
                                      </p:to>
                                    </p:set>
                                    <p:animEffect transition="in" filter="dissolve">
                                      <p:cBhvr>
                                        <p:cTn id="32" dur="500"/>
                                        <p:tgtEl>
                                          <p:spTgt spid="1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3">
                                            <p:txEl>
                                              <p:pRg st="6" end="6"/>
                                            </p:txEl>
                                          </p:spTgt>
                                        </p:tgtEl>
                                        <p:attrNameLst>
                                          <p:attrName>style.visibility</p:attrName>
                                        </p:attrNameLst>
                                      </p:cBhvr>
                                      <p:to>
                                        <p:strVal val="visible"/>
                                      </p:to>
                                    </p:set>
                                    <p:animEffect transition="in" filter="dissolve">
                                      <p:cBhvr>
                                        <p:cTn id="37" dur="500"/>
                                        <p:tgtEl>
                                          <p:spTgt spid="1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3">
                                            <p:txEl>
                                              <p:pRg st="7" end="7"/>
                                            </p:txEl>
                                          </p:spTgt>
                                        </p:tgtEl>
                                        <p:attrNameLst>
                                          <p:attrName>style.visibility</p:attrName>
                                        </p:attrNameLst>
                                      </p:cBhvr>
                                      <p:to>
                                        <p:strVal val="visible"/>
                                      </p:to>
                                    </p:set>
                                    <p:animEffect transition="in" filter="dissolve">
                                      <p:cBhvr>
                                        <p:cTn id="42" dur="500"/>
                                        <p:tgtEl>
                                          <p:spTgt spid="1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Vacuum World State Space</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1066799" y="2103120"/>
            <a:ext cx="10058399" cy="3849624"/>
          </a:xfrm>
        </p:spPr>
        <p:txBody>
          <a:bodyPr>
            <a:noAutofit/>
          </a:bodyPr>
          <a:lstStyle/>
          <a:p>
            <a:r>
              <a:rPr lang="en-US" sz="2100" dirty="0"/>
              <a:t>Another important vocab world connected to this: </a:t>
            </a:r>
            <a:r>
              <a:rPr lang="en-US" sz="2100" b="1" dirty="0"/>
              <a:t>State Space</a:t>
            </a:r>
          </a:p>
          <a:p>
            <a:endParaRPr lang="en-US" sz="2100" b="1" dirty="0"/>
          </a:p>
          <a:p>
            <a:r>
              <a:rPr lang="en-US" sz="2100" b="1" dirty="0"/>
              <a:t>State Space</a:t>
            </a:r>
            <a:r>
              <a:rPr lang="en-US" sz="2100" dirty="0"/>
              <a:t>: All the states of the world, and how to reach them via actions, + initial state.</a:t>
            </a:r>
          </a:p>
        </p:txBody>
      </p:sp>
    </p:spTree>
    <p:extLst>
      <p:ext uri="{BB962C8B-B14F-4D97-AF65-F5344CB8AC3E}">
        <p14:creationId xmlns:p14="http://schemas.microsoft.com/office/powerpoint/2010/main" val="206232202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How good is 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14844" y="1468473"/>
            <a:ext cx="9899820"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100" dirty="0"/>
              <a:t>So why even use it? Is it super fast?</a:t>
            </a:r>
          </a:p>
          <a:p>
            <a:pPr lvl="2"/>
            <a:r>
              <a:rPr lang="en-US" sz="1800" dirty="0"/>
              <a:t>NO!</a:t>
            </a:r>
          </a:p>
          <a:p>
            <a:pPr lvl="2"/>
            <a:r>
              <a:rPr lang="en-US" sz="1800" dirty="0"/>
              <a:t>Time complexity is O(</a:t>
            </a:r>
            <a:r>
              <a:rPr lang="en-US" sz="1800" dirty="0" err="1"/>
              <a:t>b</a:t>
            </a:r>
            <a:r>
              <a:rPr lang="en-US" sz="1800" baseline="30000" dirty="0" err="1"/>
              <a:t>m</a:t>
            </a:r>
            <a:r>
              <a:rPr lang="en-US" sz="1800" dirty="0"/>
              <a:t>)</a:t>
            </a:r>
          </a:p>
          <a:p>
            <a:pPr lvl="3"/>
            <a:r>
              <a:rPr lang="en-US" sz="1800" dirty="0"/>
              <a:t>Where b is still the branching factor</a:t>
            </a:r>
          </a:p>
          <a:p>
            <a:pPr lvl="3"/>
            <a:r>
              <a:rPr lang="en-US" sz="1800" dirty="0"/>
              <a:t>And </a:t>
            </a:r>
            <a:r>
              <a:rPr lang="en-US" sz="1800" i="1" dirty="0"/>
              <a:t>m</a:t>
            </a:r>
            <a:r>
              <a:rPr lang="en-US" sz="1800" dirty="0"/>
              <a:t> is maximum depth of any node.</a:t>
            </a:r>
          </a:p>
          <a:p>
            <a:pPr lvl="4"/>
            <a:r>
              <a:rPr lang="en-US" sz="1800" dirty="0"/>
              <a:t>Note that is different than </a:t>
            </a:r>
            <a:r>
              <a:rPr lang="en-US" sz="1800" i="1" dirty="0"/>
              <a:t>d</a:t>
            </a:r>
            <a:r>
              <a:rPr lang="en-US" sz="1800" dirty="0"/>
              <a:t> – (depth of the shallowest solution)</a:t>
            </a:r>
          </a:p>
          <a:p>
            <a:pPr lvl="2"/>
            <a:r>
              <a:rPr lang="en-US" sz="1800" dirty="0"/>
              <a:t>We have an exponent again! We don’t like those!</a:t>
            </a:r>
          </a:p>
          <a:p>
            <a:pPr lvl="2"/>
            <a:endParaRPr lang="en-US" sz="1800" dirty="0"/>
          </a:p>
          <a:p>
            <a:pPr lvl="2"/>
            <a:endParaRPr lang="en-US" sz="1800" dirty="0"/>
          </a:p>
          <a:p>
            <a:endParaRPr lang="en-US" sz="2100" b="1" dirty="0"/>
          </a:p>
        </p:txBody>
      </p:sp>
      <p:grpSp>
        <p:nvGrpSpPr>
          <p:cNvPr id="32" name="Group 31">
            <a:extLst>
              <a:ext uri="{FF2B5EF4-FFF2-40B4-BE49-F238E27FC236}">
                <a16:creationId xmlns:a16="http://schemas.microsoft.com/office/drawing/2014/main" id="{DC5B80DC-092E-2A40-B3A9-FCADE3A07149}"/>
              </a:ext>
            </a:extLst>
          </p:cNvPr>
          <p:cNvGrpSpPr/>
          <p:nvPr/>
        </p:nvGrpSpPr>
        <p:grpSpPr>
          <a:xfrm>
            <a:off x="7736608" y="3708346"/>
            <a:ext cx="2736977" cy="776275"/>
            <a:chOff x="2833296" y="4352861"/>
            <a:chExt cx="4561192" cy="1472184"/>
          </a:xfrm>
        </p:grpSpPr>
        <p:sp>
          <p:nvSpPr>
            <p:cNvPr id="45" name="Oval 44">
              <a:extLst>
                <a:ext uri="{FF2B5EF4-FFF2-40B4-BE49-F238E27FC236}">
                  <a16:creationId xmlns:a16="http://schemas.microsoft.com/office/drawing/2014/main" id="{8CCD46CD-1D20-3A49-9FA3-E759432EF44E}"/>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6" name="Oval 45">
              <a:extLst>
                <a:ext uri="{FF2B5EF4-FFF2-40B4-BE49-F238E27FC236}">
                  <a16:creationId xmlns:a16="http://schemas.microsoft.com/office/drawing/2014/main" id="{2C1EC023-2658-9B40-8D25-57F017407BD7}"/>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Oval 46">
              <a:extLst>
                <a:ext uri="{FF2B5EF4-FFF2-40B4-BE49-F238E27FC236}">
                  <a16:creationId xmlns:a16="http://schemas.microsoft.com/office/drawing/2014/main" id="{9DBB76CB-AEA2-D04D-9B5B-0A350A5D889F}"/>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48368B15-49B4-6247-93A4-320C370A02B5}"/>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9" name="Straight Arrow Connector 48">
              <a:extLst>
                <a:ext uri="{FF2B5EF4-FFF2-40B4-BE49-F238E27FC236}">
                  <a16:creationId xmlns:a16="http://schemas.microsoft.com/office/drawing/2014/main" id="{B0562D4D-5970-CA41-AE59-74D1CE2FC324}"/>
                </a:ext>
              </a:extLst>
            </p:cNvPr>
            <p:cNvCxnSpPr>
              <a:stCxn id="45" idx="4"/>
              <a:endCxn id="46"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7B4D7B6-8543-3242-83F8-4E288D5F5D8B}"/>
                </a:ext>
              </a:extLst>
            </p:cNvPr>
            <p:cNvCxnSpPr>
              <a:cxnSpLocks/>
              <a:stCxn id="45" idx="4"/>
              <a:endCxn id="47"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8D54937B-805C-7B4A-8377-F01C157F289E}"/>
                </a:ext>
              </a:extLst>
            </p:cNvPr>
            <p:cNvCxnSpPr>
              <a:cxnSpLocks/>
              <a:stCxn id="45" idx="4"/>
              <a:endCxn id="48"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33" name="Oval 32">
            <a:extLst>
              <a:ext uri="{FF2B5EF4-FFF2-40B4-BE49-F238E27FC236}">
                <a16:creationId xmlns:a16="http://schemas.microsoft.com/office/drawing/2014/main" id="{8D336D99-B758-DC4C-B3DF-26FAD663CADD}"/>
              </a:ext>
            </a:extLst>
          </p:cNvPr>
          <p:cNvSpPr/>
          <p:nvPr/>
        </p:nvSpPr>
        <p:spPr>
          <a:xfrm>
            <a:off x="7287571" y="4629580"/>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FD74B94B-C84C-6B4A-9A53-111FF4014294}"/>
              </a:ext>
            </a:extLst>
          </p:cNvPr>
          <p:cNvSpPr/>
          <p:nvPr/>
        </p:nvSpPr>
        <p:spPr>
          <a:xfrm>
            <a:off x="7983043" y="4629580"/>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32B935A4-CD39-BD46-B3DA-43356B4C791C}"/>
              </a:ext>
            </a:extLst>
          </p:cNvPr>
          <p:cNvSpPr/>
          <p:nvPr/>
        </p:nvSpPr>
        <p:spPr>
          <a:xfrm>
            <a:off x="5886966" y="5857424"/>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0BAA1135-3390-BE47-A7A9-112877BE5F9A}"/>
              </a:ext>
            </a:extLst>
          </p:cNvPr>
          <p:cNvSpPr/>
          <p:nvPr/>
        </p:nvSpPr>
        <p:spPr>
          <a:xfrm>
            <a:off x="6228045" y="5868751"/>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Oval 51">
            <a:extLst>
              <a:ext uri="{FF2B5EF4-FFF2-40B4-BE49-F238E27FC236}">
                <a16:creationId xmlns:a16="http://schemas.microsoft.com/office/drawing/2014/main" id="{042912E3-31B5-8A4E-98D5-939619DCE2FB}"/>
              </a:ext>
            </a:extLst>
          </p:cNvPr>
          <p:cNvSpPr/>
          <p:nvPr/>
        </p:nvSpPr>
        <p:spPr>
          <a:xfrm>
            <a:off x="8812595" y="4201395"/>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005D6178-CAA2-4147-A076-B5F700F5D602}"/>
              </a:ext>
            </a:extLst>
          </p:cNvPr>
          <p:cNvSpPr/>
          <p:nvPr/>
        </p:nvSpPr>
        <p:spPr>
          <a:xfrm>
            <a:off x="10143612" y="4201395"/>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Oval 53">
            <a:extLst>
              <a:ext uri="{FF2B5EF4-FFF2-40B4-BE49-F238E27FC236}">
                <a16:creationId xmlns:a16="http://schemas.microsoft.com/office/drawing/2014/main" id="{824C084C-03A3-9F43-BCA2-CD6F46625257}"/>
              </a:ext>
            </a:extLst>
          </p:cNvPr>
          <p:cNvSpPr/>
          <p:nvPr/>
        </p:nvSpPr>
        <p:spPr>
          <a:xfrm>
            <a:off x="7641964" y="4629580"/>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Oval 60">
            <a:extLst>
              <a:ext uri="{FF2B5EF4-FFF2-40B4-BE49-F238E27FC236}">
                <a16:creationId xmlns:a16="http://schemas.microsoft.com/office/drawing/2014/main" id="{6EA2A48F-0FB7-D847-938C-A0B5E0B80E01}"/>
              </a:ext>
            </a:extLst>
          </p:cNvPr>
          <p:cNvSpPr/>
          <p:nvPr/>
        </p:nvSpPr>
        <p:spPr>
          <a:xfrm>
            <a:off x="6569124" y="5868751"/>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Oval 64">
            <a:extLst>
              <a:ext uri="{FF2B5EF4-FFF2-40B4-BE49-F238E27FC236}">
                <a16:creationId xmlns:a16="http://schemas.microsoft.com/office/drawing/2014/main" id="{7845E78E-74CA-D543-91D2-30C843539DF9}"/>
              </a:ext>
            </a:extLst>
          </p:cNvPr>
          <p:cNvSpPr/>
          <p:nvPr/>
        </p:nvSpPr>
        <p:spPr>
          <a:xfrm>
            <a:off x="10558619" y="5868751"/>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Oval 65">
            <a:extLst>
              <a:ext uri="{FF2B5EF4-FFF2-40B4-BE49-F238E27FC236}">
                <a16:creationId xmlns:a16="http://schemas.microsoft.com/office/drawing/2014/main" id="{24D07271-2264-F944-BF5A-0D831E4C14C7}"/>
              </a:ext>
            </a:extLst>
          </p:cNvPr>
          <p:cNvSpPr/>
          <p:nvPr/>
        </p:nvSpPr>
        <p:spPr>
          <a:xfrm>
            <a:off x="10912110" y="5868751"/>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Oval 66">
            <a:extLst>
              <a:ext uri="{FF2B5EF4-FFF2-40B4-BE49-F238E27FC236}">
                <a16:creationId xmlns:a16="http://schemas.microsoft.com/office/drawing/2014/main" id="{2EE367CE-8889-3748-98CB-B47865A6114D}"/>
              </a:ext>
            </a:extLst>
          </p:cNvPr>
          <p:cNvSpPr/>
          <p:nvPr/>
        </p:nvSpPr>
        <p:spPr>
          <a:xfrm>
            <a:off x="11265601" y="5868751"/>
            <a:ext cx="341079" cy="283226"/>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BF25574D-A3F1-E146-BE7A-BE052B246C58}"/>
              </a:ext>
            </a:extLst>
          </p:cNvPr>
          <p:cNvSpPr txBox="1"/>
          <p:nvPr/>
        </p:nvSpPr>
        <p:spPr>
          <a:xfrm>
            <a:off x="8741474" y="5830487"/>
            <a:ext cx="1518199" cy="383768"/>
          </a:xfrm>
          <a:prstGeom prst="rect">
            <a:avLst/>
          </a:prstGeom>
          <a:noFill/>
        </p:spPr>
        <p:txBody>
          <a:bodyPr wrap="square" rtlCol="0">
            <a:spAutoFit/>
          </a:bodyPr>
          <a:lstStyle/>
          <a:p>
            <a:r>
              <a:rPr lang="en-US" dirty="0"/>
              <a:t>…</a:t>
            </a:r>
          </a:p>
        </p:txBody>
      </p:sp>
      <p:sp>
        <p:nvSpPr>
          <p:cNvPr id="68" name="Oval 67">
            <a:extLst>
              <a:ext uri="{FF2B5EF4-FFF2-40B4-BE49-F238E27FC236}">
                <a16:creationId xmlns:a16="http://schemas.microsoft.com/office/drawing/2014/main" id="{D3AEC298-7529-D945-8C5A-9E7189C5FDB9}"/>
              </a:ext>
            </a:extLst>
          </p:cNvPr>
          <p:cNvSpPr/>
          <p:nvPr/>
        </p:nvSpPr>
        <p:spPr>
          <a:xfrm>
            <a:off x="8527371" y="4621339"/>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Oval 68">
            <a:extLst>
              <a:ext uri="{FF2B5EF4-FFF2-40B4-BE49-F238E27FC236}">
                <a16:creationId xmlns:a16="http://schemas.microsoft.com/office/drawing/2014/main" id="{51DCD7AD-8766-2344-B4AF-470079C9EA0A}"/>
              </a:ext>
            </a:extLst>
          </p:cNvPr>
          <p:cNvSpPr/>
          <p:nvPr/>
        </p:nvSpPr>
        <p:spPr>
          <a:xfrm>
            <a:off x="9222843" y="4621339"/>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Oval 69">
            <a:extLst>
              <a:ext uri="{FF2B5EF4-FFF2-40B4-BE49-F238E27FC236}">
                <a16:creationId xmlns:a16="http://schemas.microsoft.com/office/drawing/2014/main" id="{2E6D1548-BE20-8742-8C71-00A1672A7EF9}"/>
              </a:ext>
            </a:extLst>
          </p:cNvPr>
          <p:cNvSpPr/>
          <p:nvPr/>
        </p:nvSpPr>
        <p:spPr>
          <a:xfrm>
            <a:off x="8881764" y="4621339"/>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Oval 70">
            <a:extLst>
              <a:ext uri="{FF2B5EF4-FFF2-40B4-BE49-F238E27FC236}">
                <a16:creationId xmlns:a16="http://schemas.microsoft.com/office/drawing/2014/main" id="{ACC839EC-2A4E-4640-B237-3A72FB9CB663}"/>
              </a:ext>
            </a:extLst>
          </p:cNvPr>
          <p:cNvSpPr/>
          <p:nvPr/>
        </p:nvSpPr>
        <p:spPr>
          <a:xfrm>
            <a:off x="9778113" y="4648992"/>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Oval 71">
            <a:extLst>
              <a:ext uri="{FF2B5EF4-FFF2-40B4-BE49-F238E27FC236}">
                <a16:creationId xmlns:a16="http://schemas.microsoft.com/office/drawing/2014/main" id="{7F3F2F2A-91BC-B342-8035-2BA59CA45605}"/>
              </a:ext>
            </a:extLst>
          </p:cNvPr>
          <p:cNvSpPr/>
          <p:nvPr/>
        </p:nvSpPr>
        <p:spPr>
          <a:xfrm>
            <a:off x="10473585" y="4648992"/>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a:extLst>
              <a:ext uri="{FF2B5EF4-FFF2-40B4-BE49-F238E27FC236}">
                <a16:creationId xmlns:a16="http://schemas.microsoft.com/office/drawing/2014/main" id="{741D380D-4E35-834D-BB3E-BA964ECE2E93}"/>
              </a:ext>
            </a:extLst>
          </p:cNvPr>
          <p:cNvSpPr/>
          <p:nvPr/>
        </p:nvSpPr>
        <p:spPr>
          <a:xfrm>
            <a:off x="10132506" y="4648992"/>
            <a:ext cx="341079" cy="283226"/>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87872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xEl>
                                              <p:pRg st="1" end="1"/>
                                            </p:txEl>
                                          </p:spTgt>
                                        </p:tgtEl>
                                        <p:attrNameLst>
                                          <p:attrName>style.visibility</p:attrName>
                                        </p:attrNameLst>
                                      </p:cBhvr>
                                      <p:to>
                                        <p:strVal val="visible"/>
                                      </p:to>
                                    </p:set>
                                    <p:animEffect transition="in" filter="dissolve">
                                      <p:cBhvr>
                                        <p:cTn id="7" dur="500"/>
                                        <p:tgtEl>
                                          <p:spTgt spid="1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
                                            <p:txEl>
                                              <p:pRg st="2" end="2"/>
                                            </p:txEl>
                                          </p:spTgt>
                                        </p:tgtEl>
                                        <p:attrNameLst>
                                          <p:attrName>style.visibility</p:attrName>
                                        </p:attrNameLst>
                                      </p:cBhvr>
                                      <p:to>
                                        <p:strVal val="visible"/>
                                      </p:to>
                                    </p:set>
                                    <p:animEffect transition="in" filter="dissolve">
                                      <p:cBhvr>
                                        <p:cTn id="12" dur="500"/>
                                        <p:tgtEl>
                                          <p:spTgt spid="1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
                                            <p:txEl>
                                              <p:pRg st="3" end="3"/>
                                            </p:txEl>
                                          </p:spTgt>
                                        </p:tgtEl>
                                        <p:attrNameLst>
                                          <p:attrName>style.visibility</p:attrName>
                                        </p:attrNameLst>
                                      </p:cBhvr>
                                      <p:to>
                                        <p:strVal val="visible"/>
                                      </p:to>
                                    </p:set>
                                    <p:animEffect transition="in" filter="dissolve">
                                      <p:cBhvr>
                                        <p:cTn id="17" dur="500"/>
                                        <p:tgtEl>
                                          <p:spTgt spid="1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
                                            <p:txEl>
                                              <p:pRg st="4" end="4"/>
                                            </p:txEl>
                                          </p:spTgt>
                                        </p:tgtEl>
                                        <p:attrNameLst>
                                          <p:attrName>style.visibility</p:attrName>
                                        </p:attrNameLst>
                                      </p:cBhvr>
                                      <p:to>
                                        <p:strVal val="visible"/>
                                      </p:to>
                                    </p:set>
                                    <p:animEffect transition="in" filter="dissolve">
                                      <p:cBhvr>
                                        <p:cTn id="22" dur="500"/>
                                        <p:tgtEl>
                                          <p:spTgt spid="1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3">
                                            <p:txEl>
                                              <p:pRg st="5" end="5"/>
                                            </p:txEl>
                                          </p:spTgt>
                                        </p:tgtEl>
                                        <p:attrNameLst>
                                          <p:attrName>style.visibility</p:attrName>
                                        </p:attrNameLst>
                                      </p:cBhvr>
                                      <p:to>
                                        <p:strVal val="visible"/>
                                      </p:to>
                                    </p:set>
                                    <p:animEffect transition="in" filter="dissolve">
                                      <p:cBhvr>
                                        <p:cTn id="27" dur="500"/>
                                        <p:tgtEl>
                                          <p:spTgt spid="1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3">
                                            <p:txEl>
                                              <p:pRg st="6" end="6"/>
                                            </p:txEl>
                                          </p:spTgt>
                                        </p:tgtEl>
                                        <p:attrNameLst>
                                          <p:attrName>style.visibility</p:attrName>
                                        </p:attrNameLst>
                                      </p:cBhvr>
                                      <p:to>
                                        <p:strVal val="visible"/>
                                      </p:to>
                                    </p:set>
                                    <p:animEffect transition="in" filter="dissolve">
                                      <p:cBhvr>
                                        <p:cTn id="32" dur="500"/>
                                        <p:tgtEl>
                                          <p:spTgt spid="1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How good is 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37056" y="1742340"/>
            <a:ext cx="9899820"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100" dirty="0"/>
              <a:t>Well, surely, then, it must be memory efficient, right?</a:t>
            </a:r>
          </a:p>
          <a:p>
            <a:pPr lvl="2"/>
            <a:r>
              <a:rPr lang="en-US" sz="1800" dirty="0"/>
              <a:t>YES! Finally!</a:t>
            </a:r>
          </a:p>
          <a:p>
            <a:pPr lvl="2"/>
            <a:r>
              <a:rPr lang="en-US" sz="1800" dirty="0"/>
              <a:t>Space complexity is </a:t>
            </a:r>
            <a:r>
              <a:rPr lang="en-US" sz="1800" i="1" dirty="0"/>
              <a:t>O(</a:t>
            </a:r>
            <a:r>
              <a:rPr lang="en-US" sz="1800" i="1" dirty="0" err="1"/>
              <a:t>bm</a:t>
            </a:r>
            <a:r>
              <a:rPr lang="en-US" sz="1800" i="1" dirty="0"/>
              <a:t>)</a:t>
            </a:r>
            <a:endParaRPr lang="en-US" sz="2100" b="1" dirty="0"/>
          </a:p>
          <a:p>
            <a:pPr lvl="2"/>
            <a:r>
              <a:rPr lang="en-US" sz="2100" b="1" i="1" dirty="0"/>
              <a:t>This is because once a node has been expanded, it can be removed from memory once all its descendants are fully explored.</a:t>
            </a:r>
            <a:endParaRPr lang="en-US" sz="1800" i="1" dirty="0"/>
          </a:p>
        </p:txBody>
      </p:sp>
      <p:grpSp>
        <p:nvGrpSpPr>
          <p:cNvPr id="4" name="Group 3">
            <a:extLst>
              <a:ext uri="{FF2B5EF4-FFF2-40B4-BE49-F238E27FC236}">
                <a16:creationId xmlns:a16="http://schemas.microsoft.com/office/drawing/2014/main" id="{F391C2DD-1A53-0F45-8EEC-F805078F76D5}"/>
              </a:ext>
            </a:extLst>
          </p:cNvPr>
          <p:cNvGrpSpPr/>
          <p:nvPr/>
        </p:nvGrpSpPr>
        <p:grpSpPr>
          <a:xfrm>
            <a:off x="531340" y="3558746"/>
            <a:ext cx="3620530" cy="1828582"/>
            <a:chOff x="4860087" y="902044"/>
            <a:chExt cx="6107770" cy="3259307"/>
          </a:xfrm>
        </p:grpSpPr>
        <p:cxnSp>
          <p:nvCxnSpPr>
            <p:cNvPr id="5" name="Straight Arrow Connector 4">
              <a:extLst>
                <a:ext uri="{FF2B5EF4-FFF2-40B4-BE49-F238E27FC236}">
                  <a16:creationId xmlns:a16="http://schemas.microsoft.com/office/drawing/2014/main" id="{C096A942-0060-8D44-B586-328ECF331C9B}"/>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B201F46-E7F2-8B44-ABCC-E290C2779B63}"/>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9F44CF7D-6DFC-AE47-9061-07D7A9F2CD22}"/>
                </a:ext>
              </a:extLst>
            </p:cNvPr>
            <p:cNvGrpSpPr/>
            <p:nvPr/>
          </p:nvGrpSpPr>
          <p:grpSpPr>
            <a:xfrm>
              <a:off x="6406665" y="902044"/>
              <a:ext cx="4561192" cy="1472184"/>
              <a:chOff x="2833296" y="4352861"/>
              <a:chExt cx="4561192" cy="1472184"/>
            </a:xfrm>
          </p:grpSpPr>
          <p:sp>
            <p:nvSpPr>
              <p:cNvPr id="21" name="Oval 20">
                <a:extLst>
                  <a:ext uri="{FF2B5EF4-FFF2-40B4-BE49-F238E27FC236}">
                    <a16:creationId xmlns:a16="http://schemas.microsoft.com/office/drawing/2014/main" id="{D2629050-60F6-8746-8603-C1718F4FE5D6}"/>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22" name="Oval 21">
                <a:extLst>
                  <a:ext uri="{FF2B5EF4-FFF2-40B4-BE49-F238E27FC236}">
                    <a16:creationId xmlns:a16="http://schemas.microsoft.com/office/drawing/2014/main" id="{31EE0961-5AB7-A84C-BF6D-7DEB254A0E2D}"/>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23" name="Oval 22">
                <a:extLst>
                  <a:ext uri="{FF2B5EF4-FFF2-40B4-BE49-F238E27FC236}">
                    <a16:creationId xmlns:a16="http://schemas.microsoft.com/office/drawing/2014/main" id="{69180B8A-141B-DB46-B65C-BEF8E4A9E5A9}"/>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24" name="Oval 23">
                <a:extLst>
                  <a:ext uri="{FF2B5EF4-FFF2-40B4-BE49-F238E27FC236}">
                    <a16:creationId xmlns:a16="http://schemas.microsoft.com/office/drawing/2014/main" id="{ECCC32AD-A313-F94C-81AD-3454B5DC25B6}"/>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25" name="Straight Arrow Connector 24">
                <a:extLst>
                  <a:ext uri="{FF2B5EF4-FFF2-40B4-BE49-F238E27FC236}">
                    <a16:creationId xmlns:a16="http://schemas.microsoft.com/office/drawing/2014/main" id="{A18312F4-9F73-A04A-88B5-839CF46CF0F3}"/>
                  </a:ext>
                </a:extLst>
              </p:cNvPr>
              <p:cNvCxnSpPr>
                <a:stCxn id="21" idx="4"/>
                <a:endCxn id="22"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C46A226-6DD3-8E49-847C-94886D64403F}"/>
                  </a:ext>
                </a:extLst>
              </p:cNvPr>
              <p:cNvCxnSpPr>
                <a:cxnSpLocks/>
                <a:stCxn id="21" idx="4"/>
                <a:endCxn id="23"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B6E257A8-7E00-5640-ADD6-B3EC5CECD1D1}"/>
                  </a:ext>
                </a:extLst>
              </p:cNvPr>
              <p:cNvCxnSpPr>
                <a:cxnSpLocks/>
                <a:stCxn id="21" idx="4"/>
                <a:endCxn id="24"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8" name="Oval 7">
              <a:extLst>
                <a:ext uri="{FF2B5EF4-FFF2-40B4-BE49-F238E27FC236}">
                  <a16:creationId xmlns:a16="http://schemas.microsoft.com/office/drawing/2014/main" id="{0B66CB67-7F9A-714E-9B39-BF1681FD0C20}"/>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9" name="Oval 8">
              <a:extLst>
                <a:ext uri="{FF2B5EF4-FFF2-40B4-BE49-F238E27FC236}">
                  <a16:creationId xmlns:a16="http://schemas.microsoft.com/office/drawing/2014/main" id="{88995C47-970C-BA45-A771-3C4B08C0C782}"/>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0" name="Straight Arrow Connector 9">
              <a:extLst>
                <a:ext uri="{FF2B5EF4-FFF2-40B4-BE49-F238E27FC236}">
                  <a16:creationId xmlns:a16="http://schemas.microsoft.com/office/drawing/2014/main" id="{D20B0380-5CD7-3345-9DF4-9E36EE5B9978}"/>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51C05FB-A1E8-504E-BE95-04DA9BAA9A48}"/>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380251C4-4392-E845-BC4D-4267554A44CF}"/>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14" name="Oval 13">
              <a:extLst>
                <a:ext uri="{FF2B5EF4-FFF2-40B4-BE49-F238E27FC236}">
                  <a16:creationId xmlns:a16="http://schemas.microsoft.com/office/drawing/2014/main" id="{B3267E2C-2616-104A-8CA8-C00CA8641403}"/>
                </a:ext>
              </a:extLst>
            </p:cNvPr>
            <p:cNvSpPr/>
            <p:nvPr/>
          </p:nvSpPr>
          <p:spPr>
            <a:xfrm>
              <a:off x="6271888" y="3624221"/>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grpSp>
      <p:grpSp>
        <p:nvGrpSpPr>
          <p:cNvPr id="28" name="Group 27">
            <a:extLst>
              <a:ext uri="{FF2B5EF4-FFF2-40B4-BE49-F238E27FC236}">
                <a16:creationId xmlns:a16="http://schemas.microsoft.com/office/drawing/2014/main" id="{7AF395C1-389D-C040-B8C1-F047E5A4F604}"/>
              </a:ext>
            </a:extLst>
          </p:cNvPr>
          <p:cNvGrpSpPr/>
          <p:nvPr/>
        </p:nvGrpSpPr>
        <p:grpSpPr>
          <a:xfrm>
            <a:off x="5652036" y="3470400"/>
            <a:ext cx="3246000" cy="1828582"/>
            <a:chOff x="5491912" y="902044"/>
            <a:chExt cx="5475945" cy="3259307"/>
          </a:xfrm>
        </p:grpSpPr>
        <p:cxnSp>
          <p:nvCxnSpPr>
            <p:cNvPr id="29" name="Straight Arrow Connector 28">
              <a:extLst>
                <a:ext uri="{FF2B5EF4-FFF2-40B4-BE49-F238E27FC236}">
                  <a16:creationId xmlns:a16="http://schemas.microsoft.com/office/drawing/2014/main" id="{0D743DC9-9D65-FC4E-9AEE-2FC7613F2E7B}"/>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509708C9-8E0E-E843-9C82-AF454FD31050}"/>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4BE9C964-2DF2-CF4F-80F6-14689FC8419E}"/>
                </a:ext>
              </a:extLst>
            </p:cNvPr>
            <p:cNvGrpSpPr/>
            <p:nvPr/>
          </p:nvGrpSpPr>
          <p:grpSpPr>
            <a:xfrm>
              <a:off x="6406665" y="902044"/>
              <a:ext cx="4561192" cy="1472184"/>
              <a:chOff x="2833296" y="4352861"/>
              <a:chExt cx="4561192" cy="1472184"/>
            </a:xfrm>
          </p:grpSpPr>
          <p:sp>
            <p:nvSpPr>
              <p:cNvPr id="38" name="Oval 37">
                <a:extLst>
                  <a:ext uri="{FF2B5EF4-FFF2-40B4-BE49-F238E27FC236}">
                    <a16:creationId xmlns:a16="http://schemas.microsoft.com/office/drawing/2014/main" id="{BCBE62FB-FC0F-FA4D-A0BD-6E9DAE7C1759}"/>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E70EA6C0-F44E-184F-B97C-0D2433CC01F1}"/>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CF46C46F-6F6E-5E48-B5C9-66D0590ED05B}"/>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36EED5F9-469D-954E-BCC9-BC63EA6CA6F0}"/>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641F4BDC-B6D0-0542-9D7D-3B57F3C748DF}"/>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D2365F69-FAEA-DD43-B8BE-F7028C35F67D}"/>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470B21A4-FD66-7E46-B507-398870A063E3}"/>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32" name="Oval 31">
              <a:extLst>
                <a:ext uri="{FF2B5EF4-FFF2-40B4-BE49-F238E27FC236}">
                  <a16:creationId xmlns:a16="http://schemas.microsoft.com/office/drawing/2014/main" id="{EEDEA6D7-4392-C642-A510-6987427CD917}"/>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33" name="Oval 32">
              <a:extLst>
                <a:ext uri="{FF2B5EF4-FFF2-40B4-BE49-F238E27FC236}">
                  <a16:creationId xmlns:a16="http://schemas.microsoft.com/office/drawing/2014/main" id="{4F3399DB-E8BE-FE49-B611-1B720B5FC32D}"/>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35" name="Straight Arrow Connector 34">
              <a:extLst>
                <a:ext uri="{FF2B5EF4-FFF2-40B4-BE49-F238E27FC236}">
                  <a16:creationId xmlns:a16="http://schemas.microsoft.com/office/drawing/2014/main" id="{F494B4B4-EFDC-9D45-9EFF-55E06CBB8B9C}"/>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1AF19DAD-B46F-4743-8584-B5E78C5FC836}"/>
                </a:ext>
              </a:extLst>
            </p:cNvPr>
            <p:cNvSpPr/>
            <p:nvPr/>
          </p:nvSpPr>
          <p:spPr>
            <a:xfrm>
              <a:off x="6271888" y="3624221"/>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grpSp>
      <p:sp>
        <p:nvSpPr>
          <p:cNvPr id="3" name="TextBox 2">
            <a:extLst>
              <a:ext uri="{FF2B5EF4-FFF2-40B4-BE49-F238E27FC236}">
                <a16:creationId xmlns:a16="http://schemas.microsoft.com/office/drawing/2014/main" id="{DFC04F6F-7AC0-9E4D-811A-AE037801E268}"/>
              </a:ext>
            </a:extLst>
          </p:cNvPr>
          <p:cNvSpPr txBox="1"/>
          <p:nvPr/>
        </p:nvSpPr>
        <p:spPr>
          <a:xfrm>
            <a:off x="3081599" y="5624412"/>
            <a:ext cx="3646437" cy="646331"/>
          </a:xfrm>
          <a:prstGeom prst="rect">
            <a:avLst/>
          </a:prstGeom>
          <a:noFill/>
        </p:spPr>
        <p:txBody>
          <a:bodyPr wrap="square" rtlCol="0">
            <a:spAutoFit/>
          </a:bodyPr>
          <a:lstStyle/>
          <a:p>
            <a:r>
              <a:rPr lang="en-US" dirty="0"/>
              <a:t>“E” can’t be more fully expanded – can safely remove it.</a:t>
            </a:r>
          </a:p>
        </p:txBody>
      </p:sp>
      <p:sp>
        <p:nvSpPr>
          <p:cNvPr id="45" name="TextBox 44">
            <a:extLst>
              <a:ext uri="{FF2B5EF4-FFF2-40B4-BE49-F238E27FC236}">
                <a16:creationId xmlns:a16="http://schemas.microsoft.com/office/drawing/2014/main" id="{46317149-A256-0949-8988-36181F955772}"/>
              </a:ext>
            </a:extLst>
          </p:cNvPr>
          <p:cNvSpPr txBox="1"/>
          <p:nvPr/>
        </p:nvSpPr>
        <p:spPr>
          <a:xfrm>
            <a:off x="7838303" y="5594826"/>
            <a:ext cx="3646437" cy="646331"/>
          </a:xfrm>
          <a:prstGeom prst="rect">
            <a:avLst/>
          </a:prstGeom>
          <a:noFill/>
        </p:spPr>
        <p:txBody>
          <a:bodyPr wrap="square" rtlCol="0">
            <a:spAutoFit/>
          </a:bodyPr>
          <a:lstStyle/>
          <a:p>
            <a:r>
              <a:rPr lang="en-US" dirty="0"/>
              <a:t>And recursive depth-first-search is even better – </a:t>
            </a:r>
            <a:r>
              <a:rPr lang="en-US" i="1" dirty="0"/>
              <a:t>O(m)</a:t>
            </a:r>
          </a:p>
        </p:txBody>
      </p:sp>
    </p:spTree>
    <p:extLst>
      <p:ext uri="{BB962C8B-B14F-4D97-AF65-F5344CB8AC3E}">
        <p14:creationId xmlns:p14="http://schemas.microsoft.com/office/powerpoint/2010/main" val="606347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xEl>
                                              <p:pRg st="1" end="1"/>
                                            </p:txEl>
                                          </p:spTgt>
                                        </p:tgtEl>
                                        <p:attrNameLst>
                                          <p:attrName>style.visibility</p:attrName>
                                        </p:attrNameLst>
                                      </p:cBhvr>
                                      <p:to>
                                        <p:strVal val="visible"/>
                                      </p:to>
                                    </p:set>
                                    <p:animEffect transition="in" filter="dissolve">
                                      <p:cBhvr>
                                        <p:cTn id="7" dur="500"/>
                                        <p:tgtEl>
                                          <p:spTgt spid="1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
                                            <p:txEl>
                                              <p:pRg st="2" end="2"/>
                                            </p:txEl>
                                          </p:spTgt>
                                        </p:tgtEl>
                                        <p:attrNameLst>
                                          <p:attrName>style.visibility</p:attrName>
                                        </p:attrNameLst>
                                      </p:cBhvr>
                                      <p:to>
                                        <p:strVal val="visible"/>
                                      </p:to>
                                    </p:set>
                                    <p:animEffect transition="in" filter="dissolve">
                                      <p:cBhvr>
                                        <p:cTn id="12" dur="500"/>
                                        <p:tgtEl>
                                          <p:spTgt spid="1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
                                            <p:txEl>
                                              <p:pRg st="3" end="3"/>
                                            </p:txEl>
                                          </p:spTgt>
                                        </p:tgtEl>
                                        <p:attrNameLst>
                                          <p:attrName>style.visibility</p:attrName>
                                        </p:attrNameLst>
                                      </p:cBhvr>
                                      <p:to>
                                        <p:strVal val="visible"/>
                                      </p:to>
                                    </p:set>
                                    <p:animEffect transition="in" filter="dissolve">
                                      <p:cBhvr>
                                        <p:cTn id="17" dur="500"/>
                                        <p:tgtEl>
                                          <p:spTgt spid="1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dissolv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dissolve">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dissolve">
                                      <p:cBhvr>
                                        <p:cTn id="32" dur="500"/>
                                        <p:tgtEl>
                                          <p:spTgt spid="28"/>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dissolve">
                                      <p:cBhvr>
                                        <p:cTn id="3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5" grpId="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How good is 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37056" y="1742340"/>
            <a:ext cx="9899820"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100" dirty="0"/>
              <a:t>Because of this, in spite of its flaws, DFS is often the starting place of many search algorithms.</a:t>
            </a:r>
          </a:p>
          <a:p>
            <a:pPr lvl="1"/>
            <a:endParaRPr lang="en-US" sz="2100" i="1" dirty="0"/>
          </a:p>
          <a:p>
            <a:pPr lvl="1"/>
            <a:r>
              <a:rPr lang="en-US" sz="2100" dirty="0"/>
              <a:t>OK – moving on to another search strategy! </a:t>
            </a:r>
            <a:r>
              <a:rPr lang="en-US" sz="2100" b="1" dirty="0"/>
              <a:t>Uniform Cost Search!</a:t>
            </a:r>
            <a:endParaRPr lang="en-US" sz="1800" b="1" dirty="0"/>
          </a:p>
        </p:txBody>
      </p:sp>
    </p:spTree>
    <p:extLst>
      <p:ext uri="{BB962C8B-B14F-4D97-AF65-F5344CB8AC3E}">
        <p14:creationId xmlns:p14="http://schemas.microsoft.com/office/powerpoint/2010/main" val="373513107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Uniform-Cost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37056" y="1519863"/>
            <a:ext cx="9899820"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200" dirty="0"/>
              <a:t>Similar to BFS!</a:t>
            </a:r>
          </a:p>
          <a:p>
            <a:pPr lvl="1"/>
            <a:r>
              <a:rPr lang="en-US" sz="2200" dirty="0"/>
              <a:t>BFS is optimal when all step costs are the same.</a:t>
            </a:r>
          </a:p>
          <a:p>
            <a:pPr lvl="2"/>
            <a:r>
              <a:rPr lang="en-US" sz="2200" dirty="0"/>
              <a:t>But what if they aren’t!</a:t>
            </a:r>
          </a:p>
          <a:p>
            <a:pPr lvl="1"/>
            <a:r>
              <a:rPr lang="en-US" sz="2200" dirty="0"/>
              <a:t>Treating routing as BFS is basically saying:</a:t>
            </a:r>
          </a:p>
          <a:p>
            <a:pPr lvl="2"/>
            <a:r>
              <a:rPr lang="en-US" sz="2200" dirty="0"/>
              <a:t>“Get me the route that involves the fewest roads!”</a:t>
            </a:r>
          </a:p>
          <a:p>
            <a:pPr lvl="3"/>
            <a:r>
              <a:rPr lang="en-US" sz="2200" dirty="0"/>
              <a:t>But maybe those roads are long, have traffic, or other costs.</a:t>
            </a:r>
          </a:p>
          <a:p>
            <a:pPr lvl="4"/>
            <a:r>
              <a:rPr lang="en-US" sz="2200" dirty="0"/>
              <a:t>In real life, we typically want fewest miles, NOT necessarily fewest roads.</a:t>
            </a:r>
            <a:endParaRPr lang="en-US" sz="2300" dirty="0"/>
          </a:p>
          <a:p>
            <a:pPr lvl="1"/>
            <a:endParaRPr lang="en-US" sz="2300" dirty="0"/>
          </a:p>
          <a:p>
            <a:pPr lvl="1"/>
            <a:r>
              <a:rPr lang="en-US" sz="2300" dirty="0"/>
              <a:t>For example, “Go from Sibiu to Bucharest”</a:t>
            </a:r>
          </a:p>
          <a:p>
            <a:pPr lvl="2"/>
            <a:r>
              <a:rPr lang="en-US" sz="1600" dirty="0"/>
              <a:t>Sibiu -&gt; </a:t>
            </a:r>
            <a:r>
              <a:rPr lang="en-US" sz="1600" dirty="0" err="1"/>
              <a:t>Fagaras</a:t>
            </a:r>
            <a:r>
              <a:rPr lang="en-US" sz="1600" dirty="0"/>
              <a:t> -&gt; Bucharest. 			2 roads. 		99+211 = 310 total miles</a:t>
            </a:r>
          </a:p>
          <a:p>
            <a:pPr lvl="2"/>
            <a:r>
              <a:rPr lang="en-US" sz="1600" dirty="0"/>
              <a:t>Sibiu-&gt;</a:t>
            </a:r>
            <a:r>
              <a:rPr lang="en-US" sz="1600" dirty="0" err="1"/>
              <a:t>Rimmicu</a:t>
            </a:r>
            <a:r>
              <a:rPr lang="en-US" sz="1600" dirty="0"/>
              <a:t> </a:t>
            </a:r>
            <a:r>
              <a:rPr lang="en-US" sz="1600" dirty="0" err="1"/>
              <a:t>Vilcaea</a:t>
            </a:r>
            <a:r>
              <a:rPr lang="en-US" sz="1600" dirty="0"/>
              <a:t>-&gt;Pitesti-&gt;</a:t>
            </a:r>
            <a:r>
              <a:rPr lang="en-US" sz="1600" dirty="0" err="1"/>
              <a:t>Buacharest</a:t>
            </a:r>
            <a:r>
              <a:rPr lang="en-US" sz="1600" dirty="0"/>
              <a:t>. 	3 Roads. 		80+91+101 = 278 miles.</a:t>
            </a:r>
          </a:p>
          <a:p>
            <a:pPr marL="548640" lvl="2" indent="0">
              <a:buNone/>
            </a:pPr>
            <a:r>
              <a:rPr lang="en-US" sz="1600" dirty="0"/>
              <a:t>BFS would prefer the 2 road route, even though it’s longer in total miles!</a:t>
            </a:r>
          </a:p>
        </p:txBody>
      </p:sp>
      <p:pic>
        <p:nvPicPr>
          <p:cNvPr id="4" name="Picture 3">
            <a:extLst>
              <a:ext uri="{FF2B5EF4-FFF2-40B4-BE49-F238E27FC236}">
                <a16:creationId xmlns:a16="http://schemas.microsoft.com/office/drawing/2014/main" id="{07D4B475-5903-2D42-8A93-E4338D788B93}"/>
              </a:ext>
            </a:extLst>
          </p:cNvPr>
          <p:cNvPicPr>
            <a:picLocks noChangeAspect="1"/>
          </p:cNvPicPr>
          <p:nvPr/>
        </p:nvPicPr>
        <p:blipFill>
          <a:blip r:embed="rId3"/>
          <a:stretch>
            <a:fillRect/>
          </a:stretch>
        </p:blipFill>
        <p:spPr>
          <a:xfrm>
            <a:off x="8531565" y="580768"/>
            <a:ext cx="3111748" cy="1878190"/>
          </a:xfrm>
          <a:prstGeom prst="rect">
            <a:avLst/>
          </a:prstGeom>
        </p:spPr>
      </p:pic>
      <p:sp>
        <p:nvSpPr>
          <p:cNvPr id="3" name="Oval 2">
            <a:extLst>
              <a:ext uri="{FF2B5EF4-FFF2-40B4-BE49-F238E27FC236}">
                <a16:creationId xmlns:a16="http://schemas.microsoft.com/office/drawing/2014/main" id="{C6808835-EC29-41CC-B8D5-92786559542C}"/>
              </a:ext>
            </a:extLst>
          </p:cNvPr>
          <p:cNvSpPr/>
          <p:nvPr/>
        </p:nvSpPr>
        <p:spPr>
          <a:xfrm>
            <a:off x="9279266" y="1190343"/>
            <a:ext cx="378746" cy="254301"/>
          </a:xfrm>
          <a:prstGeom prst="ellipse">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2D2CAF3D-E826-49A7-9BE4-0AF444D7BF1E}"/>
              </a:ext>
            </a:extLst>
          </p:cNvPr>
          <p:cNvSpPr/>
          <p:nvPr/>
        </p:nvSpPr>
        <p:spPr>
          <a:xfrm>
            <a:off x="10458130" y="2039695"/>
            <a:ext cx="464490" cy="254301"/>
          </a:xfrm>
          <a:prstGeom prst="ellipse">
            <a:avLst/>
          </a:prstGeom>
          <a:noFill/>
          <a:ln w="2222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4730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xEl>
                                              <p:pRg st="2" end="2"/>
                                            </p:txEl>
                                          </p:spTgt>
                                        </p:tgtEl>
                                        <p:attrNameLst>
                                          <p:attrName>style.visibility</p:attrName>
                                        </p:attrNameLst>
                                      </p:cBhvr>
                                      <p:to>
                                        <p:strVal val="visible"/>
                                      </p:to>
                                    </p:set>
                                    <p:animEffect transition="in" filter="dissolve">
                                      <p:cBhvr>
                                        <p:cTn id="7" dur="500"/>
                                        <p:tgtEl>
                                          <p:spTgt spid="1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
                                            <p:txEl>
                                              <p:pRg st="3" end="3"/>
                                            </p:txEl>
                                          </p:spTgt>
                                        </p:tgtEl>
                                        <p:attrNameLst>
                                          <p:attrName>style.visibility</p:attrName>
                                        </p:attrNameLst>
                                      </p:cBhvr>
                                      <p:to>
                                        <p:strVal val="visible"/>
                                      </p:to>
                                    </p:set>
                                    <p:animEffect transition="in" filter="dissolve">
                                      <p:cBhvr>
                                        <p:cTn id="17" dur="500"/>
                                        <p:tgtEl>
                                          <p:spTgt spid="1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
                                            <p:txEl>
                                              <p:pRg st="4" end="4"/>
                                            </p:txEl>
                                          </p:spTgt>
                                        </p:tgtEl>
                                        <p:attrNameLst>
                                          <p:attrName>style.visibility</p:attrName>
                                        </p:attrNameLst>
                                      </p:cBhvr>
                                      <p:to>
                                        <p:strVal val="visible"/>
                                      </p:to>
                                    </p:set>
                                    <p:animEffect transition="in" filter="dissolve">
                                      <p:cBhvr>
                                        <p:cTn id="22" dur="500"/>
                                        <p:tgtEl>
                                          <p:spTgt spid="1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3">
                                            <p:txEl>
                                              <p:pRg st="5" end="5"/>
                                            </p:txEl>
                                          </p:spTgt>
                                        </p:tgtEl>
                                        <p:attrNameLst>
                                          <p:attrName>style.visibility</p:attrName>
                                        </p:attrNameLst>
                                      </p:cBhvr>
                                      <p:to>
                                        <p:strVal val="visible"/>
                                      </p:to>
                                    </p:set>
                                    <p:animEffect transition="in" filter="dissolve">
                                      <p:cBhvr>
                                        <p:cTn id="27" dur="500"/>
                                        <p:tgtEl>
                                          <p:spTgt spid="1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3">
                                            <p:txEl>
                                              <p:pRg st="6" end="6"/>
                                            </p:txEl>
                                          </p:spTgt>
                                        </p:tgtEl>
                                        <p:attrNameLst>
                                          <p:attrName>style.visibility</p:attrName>
                                        </p:attrNameLst>
                                      </p:cBhvr>
                                      <p:to>
                                        <p:strVal val="visible"/>
                                      </p:to>
                                    </p:set>
                                    <p:animEffect transition="in" filter="dissolve">
                                      <p:cBhvr>
                                        <p:cTn id="32" dur="500"/>
                                        <p:tgtEl>
                                          <p:spTgt spid="1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3">
                                            <p:txEl>
                                              <p:pRg st="8" end="8"/>
                                            </p:txEl>
                                          </p:spTgt>
                                        </p:tgtEl>
                                        <p:attrNameLst>
                                          <p:attrName>style.visibility</p:attrName>
                                        </p:attrNameLst>
                                      </p:cBhvr>
                                      <p:to>
                                        <p:strVal val="visible"/>
                                      </p:to>
                                    </p:set>
                                    <p:animEffect transition="in" filter="dissolve">
                                      <p:cBhvr>
                                        <p:cTn id="37" dur="500"/>
                                        <p:tgtEl>
                                          <p:spTgt spid="1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500"/>
                                        <p:tgtEl>
                                          <p:spTgt spid="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fade">
                                      <p:cBhvr>
                                        <p:cTn id="45" dur="500"/>
                                        <p:tgtEl>
                                          <p:spTgt spid="6"/>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13">
                                            <p:txEl>
                                              <p:pRg st="9" end="9"/>
                                            </p:txEl>
                                          </p:spTgt>
                                        </p:tgtEl>
                                        <p:attrNameLst>
                                          <p:attrName>style.visibility</p:attrName>
                                        </p:attrNameLst>
                                      </p:cBhvr>
                                      <p:to>
                                        <p:strVal val="visible"/>
                                      </p:to>
                                    </p:set>
                                    <p:animEffect transition="in" filter="dissolve">
                                      <p:cBhvr>
                                        <p:cTn id="50" dur="500"/>
                                        <p:tgtEl>
                                          <p:spTgt spid="1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13">
                                            <p:txEl>
                                              <p:pRg st="10" end="10"/>
                                            </p:txEl>
                                          </p:spTgt>
                                        </p:tgtEl>
                                        <p:attrNameLst>
                                          <p:attrName>style.visibility</p:attrName>
                                        </p:attrNameLst>
                                      </p:cBhvr>
                                      <p:to>
                                        <p:strVal val="visible"/>
                                      </p:to>
                                    </p:set>
                                    <p:animEffect transition="in" filter="dissolve">
                                      <p:cBhvr>
                                        <p:cTn id="55" dur="500"/>
                                        <p:tgtEl>
                                          <p:spTgt spid="13">
                                            <p:txEl>
                                              <p:pRg st="10" end="10"/>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9" presetClass="entr" presetSubtype="0" fill="hold" nodeType="clickEffect">
                                  <p:stCondLst>
                                    <p:cond delay="0"/>
                                  </p:stCondLst>
                                  <p:childTnLst>
                                    <p:set>
                                      <p:cBhvr>
                                        <p:cTn id="59" dur="1" fill="hold">
                                          <p:stCondLst>
                                            <p:cond delay="0"/>
                                          </p:stCondLst>
                                        </p:cTn>
                                        <p:tgtEl>
                                          <p:spTgt spid="13">
                                            <p:txEl>
                                              <p:pRg st="11" end="11"/>
                                            </p:txEl>
                                          </p:spTgt>
                                        </p:tgtEl>
                                        <p:attrNameLst>
                                          <p:attrName>style.visibility</p:attrName>
                                        </p:attrNameLst>
                                      </p:cBhvr>
                                      <p:to>
                                        <p:strVal val="visible"/>
                                      </p:to>
                                    </p:set>
                                    <p:animEffect transition="in" filter="dissolve">
                                      <p:cBhvr>
                                        <p:cTn id="60" dur="500"/>
                                        <p:tgtEl>
                                          <p:spTgt spid="1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Uniform-Cost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37056" y="1598223"/>
            <a:ext cx="10284222"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200" dirty="0"/>
              <a:t>So instead of expanding the shallowest node…</a:t>
            </a:r>
          </a:p>
          <a:p>
            <a:pPr lvl="1"/>
            <a:endParaRPr lang="en-US" sz="2200" dirty="0"/>
          </a:p>
          <a:p>
            <a:pPr lvl="1"/>
            <a:r>
              <a:rPr lang="en-US" sz="2200" b="1" dirty="0"/>
              <a:t>Uniform-Cost Search </a:t>
            </a:r>
            <a:r>
              <a:rPr lang="en-US" sz="2200" dirty="0"/>
              <a:t>expands nodes based on minimizing path cost, not “shallowness”</a:t>
            </a:r>
          </a:p>
          <a:p>
            <a:pPr lvl="3"/>
            <a:r>
              <a:rPr lang="en-US" sz="2200" dirty="0"/>
              <a:t>Frontier now has to be a priority-queue, not a FIFO queue.</a:t>
            </a:r>
          </a:p>
          <a:p>
            <a:pPr lvl="3"/>
            <a:r>
              <a:rPr lang="en-US" sz="2200" dirty="0"/>
              <a:t>Also need to potentially “replace/update” nodes on frontier if better paths to them are found.</a:t>
            </a:r>
          </a:p>
          <a:p>
            <a:pPr lvl="4"/>
            <a:r>
              <a:rPr lang="en-US" sz="2200" dirty="0"/>
              <a:t>For example…</a:t>
            </a:r>
            <a:endParaRPr lang="en-US" sz="2500" dirty="0"/>
          </a:p>
          <a:p>
            <a:pPr lvl="5"/>
            <a:r>
              <a:rPr lang="en-US" sz="1800" dirty="0"/>
              <a:t>We start in Arad, and know we can reach Sibiu from Arad-&gt;</a:t>
            </a:r>
            <a:r>
              <a:rPr lang="en-US" sz="1800" dirty="0" err="1"/>
              <a:t>Zerind</a:t>
            </a:r>
            <a:r>
              <a:rPr lang="en-US" sz="1800" dirty="0"/>
              <a:t>-&gt;</a:t>
            </a:r>
            <a:r>
              <a:rPr lang="en-US" sz="1800" dirty="0" err="1"/>
              <a:t>Ooradea</a:t>
            </a:r>
            <a:r>
              <a:rPr lang="en-US" sz="1800" dirty="0"/>
              <a:t>-&gt;Sibiu = 75+71+151 = 297 miles.</a:t>
            </a:r>
          </a:p>
          <a:p>
            <a:pPr lvl="5"/>
            <a:r>
              <a:rPr lang="en-US" sz="1800" dirty="0"/>
              <a:t>But then we realize that we can reach Sibiu from Arad directly at only 140 miles</a:t>
            </a:r>
          </a:p>
          <a:p>
            <a:pPr lvl="6"/>
            <a:r>
              <a:rPr lang="en-US" sz="1800" dirty="0"/>
              <a:t>We can update the frontier; the shortest path cost to go from Arad to Sibiu isn’t 297, it’s actually 140.</a:t>
            </a:r>
          </a:p>
        </p:txBody>
      </p:sp>
      <p:pic>
        <p:nvPicPr>
          <p:cNvPr id="4" name="Picture 3">
            <a:extLst>
              <a:ext uri="{FF2B5EF4-FFF2-40B4-BE49-F238E27FC236}">
                <a16:creationId xmlns:a16="http://schemas.microsoft.com/office/drawing/2014/main" id="{07D4B475-5903-2D42-8A93-E4338D788B93}"/>
              </a:ext>
            </a:extLst>
          </p:cNvPr>
          <p:cNvPicPr>
            <a:picLocks noChangeAspect="1"/>
          </p:cNvPicPr>
          <p:nvPr/>
        </p:nvPicPr>
        <p:blipFill>
          <a:blip r:embed="rId3"/>
          <a:stretch>
            <a:fillRect/>
          </a:stretch>
        </p:blipFill>
        <p:spPr>
          <a:xfrm>
            <a:off x="8531565" y="580768"/>
            <a:ext cx="3111748" cy="1878190"/>
          </a:xfrm>
          <a:prstGeom prst="rect">
            <a:avLst/>
          </a:prstGeom>
        </p:spPr>
      </p:pic>
    </p:spTree>
    <p:extLst>
      <p:ext uri="{BB962C8B-B14F-4D97-AF65-F5344CB8AC3E}">
        <p14:creationId xmlns:p14="http://schemas.microsoft.com/office/powerpoint/2010/main" val="662039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dissolve">
                                      <p:cBhvr>
                                        <p:cTn id="12" dur="500"/>
                                        <p:tgtEl>
                                          <p:spTgt spid="1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dissolve">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dissolve">
                                      <p:cBhvr>
                                        <p:cTn id="27" dur="500"/>
                                        <p:tgtEl>
                                          <p:spTgt spid="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3">
                                            <p:txEl>
                                              <p:pRg st="5" end="5"/>
                                            </p:txEl>
                                          </p:spTgt>
                                        </p:tgtEl>
                                        <p:attrNameLst>
                                          <p:attrName>style.visibility</p:attrName>
                                        </p:attrNameLst>
                                      </p:cBhvr>
                                      <p:to>
                                        <p:strVal val="visible"/>
                                      </p:to>
                                    </p:set>
                                    <p:animEffect transition="in" filter="dissolve">
                                      <p:cBhvr>
                                        <p:cTn id="32" dur="500"/>
                                        <p:tgtEl>
                                          <p:spTgt spid="1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3">
                                            <p:txEl>
                                              <p:pRg st="6" end="6"/>
                                            </p:txEl>
                                          </p:spTgt>
                                        </p:tgtEl>
                                        <p:attrNameLst>
                                          <p:attrName>style.visibility</p:attrName>
                                        </p:attrNameLst>
                                      </p:cBhvr>
                                      <p:to>
                                        <p:strVal val="visible"/>
                                      </p:to>
                                    </p:set>
                                    <p:animEffect transition="in" filter="dissolve">
                                      <p:cBhvr>
                                        <p:cTn id="37" dur="500"/>
                                        <p:tgtEl>
                                          <p:spTgt spid="1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3">
                                            <p:txEl>
                                              <p:pRg st="7" end="7"/>
                                            </p:txEl>
                                          </p:spTgt>
                                        </p:tgtEl>
                                        <p:attrNameLst>
                                          <p:attrName>style.visibility</p:attrName>
                                        </p:attrNameLst>
                                      </p:cBhvr>
                                      <p:to>
                                        <p:strVal val="visible"/>
                                      </p:to>
                                    </p:set>
                                    <p:animEffect transition="in" filter="dissolve">
                                      <p:cBhvr>
                                        <p:cTn id="42" dur="500"/>
                                        <p:tgtEl>
                                          <p:spTgt spid="1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13">
                                            <p:txEl>
                                              <p:pRg st="8" end="8"/>
                                            </p:txEl>
                                          </p:spTgt>
                                        </p:tgtEl>
                                        <p:attrNameLst>
                                          <p:attrName>style.visibility</p:attrName>
                                        </p:attrNameLst>
                                      </p:cBhvr>
                                      <p:to>
                                        <p:strVal val="visible"/>
                                      </p:to>
                                    </p:set>
                                    <p:animEffect transition="in" filter="dissolve">
                                      <p:cBhvr>
                                        <p:cTn id="47" dur="500"/>
                                        <p:tgtEl>
                                          <p:spTgt spid="1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Iterative Deepening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37056" y="1742340"/>
            <a:ext cx="9899820"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400" dirty="0"/>
              <a:t>Useful for situations where you like DFS, but the search space might be infinite (or at least very deep).</a:t>
            </a:r>
          </a:p>
          <a:p>
            <a:pPr lvl="1"/>
            <a:endParaRPr lang="en-US" sz="2400" dirty="0"/>
          </a:p>
          <a:p>
            <a:pPr lvl="1"/>
            <a:r>
              <a:rPr lang="en-US" sz="2400" dirty="0"/>
              <a:t>Instead of going “infinitely deep” (or until we hit a dead end), set a </a:t>
            </a:r>
            <a:r>
              <a:rPr lang="en-US" sz="2400" b="1" dirty="0"/>
              <a:t>depth-limit</a:t>
            </a:r>
            <a:r>
              <a:rPr lang="en-US" sz="2400" dirty="0"/>
              <a:t>, </a:t>
            </a:r>
            <a:r>
              <a:rPr lang="en-US" sz="2400" i="1" dirty="0"/>
              <a:t>d</a:t>
            </a:r>
            <a:r>
              <a:rPr lang="en-US" sz="2400" dirty="0"/>
              <a:t>.</a:t>
            </a:r>
          </a:p>
          <a:p>
            <a:pPr lvl="1"/>
            <a:endParaRPr lang="en-US" sz="2400" dirty="0"/>
          </a:p>
          <a:p>
            <a:pPr lvl="1"/>
            <a:r>
              <a:rPr lang="en-US" sz="2400" dirty="0"/>
              <a:t>Perform depth-first search up to that limit!</a:t>
            </a:r>
          </a:p>
          <a:p>
            <a:pPr lvl="1"/>
            <a:r>
              <a:rPr lang="en-US" sz="2400" dirty="0"/>
              <a:t>If solution still isn’t found, then increase the depth limit by one, and do it again.</a:t>
            </a:r>
          </a:p>
          <a:p>
            <a:pPr lvl="2"/>
            <a:r>
              <a:rPr lang="en-US" sz="2400" dirty="0"/>
              <a:t>And again and again, until solution is found, or d is untenable.</a:t>
            </a:r>
          </a:p>
        </p:txBody>
      </p:sp>
    </p:spTree>
    <p:extLst>
      <p:ext uri="{BB962C8B-B14F-4D97-AF65-F5344CB8AC3E}">
        <p14:creationId xmlns:p14="http://schemas.microsoft.com/office/powerpoint/2010/main" val="1869992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xEl>
                                              <p:pRg st="5" end="5"/>
                                            </p:txEl>
                                          </p:spTgt>
                                        </p:tgtEl>
                                        <p:attrNameLst>
                                          <p:attrName>style.visibility</p:attrName>
                                        </p:attrNameLst>
                                      </p:cBhvr>
                                      <p:to>
                                        <p:strVal val="visible"/>
                                      </p:to>
                                    </p:set>
                                    <p:animEffect transition="in" filter="dissolve">
                                      <p:cBhvr>
                                        <p:cTn id="7" dur="500"/>
                                        <p:tgtEl>
                                          <p:spTgt spid="13">
                                            <p:txEl>
                                              <p:pRg st="5" end="5"/>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3">
                                            <p:txEl>
                                              <p:pRg st="6" end="6"/>
                                            </p:txEl>
                                          </p:spTgt>
                                        </p:tgtEl>
                                        <p:attrNameLst>
                                          <p:attrName>style.visibility</p:attrName>
                                        </p:attrNameLst>
                                      </p:cBhvr>
                                      <p:to>
                                        <p:strVal val="visible"/>
                                      </p:to>
                                    </p:set>
                                    <p:animEffect transition="in" filter="dissolve">
                                      <p:cBhvr>
                                        <p:cTn id="10" dur="500"/>
                                        <p:tgtEl>
                                          <p:spTgt spid="1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Iterative Deepening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37056" y="1742340"/>
            <a:ext cx="9899820"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endParaRPr lang="en-US" sz="2600" dirty="0"/>
          </a:p>
        </p:txBody>
      </p:sp>
      <p:sp>
        <p:nvSpPr>
          <p:cNvPr id="4" name="Oval 3">
            <a:extLst>
              <a:ext uri="{FF2B5EF4-FFF2-40B4-BE49-F238E27FC236}">
                <a16:creationId xmlns:a16="http://schemas.microsoft.com/office/drawing/2014/main" id="{54F7AD5B-AA49-7D47-BDC7-7F765F96D59D}"/>
              </a:ext>
            </a:extLst>
          </p:cNvPr>
          <p:cNvSpPr/>
          <p:nvPr/>
        </p:nvSpPr>
        <p:spPr>
          <a:xfrm>
            <a:off x="2484925" y="1913449"/>
            <a:ext cx="336939" cy="30134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5" name="Oval 4">
            <a:extLst>
              <a:ext uri="{FF2B5EF4-FFF2-40B4-BE49-F238E27FC236}">
                <a16:creationId xmlns:a16="http://schemas.microsoft.com/office/drawing/2014/main" id="{24301268-6DA4-BD44-AB48-CFE0B4C24243}"/>
              </a:ext>
            </a:extLst>
          </p:cNvPr>
          <p:cNvSpPr/>
          <p:nvPr/>
        </p:nvSpPr>
        <p:spPr>
          <a:xfrm>
            <a:off x="3625865" y="1913449"/>
            <a:ext cx="336939" cy="301348"/>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3" name="TextBox 2">
            <a:extLst>
              <a:ext uri="{FF2B5EF4-FFF2-40B4-BE49-F238E27FC236}">
                <a16:creationId xmlns:a16="http://schemas.microsoft.com/office/drawing/2014/main" id="{259E07FB-FD01-9F47-A898-40D104F54D30}"/>
              </a:ext>
            </a:extLst>
          </p:cNvPr>
          <p:cNvSpPr txBox="1"/>
          <p:nvPr/>
        </p:nvSpPr>
        <p:spPr>
          <a:xfrm>
            <a:off x="648732" y="1913449"/>
            <a:ext cx="1343983" cy="369332"/>
          </a:xfrm>
          <a:prstGeom prst="rect">
            <a:avLst/>
          </a:prstGeom>
          <a:noFill/>
        </p:spPr>
        <p:txBody>
          <a:bodyPr wrap="square" rtlCol="0">
            <a:spAutoFit/>
          </a:bodyPr>
          <a:lstStyle/>
          <a:p>
            <a:r>
              <a:rPr lang="en-US" dirty="0"/>
              <a:t>Limit = 0</a:t>
            </a:r>
          </a:p>
        </p:txBody>
      </p:sp>
      <p:sp>
        <p:nvSpPr>
          <p:cNvPr id="7" name="Oval 6">
            <a:extLst>
              <a:ext uri="{FF2B5EF4-FFF2-40B4-BE49-F238E27FC236}">
                <a16:creationId xmlns:a16="http://schemas.microsoft.com/office/drawing/2014/main" id="{40C79B30-7903-E542-A6D2-29B8CDD295CB}"/>
              </a:ext>
            </a:extLst>
          </p:cNvPr>
          <p:cNvSpPr/>
          <p:nvPr/>
        </p:nvSpPr>
        <p:spPr>
          <a:xfrm>
            <a:off x="2484925" y="2584833"/>
            <a:ext cx="336939" cy="30134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9" name="TextBox 8">
            <a:extLst>
              <a:ext uri="{FF2B5EF4-FFF2-40B4-BE49-F238E27FC236}">
                <a16:creationId xmlns:a16="http://schemas.microsoft.com/office/drawing/2014/main" id="{FF96F5AE-A46C-B948-93EA-7753B136FC68}"/>
              </a:ext>
            </a:extLst>
          </p:cNvPr>
          <p:cNvSpPr txBox="1"/>
          <p:nvPr/>
        </p:nvSpPr>
        <p:spPr>
          <a:xfrm>
            <a:off x="648732" y="2584833"/>
            <a:ext cx="1124465" cy="369332"/>
          </a:xfrm>
          <a:prstGeom prst="rect">
            <a:avLst/>
          </a:prstGeom>
          <a:noFill/>
        </p:spPr>
        <p:txBody>
          <a:bodyPr wrap="square" rtlCol="0">
            <a:spAutoFit/>
          </a:bodyPr>
          <a:lstStyle/>
          <a:p>
            <a:r>
              <a:rPr lang="en-US" dirty="0"/>
              <a:t>Limit = 1</a:t>
            </a:r>
          </a:p>
        </p:txBody>
      </p:sp>
      <p:cxnSp>
        <p:nvCxnSpPr>
          <p:cNvPr id="10" name="Straight Arrow Connector 9">
            <a:extLst>
              <a:ext uri="{FF2B5EF4-FFF2-40B4-BE49-F238E27FC236}">
                <a16:creationId xmlns:a16="http://schemas.microsoft.com/office/drawing/2014/main" id="{E6857412-4945-0C45-B1FF-9632B7F326BE}"/>
              </a:ext>
            </a:extLst>
          </p:cNvPr>
          <p:cNvCxnSpPr>
            <a:stCxn id="7" idx="4"/>
          </p:cNvCxnSpPr>
          <p:nvPr/>
        </p:nvCxnSpPr>
        <p:spPr>
          <a:xfrm flipH="1">
            <a:off x="2088292" y="2886181"/>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35F39ED-5D55-DA49-863F-F51536B03C16}"/>
              </a:ext>
            </a:extLst>
          </p:cNvPr>
          <p:cNvCxnSpPr>
            <a:cxnSpLocks/>
            <a:stCxn id="7" idx="4"/>
          </p:cNvCxnSpPr>
          <p:nvPr/>
        </p:nvCxnSpPr>
        <p:spPr>
          <a:xfrm>
            <a:off x="2653395" y="2886181"/>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94133616-CA58-994F-8D27-CC2083BC4B6C}"/>
              </a:ext>
            </a:extLst>
          </p:cNvPr>
          <p:cNvSpPr/>
          <p:nvPr/>
        </p:nvSpPr>
        <p:spPr>
          <a:xfrm>
            <a:off x="1824245" y="3429000"/>
            <a:ext cx="336939" cy="301348"/>
          </a:xfrm>
          <a:prstGeom prst="ellipse">
            <a:avLst/>
          </a:prstGeom>
          <a:solidFill>
            <a:srgbClr val="F3F3F3">
              <a:alpha val="64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6" name="Oval 15">
            <a:extLst>
              <a:ext uri="{FF2B5EF4-FFF2-40B4-BE49-F238E27FC236}">
                <a16:creationId xmlns:a16="http://schemas.microsoft.com/office/drawing/2014/main" id="{83ED8D51-E0DF-9340-BB63-43E3B782DD12}"/>
              </a:ext>
            </a:extLst>
          </p:cNvPr>
          <p:cNvSpPr/>
          <p:nvPr/>
        </p:nvSpPr>
        <p:spPr>
          <a:xfrm>
            <a:off x="2941719" y="3374819"/>
            <a:ext cx="336939" cy="301348"/>
          </a:xfrm>
          <a:prstGeom prst="ellipse">
            <a:avLst/>
          </a:prstGeom>
          <a:solidFill>
            <a:srgbClr val="F3F3F3">
              <a:alpha val="39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2" name="Oval 21">
            <a:extLst>
              <a:ext uri="{FF2B5EF4-FFF2-40B4-BE49-F238E27FC236}">
                <a16:creationId xmlns:a16="http://schemas.microsoft.com/office/drawing/2014/main" id="{4E6E7123-3296-E347-AEE5-0ABF708F3D5B}"/>
              </a:ext>
            </a:extLst>
          </p:cNvPr>
          <p:cNvSpPr/>
          <p:nvPr/>
        </p:nvSpPr>
        <p:spPr>
          <a:xfrm>
            <a:off x="4338021" y="2584833"/>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23" name="Straight Arrow Connector 22">
            <a:extLst>
              <a:ext uri="{FF2B5EF4-FFF2-40B4-BE49-F238E27FC236}">
                <a16:creationId xmlns:a16="http://schemas.microsoft.com/office/drawing/2014/main" id="{46A7ACBB-3D6E-2742-BBC5-5D3B833CD329}"/>
              </a:ext>
            </a:extLst>
          </p:cNvPr>
          <p:cNvCxnSpPr>
            <a:stCxn id="22" idx="4"/>
          </p:cNvCxnSpPr>
          <p:nvPr/>
        </p:nvCxnSpPr>
        <p:spPr>
          <a:xfrm flipH="1">
            <a:off x="3941388" y="2886181"/>
            <a:ext cx="565103" cy="542819"/>
          </a:xfrm>
          <a:prstGeom prst="straightConnector1">
            <a:avLst/>
          </a:prstGeom>
          <a:ln w="15875">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174B258E-E94D-EB4F-8B33-5BB2E537DD6A}"/>
              </a:ext>
            </a:extLst>
          </p:cNvPr>
          <p:cNvCxnSpPr>
            <a:cxnSpLocks/>
            <a:stCxn id="22" idx="4"/>
          </p:cNvCxnSpPr>
          <p:nvPr/>
        </p:nvCxnSpPr>
        <p:spPr>
          <a:xfrm>
            <a:off x="4506491" y="2886181"/>
            <a:ext cx="396633" cy="472057"/>
          </a:xfrm>
          <a:prstGeom prst="straightConnector1">
            <a:avLst/>
          </a:prstGeom>
          <a:ln w="15875" cmpd="sng">
            <a:prstDash val="solid"/>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4D578D94-368E-6540-AAF7-B28289810B17}"/>
              </a:ext>
            </a:extLst>
          </p:cNvPr>
          <p:cNvSpPr/>
          <p:nvPr/>
        </p:nvSpPr>
        <p:spPr>
          <a:xfrm>
            <a:off x="3677341" y="3429000"/>
            <a:ext cx="336939" cy="301348"/>
          </a:xfrm>
          <a:prstGeom prst="ellipse">
            <a:avLst/>
          </a:prstGeom>
          <a:solidFill>
            <a:srgbClr val="FF0000"/>
          </a:solid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6" name="Oval 25">
            <a:extLst>
              <a:ext uri="{FF2B5EF4-FFF2-40B4-BE49-F238E27FC236}">
                <a16:creationId xmlns:a16="http://schemas.microsoft.com/office/drawing/2014/main" id="{B8FF7C62-71D4-2544-9CC9-868BF05F7C93}"/>
              </a:ext>
            </a:extLst>
          </p:cNvPr>
          <p:cNvSpPr/>
          <p:nvPr/>
        </p:nvSpPr>
        <p:spPr>
          <a:xfrm>
            <a:off x="4794815" y="3374819"/>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7" name="Oval 26">
            <a:extLst>
              <a:ext uri="{FF2B5EF4-FFF2-40B4-BE49-F238E27FC236}">
                <a16:creationId xmlns:a16="http://schemas.microsoft.com/office/drawing/2014/main" id="{CB470211-7F9D-9548-8B7E-0137ACD63348}"/>
              </a:ext>
            </a:extLst>
          </p:cNvPr>
          <p:cNvSpPr/>
          <p:nvPr/>
        </p:nvSpPr>
        <p:spPr>
          <a:xfrm>
            <a:off x="6268769" y="2530652"/>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28" name="Straight Arrow Connector 27">
            <a:extLst>
              <a:ext uri="{FF2B5EF4-FFF2-40B4-BE49-F238E27FC236}">
                <a16:creationId xmlns:a16="http://schemas.microsoft.com/office/drawing/2014/main" id="{FE453E61-0801-6940-BF12-6B4CB0BD1655}"/>
              </a:ext>
            </a:extLst>
          </p:cNvPr>
          <p:cNvCxnSpPr>
            <a:stCxn id="27" idx="4"/>
          </p:cNvCxnSpPr>
          <p:nvPr/>
        </p:nvCxnSpPr>
        <p:spPr>
          <a:xfrm flipH="1">
            <a:off x="5872136" y="2832000"/>
            <a:ext cx="565103" cy="542819"/>
          </a:xfrm>
          <a:prstGeom prst="straightConnector1">
            <a:avLst/>
          </a:prstGeom>
          <a:ln w="15875">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DF036C8-F2AF-564B-B3A5-CFE50988AEA7}"/>
              </a:ext>
            </a:extLst>
          </p:cNvPr>
          <p:cNvCxnSpPr>
            <a:cxnSpLocks/>
            <a:stCxn id="27" idx="4"/>
          </p:cNvCxnSpPr>
          <p:nvPr/>
        </p:nvCxnSpPr>
        <p:spPr>
          <a:xfrm>
            <a:off x="6437239" y="2832000"/>
            <a:ext cx="396633" cy="472057"/>
          </a:xfrm>
          <a:prstGeom prst="straightConnector1">
            <a:avLst/>
          </a:prstGeom>
          <a:ln w="15875" cmpd="sng">
            <a:prstDash val="solid"/>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8AD603B5-B504-4F4E-9287-8678526D3D6D}"/>
              </a:ext>
            </a:extLst>
          </p:cNvPr>
          <p:cNvSpPr/>
          <p:nvPr/>
        </p:nvSpPr>
        <p:spPr>
          <a:xfrm>
            <a:off x="5608089" y="3374819"/>
            <a:ext cx="336939" cy="301348"/>
          </a:xfrm>
          <a:prstGeom prst="ellipse">
            <a:avLst/>
          </a:prstGeom>
          <a:solidFill>
            <a:schemeClr val="tx1"/>
          </a:solid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p>
        </p:txBody>
      </p:sp>
      <p:sp>
        <p:nvSpPr>
          <p:cNvPr id="31" name="Oval 30">
            <a:extLst>
              <a:ext uri="{FF2B5EF4-FFF2-40B4-BE49-F238E27FC236}">
                <a16:creationId xmlns:a16="http://schemas.microsoft.com/office/drawing/2014/main" id="{76683237-F3DF-E54A-BE37-E8993921E07D}"/>
              </a:ext>
            </a:extLst>
          </p:cNvPr>
          <p:cNvSpPr/>
          <p:nvPr/>
        </p:nvSpPr>
        <p:spPr>
          <a:xfrm>
            <a:off x="6725563" y="3320638"/>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32" name="Oval 31">
            <a:extLst>
              <a:ext uri="{FF2B5EF4-FFF2-40B4-BE49-F238E27FC236}">
                <a16:creationId xmlns:a16="http://schemas.microsoft.com/office/drawing/2014/main" id="{CD655A2A-9691-354C-81C8-46CB57740040}"/>
              </a:ext>
            </a:extLst>
          </p:cNvPr>
          <p:cNvSpPr/>
          <p:nvPr/>
        </p:nvSpPr>
        <p:spPr>
          <a:xfrm>
            <a:off x="8569851" y="2530652"/>
            <a:ext cx="336939" cy="301348"/>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3" name="Straight Arrow Connector 32">
            <a:extLst>
              <a:ext uri="{FF2B5EF4-FFF2-40B4-BE49-F238E27FC236}">
                <a16:creationId xmlns:a16="http://schemas.microsoft.com/office/drawing/2014/main" id="{A814C935-C198-E648-A4ED-5E0960803253}"/>
              </a:ext>
            </a:extLst>
          </p:cNvPr>
          <p:cNvCxnSpPr>
            <a:stCxn id="32" idx="4"/>
          </p:cNvCxnSpPr>
          <p:nvPr/>
        </p:nvCxnSpPr>
        <p:spPr>
          <a:xfrm flipH="1">
            <a:off x="8173218" y="2832000"/>
            <a:ext cx="565103" cy="542819"/>
          </a:xfrm>
          <a:prstGeom prst="straightConnector1">
            <a:avLst/>
          </a:prstGeom>
          <a:ln w="15875">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7F386BC1-8A59-4145-8B70-BEF329EE9D7A}"/>
              </a:ext>
            </a:extLst>
          </p:cNvPr>
          <p:cNvCxnSpPr>
            <a:cxnSpLocks/>
            <a:stCxn id="32" idx="4"/>
          </p:cNvCxnSpPr>
          <p:nvPr/>
        </p:nvCxnSpPr>
        <p:spPr>
          <a:xfrm>
            <a:off x="8738321" y="2832000"/>
            <a:ext cx="396633" cy="472057"/>
          </a:xfrm>
          <a:prstGeom prst="straightConnector1">
            <a:avLst/>
          </a:prstGeom>
          <a:ln w="15875" cmpd="sng">
            <a:prstDash val="solid"/>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875DD768-D90F-394D-A7FE-E4A06B673480}"/>
              </a:ext>
            </a:extLst>
          </p:cNvPr>
          <p:cNvSpPr/>
          <p:nvPr/>
        </p:nvSpPr>
        <p:spPr>
          <a:xfrm>
            <a:off x="7909171" y="3374819"/>
            <a:ext cx="336939" cy="301348"/>
          </a:xfrm>
          <a:prstGeom prst="ellipse">
            <a:avLst/>
          </a:prstGeom>
          <a:solidFill>
            <a:schemeClr val="tx1"/>
          </a:solid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p>
        </p:txBody>
      </p:sp>
      <p:sp>
        <p:nvSpPr>
          <p:cNvPr id="36" name="Oval 35">
            <a:extLst>
              <a:ext uri="{FF2B5EF4-FFF2-40B4-BE49-F238E27FC236}">
                <a16:creationId xmlns:a16="http://schemas.microsoft.com/office/drawing/2014/main" id="{184AD0A4-B2C7-104B-A487-42FF27F292A3}"/>
              </a:ext>
            </a:extLst>
          </p:cNvPr>
          <p:cNvSpPr/>
          <p:nvPr/>
        </p:nvSpPr>
        <p:spPr>
          <a:xfrm>
            <a:off x="9026645" y="3320638"/>
            <a:ext cx="336939" cy="301348"/>
          </a:xfrm>
          <a:prstGeom prst="ellipse">
            <a:avLst/>
          </a:prstGeom>
          <a:solidFill>
            <a:schemeClr val="tx1"/>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a:extLst>
              <a:ext uri="{FF2B5EF4-FFF2-40B4-BE49-F238E27FC236}">
                <a16:creationId xmlns:a16="http://schemas.microsoft.com/office/drawing/2014/main" id="{880C64B3-981B-FA48-88A7-1BEEE579021C}"/>
              </a:ext>
            </a:extLst>
          </p:cNvPr>
          <p:cNvSpPr txBox="1"/>
          <p:nvPr/>
        </p:nvSpPr>
        <p:spPr>
          <a:xfrm>
            <a:off x="648732" y="3995288"/>
            <a:ext cx="1393759" cy="369332"/>
          </a:xfrm>
          <a:prstGeom prst="rect">
            <a:avLst/>
          </a:prstGeom>
          <a:noFill/>
        </p:spPr>
        <p:txBody>
          <a:bodyPr wrap="square" rtlCol="0">
            <a:spAutoFit/>
          </a:bodyPr>
          <a:lstStyle/>
          <a:p>
            <a:r>
              <a:rPr lang="en-US" dirty="0"/>
              <a:t>Limit = 2</a:t>
            </a:r>
          </a:p>
        </p:txBody>
      </p:sp>
      <p:grpSp>
        <p:nvGrpSpPr>
          <p:cNvPr id="131" name="Group 130">
            <a:extLst>
              <a:ext uri="{FF2B5EF4-FFF2-40B4-BE49-F238E27FC236}">
                <a16:creationId xmlns:a16="http://schemas.microsoft.com/office/drawing/2014/main" id="{ED87735A-B991-694A-B615-9DED750A901F}"/>
              </a:ext>
            </a:extLst>
          </p:cNvPr>
          <p:cNvGrpSpPr/>
          <p:nvPr/>
        </p:nvGrpSpPr>
        <p:grpSpPr>
          <a:xfrm>
            <a:off x="702426" y="3995288"/>
            <a:ext cx="2845203" cy="1658131"/>
            <a:chOff x="702426" y="3995288"/>
            <a:chExt cx="2845203" cy="1658131"/>
          </a:xfrm>
        </p:grpSpPr>
        <p:grpSp>
          <p:nvGrpSpPr>
            <p:cNvPr id="89" name="Group 88">
              <a:extLst>
                <a:ext uri="{FF2B5EF4-FFF2-40B4-BE49-F238E27FC236}">
                  <a16:creationId xmlns:a16="http://schemas.microsoft.com/office/drawing/2014/main" id="{EF001BF0-1E09-7C40-AC78-2D1030BD963A}"/>
                </a:ext>
              </a:extLst>
            </p:cNvPr>
            <p:cNvGrpSpPr/>
            <p:nvPr/>
          </p:nvGrpSpPr>
          <p:grpSpPr>
            <a:xfrm>
              <a:off x="702426" y="3995288"/>
              <a:ext cx="2845203" cy="1658131"/>
              <a:chOff x="702426" y="3995288"/>
              <a:chExt cx="2845203" cy="1658131"/>
            </a:xfrm>
          </p:grpSpPr>
          <p:sp>
            <p:nvSpPr>
              <p:cNvPr id="37" name="Oval 36">
                <a:extLst>
                  <a:ext uri="{FF2B5EF4-FFF2-40B4-BE49-F238E27FC236}">
                    <a16:creationId xmlns:a16="http://schemas.microsoft.com/office/drawing/2014/main" id="{941ADE57-D258-D842-8243-95938D0B3E6F}"/>
                  </a:ext>
                </a:extLst>
              </p:cNvPr>
              <p:cNvSpPr/>
              <p:nvPr/>
            </p:nvSpPr>
            <p:spPr>
              <a:xfrm>
                <a:off x="2484925" y="3995288"/>
                <a:ext cx="336939" cy="30134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39" name="Straight Arrow Connector 38">
                <a:extLst>
                  <a:ext uri="{FF2B5EF4-FFF2-40B4-BE49-F238E27FC236}">
                    <a16:creationId xmlns:a16="http://schemas.microsoft.com/office/drawing/2014/main" id="{89947C0B-392A-164B-BF8B-74795B83B63B}"/>
                  </a:ext>
                </a:extLst>
              </p:cNvPr>
              <p:cNvCxnSpPr>
                <a:stCxn id="37" idx="4"/>
              </p:cNvCxnSpPr>
              <p:nvPr/>
            </p:nvCxnSpPr>
            <p:spPr>
              <a:xfrm flipH="1">
                <a:off x="2088292" y="4296636"/>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043F9B3-38FA-BF4A-B8C8-E7D7DF2D8C1A}"/>
                  </a:ext>
                </a:extLst>
              </p:cNvPr>
              <p:cNvCxnSpPr>
                <a:cxnSpLocks/>
                <a:stCxn id="37" idx="4"/>
              </p:cNvCxnSpPr>
              <p:nvPr/>
            </p:nvCxnSpPr>
            <p:spPr>
              <a:xfrm>
                <a:off x="2653395" y="4296636"/>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43614BDA-44DF-3F43-8DFA-5C31527AEE9D}"/>
                  </a:ext>
                </a:extLst>
              </p:cNvPr>
              <p:cNvSpPr/>
              <p:nvPr/>
            </p:nvSpPr>
            <p:spPr>
              <a:xfrm>
                <a:off x="1824245" y="4839455"/>
                <a:ext cx="336939" cy="301348"/>
              </a:xfrm>
              <a:prstGeom prst="ellipse">
                <a:avLst/>
              </a:prstGeom>
              <a:solidFill>
                <a:srgbClr val="F3F3F3">
                  <a:alpha val="64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42" name="Oval 41">
                <a:extLst>
                  <a:ext uri="{FF2B5EF4-FFF2-40B4-BE49-F238E27FC236}">
                    <a16:creationId xmlns:a16="http://schemas.microsoft.com/office/drawing/2014/main" id="{5959C2BD-A4C2-774C-911C-53A713E3DC76}"/>
                  </a:ext>
                </a:extLst>
              </p:cNvPr>
              <p:cNvSpPr/>
              <p:nvPr/>
            </p:nvSpPr>
            <p:spPr>
              <a:xfrm>
                <a:off x="2941719" y="4785274"/>
                <a:ext cx="336939" cy="301348"/>
              </a:xfrm>
              <a:prstGeom prst="ellipse">
                <a:avLst/>
              </a:prstGeom>
              <a:solidFill>
                <a:srgbClr val="F3F3F3">
                  <a:alpha val="39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58" name="Oval 57">
                <a:extLst>
                  <a:ext uri="{FF2B5EF4-FFF2-40B4-BE49-F238E27FC236}">
                    <a16:creationId xmlns:a16="http://schemas.microsoft.com/office/drawing/2014/main" id="{68FFEC9E-A267-B74B-835C-6FF68BB955D1}"/>
                  </a:ext>
                </a:extLst>
              </p:cNvPr>
              <p:cNvSpPr/>
              <p:nvPr/>
            </p:nvSpPr>
            <p:spPr>
              <a:xfrm>
                <a:off x="702426" y="5345624"/>
                <a:ext cx="336939" cy="301348"/>
              </a:xfrm>
              <a:prstGeom prst="ellipse">
                <a:avLst/>
              </a:prstGeom>
              <a:solidFill>
                <a:srgbClr val="F3F3F3">
                  <a:alpha val="0"/>
                </a:srgbClr>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72" name="Oval 71">
                <a:extLst>
                  <a:ext uri="{FF2B5EF4-FFF2-40B4-BE49-F238E27FC236}">
                    <a16:creationId xmlns:a16="http://schemas.microsoft.com/office/drawing/2014/main" id="{4DA981CE-DABE-734D-B265-0D409222D437}"/>
                  </a:ext>
                </a:extLst>
              </p:cNvPr>
              <p:cNvSpPr/>
              <p:nvPr/>
            </p:nvSpPr>
            <p:spPr>
              <a:xfrm>
                <a:off x="1660496" y="5326784"/>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78" name="Oval 77">
                <a:extLst>
                  <a:ext uri="{FF2B5EF4-FFF2-40B4-BE49-F238E27FC236}">
                    <a16:creationId xmlns:a16="http://schemas.microsoft.com/office/drawing/2014/main" id="{D6EFDEA0-D78C-5D4F-8C54-E8097682583F}"/>
                  </a:ext>
                </a:extLst>
              </p:cNvPr>
              <p:cNvSpPr/>
              <p:nvPr/>
            </p:nvSpPr>
            <p:spPr>
              <a:xfrm>
                <a:off x="2431583" y="5352071"/>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t>
                </a:r>
              </a:p>
            </p:txBody>
          </p:sp>
          <p:sp>
            <p:nvSpPr>
              <p:cNvPr id="84" name="Oval 83">
                <a:extLst>
                  <a:ext uri="{FF2B5EF4-FFF2-40B4-BE49-F238E27FC236}">
                    <a16:creationId xmlns:a16="http://schemas.microsoft.com/office/drawing/2014/main" id="{01312729-779A-0543-BF5B-095B4F4791D0}"/>
                  </a:ext>
                </a:extLst>
              </p:cNvPr>
              <p:cNvSpPr/>
              <p:nvPr/>
            </p:nvSpPr>
            <p:spPr>
              <a:xfrm>
                <a:off x="3210690" y="5337337"/>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grpSp>
        <p:cxnSp>
          <p:nvCxnSpPr>
            <p:cNvPr id="120" name="Straight Arrow Connector 119">
              <a:extLst>
                <a:ext uri="{FF2B5EF4-FFF2-40B4-BE49-F238E27FC236}">
                  <a16:creationId xmlns:a16="http://schemas.microsoft.com/office/drawing/2014/main" id="{E9ADEEDE-B5E5-6145-A133-9A3A4B2B7301}"/>
                </a:ext>
              </a:extLst>
            </p:cNvPr>
            <p:cNvCxnSpPr>
              <a:cxnSpLocks/>
              <a:stCxn id="41" idx="3"/>
            </p:cNvCxnSpPr>
            <p:nvPr/>
          </p:nvCxnSpPr>
          <p:spPr>
            <a:xfrm flipH="1">
              <a:off x="771319" y="5096672"/>
              <a:ext cx="1102270" cy="290608"/>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E5A0C46F-1ACE-1448-874A-5ECAC6C5E992}"/>
                </a:ext>
              </a:extLst>
            </p:cNvPr>
            <p:cNvCxnSpPr>
              <a:cxnSpLocks/>
              <a:stCxn id="41" idx="4"/>
              <a:endCxn id="72" idx="0"/>
            </p:cNvCxnSpPr>
            <p:nvPr/>
          </p:nvCxnSpPr>
          <p:spPr>
            <a:xfrm flipH="1">
              <a:off x="1828966" y="5140803"/>
              <a:ext cx="163749" cy="185981"/>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906FAB8E-8F71-5542-AD0D-D706DDF10DA5}"/>
                </a:ext>
              </a:extLst>
            </p:cNvPr>
            <p:cNvCxnSpPr>
              <a:cxnSpLocks/>
              <a:stCxn id="42" idx="4"/>
              <a:endCxn id="78" idx="0"/>
            </p:cNvCxnSpPr>
            <p:nvPr/>
          </p:nvCxnSpPr>
          <p:spPr>
            <a:xfrm flipH="1">
              <a:off x="2600053" y="5086622"/>
              <a:ext cx="510136" cy="26544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30986E1C-892B-1E48-9A94-A1FC0F7E0C99}"/>
                </a:ext>
              </a:extLst>
            </p:cNvPr>
            <p:cNvCxnSpPr>
              <a:cxnSpLocks/>
              <a:stCxn id="42" idx="4"/>
              <a:endCxn id="84" idx="0"/>
            </p:cNvCxnSpPr>
            <p:nvPr/>
          </p:nvCxnSpPr>
          <p:spPr>
            <a:xfrm>
              <a:off x="3110189" y="5086622"/>
              <a:ext cx="268971" cy="250715"/>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grpSp>
      <p:grpSp>
        <p:nvGrpSpPr>
          <p:cNvPr id="167" name="Group 166">
            <a:extLst>
              <a:ext uri="{FF2B5EF4-FFF2-40B4-BE49-F238E27FC236}">
                <a16:creationId xmlns:a16="http://schemas.microsoft.com/office/drawing/2014/main" id="{83706F0B-76D4-0248-BF52-DCDD8755D50B}"/>
              </a:ext>
            </a:extLst>
          </p:cNvPr>
          <p:cNvGrpSpPr/>
          <p:nvPr/>
        </p:nvGrpSpPr>
        <p:grpSpPr>
          <a:xfrm>
            <a:off x="4101633" y="3988841"/>
            <a:ext cx="2845203" cy="1658131"/>
            <a:chOff x="702426" y="3995288"/>
            <a:chExt cx="2845203" cy="1658131"/>
          </a:xfrm>
        </p:grpSpPr>
        <p:grpSp>
          <p:nvGrpSpPr>
            <p:cNvPr id="168" name="Group 167">
              <a:extLst>
                <a:ext uri="{FF2B5EF4-FFF2-40B4-BE49-F238E27FC236}">
                  <a16:creationId xmlns:a16="http://schemas.microsoft.com/office/drawing/2014/main" id="{B7B0BE60-43A4-A245-ACFA-14CBAF9240B6}"/>
                </a:ext>
              </a:extLst>
            </p:cNvPr>
            <p:cNvGrpSpPr/>
            <p:nvPr/>
          </p:nvGrpSpPr>
          <p:grpSpPr>
            <a:xfrm>
              <a:off x="702426" y="3995288"/>
              <a:ext cx="2845203" cy="1658131"/>
              <a:chOff x="702426" y="3995288"/>
              <a:chExt cx="2845203" cy="1658131"/>
            </a:xfrm>
          </p:grpSpPr>
          <p:sp>
            <p:nvSpPr>
              <p:cNvPr id="173" name="Oval 172">
                <a:extLst>
                  <a:ext uri="{FF2B5EF4-FFF2-40B4-BE49-F238E27FC236}">
                    <a16:creationId xmlns:a16="http://schemas.microsoft.com/office/drawing/2014/main" id="{9A26158D-DAC9-0142-AA2A-3EFA09CA8B37}"/>
                  </a:ext>
                </a:extLst>
              </p:cNvPr>
              <p:cNvSpPr/>
              <p:nvPr/>
            </p:nvSpPr>
            <p:spPr>
              <a:xfrm>
                <a:off x="2484925" y="3995288"/>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174" name="Straight Arrow Connector 173">
                <a:extLst>
                  <a:ext uri="{FF2B5EF4-FFF2-40B4-BE49-F238E27FC236}">
                    <a16:creationId xmlns:a16="http://schemas.microsoft.com/office/drawing/2014/main" id="{307B2334-058C-8A45-9058-0C3050D3D86C}"/>
                  </a:ext>
                </a:extLst>
              </p:cNvPr>
              <p:cNvCxnSpPr>
                <a:stCxn id="173" idx="4"/>
              </p:cNvCxnSpPr>
              <p:nvPr/>
            </p:nvCxnSpPr>
            <p:spPr>
              <a:xfrm flipH="1">
                <a:off x="2088292" y="4296636"/>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5" name="Straight Arrow Connector 174">
                <a:extLst>
                  <a:ext uri="{FF2B5EF4-FFF2-40B4-BE49-F238E27FC236}">
                    <a16:creationId xmlns:a16="http://schemas.microsoft.com/office/drawing/2014/main" id="{602851AB-A445-1B48-9113-925B1F2BE99F}"/>
                  </a:ext>
                </a:extLst>
              </p:cNvPr>
              <p:cNvCxnSpPr>
                <a:cxnSpLocks/>
                <a:stCxn id="173" idx="4"/>
              </p:cNvCxnSpPr>
              <p:nvPr/>
            </p:nvCxnSpPr>
            <p:spPr>
              <a:xfrm>
                <a:off x="2653395" y="4296636"/>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176" name="Oval 175">
                <a:extLst>
                  <a:ext uri="{FF2B5EF4-FFF2-40B4-BE49-F238E27FC236}">
                    <a16:creationId xmlns:a16="http://schemas.microsoft.com/office/drawing/2014/main" id="{EFB6E27B-6646-0D40-93BB-0BDAACFFC7A3}"/>
                  </a:ext>
                </a:extLst>
              </p:cNvPr>
              <p:cNvSpPr/>
              <p:nvPr/>
            </p:nvSpPr>
            <p:spPr>
              <a:xfrm>
                <a:off x="1824245" y="4839455"/>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77" name="Oval 176">
                <a:extLst>
                  <a:ext uri="{FF2B5EF4-FFF2-40B4-BE49-F238E27FC236}">
                    <a16:creationId xmlns:a16="http://schemas.microsoft.com/office/drawing/2014/main" id="{AE6DAE3A-7BB8-0D4C-8CEC-F5F81E74C0CD}"/>
                  </a:ext>
                </a:extLst>
              </p:cNvPr>
              <p:cNvSpPr/>
              <p:nvPr/>
            </p:nvSpPr>
            <p:spPr>
              <a:xfrm>
                <a:off x="2941719" y="4785274"/>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97" name="Oval 196">
                <a:extLst>
                  <a:ext uri="{FF2B5EF4-FFF2-40B4-BE49-F238E27FC236}">
                    <a16:creationId xmlns:a16="http://schemas.microsoft.com/office/drawing/2014/main" id="{693F5647-42A3-D245-9543-585A249AA173}"/>
                  </a:ext>
                </a:extLst>
              </p:cNvPr>
              <p:cNvSpPr/>
              <p:nvPr/>
            </p:nvSpPr>
            <p:spPr>
              <a:xfrm>
                <a:off x="702426" y="5345624"/>
                <a:ext cx="336939" cy="301348"/>
              </a:xfrm>
              <a:prstGeom prst="ellipse">
                <a:avLst/>
              </a:prstGeom>
              <a:solidFill>
                <a:srgbClr val="F3F3F3">
                  <a:alpha val="0"/>
                </a:srgbClr>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192" name="Oval 191">
                <a:extLst>
                  <a:ext uri="{FF2B5EF4-FFF2-40B4-BE49-F238E27FC236}">
                    <a16:creationId xmlns:a16="http://schemas.microsoft.com/office/drawing/2014/main" id="{7BF5996C-809F-0341-B7DD-10FD65F0610C}"/>
                  </a:ext>
                </a:extLst>
              </p:cNvPr>
              <p:cNvSpPr/>
              <p:nvPr/>
            </p:nvSpPr>
            <p:spPr>
              <a:xfrm>
                <a:off x="1660496" y="5326784"/>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187" name="Oval 186">
                <a:extLst>
                  <a:ext uri="{FF2B5EF4-FFF2-40B4-BE49-F238E27FC236}">
                    <a16:creationId xmlns:a16="http://schemas.microsoft.com/office/drawing/2014/main" id="{720FFDE5-F128-884D-B9D5-4BBA81722B36}"/>
                  </a:ext>
                </a:extLst>
              </p:cNvPr>
              <p:cNvSpPr/>
              <p:nvPr/>
            </p:nvSpPr>
            <p:spPr>
              <a:xfrm>
                <a:off x="2431583" y="5352071"/>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t>
                </a:r>
              </a:p>
            </p:txBody>
          </p:sp>
          <p:sp>
            <p:nvSpPr>
              <p:cNvPr id="182" name="Oval 181">
                <a:extLst>
                  <a:ext uri="{FF2B5EF4-FFF2-40B4-BE49-F238E27FC236}">
                    <a16:creationId xmlns:a16="http://schemas.microsoft.com/office/drawing/2014/main" id="{E2C383BB-D4DC-6D40-9A81-64274B870C51}"/>
                  </a:ext>
                </a:extLst>
              </p:cNvPr>
              <p:cNvSpPr/>
              <p:nvPr/>
            </p:nvSpPr>
            <p:spPr>
              <a:xfrm>
                <a:off x="3210690" y="5337337"/>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grpSp>
        <p:cxnSp>
          <p:nvCxnSpPr>
            <p:cNvPr id="169" name="Straight Arrow Connector 168">
              <a:extLst>
                <a:ext uri="{FF2B5EF4-FFF2-40B4-BE49-F238E27FC236}">
                  <a16:creationId xmlns:a16="http://schemas.microsoft.com/office/drawing/2014/main" id="{FD9F27C2-9039-684A-9B3C-CFF85B281880}"/>
                </a:ext>
              </a:extLst>
            </p:cNvPr>
            <p:cNvCxnSpPr>
              <a:cxnSpLocks/>
              <a:stCxn id="176" idx="3"/>
            </p:cNvCxnSpPr>
            <p:nvPr/>
          </p:nvCxnSpPr>
          <p:spPr>
            <a:xfrm flipH="1">
              <a:off x="771319" y="5096672"/>
              <a:ext cx="1102270" cy="290608"/>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F7FCC4DB-F385-644A-8520-B7AA29715016}"/>
                </a:ext>
              </a:extLst>
            </p:cNvPr>
            <p:cNvCxnSpPr>
              <a:cxnSpLocks/>
              <a:stCxn id="176" idx="4"/>
              <a:endCxn id="192" idx="0"/>
            </p:cNvCxnSpPr>
            <p:nvPr/>
          </p:nvCxnSpPr>
          <p:spPr>
            <a:xfrm flipH="1">
              <a:off x="1828966" y="5140803"/>
              <a:ext cx="163749" cy="185981"/>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a:extLst>
                <a:ext uri="{FF2B5EF4-FFF2-40B4-BE49-F238E27FC236}">
                  <a16:creationId xmlns:a16="http://schemas.microsoft.com/office/drawing/2014/main" id="{5235895C-690F-B041-8497-B32AD7227F58}"/>
                </a:ext>
              </a:extLst>
            </p:cNvPr>
            <p:cNvCxnSpPr>
              <a:cxnSpLocks/>
              <a:stCxn id="177" idx="4"/>
              <a:endCxn id="187" idx="0"/>
            </p:cNvCxnSpPr>
            <p:nvPr/>
          </p:nvCxnSpPr>
          <p:spPr>
            <a:xfrm flipH="1">
              <a:off x="2600053" y="5086622"/>
              <a:ext cx="510136" cy="26544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2" name="Straight Arrow Connector 171">
              <a:extLst>
                <a:ext uri="{FF2B5EF4-FFF2-40B4-BE49-F238E27FC236}">
                  <a16:creationId xmlns:a16="http://schemas.microsoft.com/office/drawing/2014/main" id="{77773C6B-3C00-FE48-A4F2-96AA8DD76C4B}"/>
                </a:ext>
              </a:extLst>
            </p:cNvPr>
            <p:cNvCxnSpPr>
              <a:cxnSpLocks/>
              <a:stCxn id="177" idx="4"/>
              <a:endCxn id="182" idx="0"/>
            </p:cNvCxnSpPr>
            <p:nvPr/>
          </p:nvCxnSpPr>
          <p:spPr>
            <a:xfrm>
              <a:off x="3110189" y="5086622"/>
              <a:ext cx="268971" cy="250715"/>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grpSp>
      <p:grpSp>
        <p:nvGrpSpPr>
          <p:cNvPr id="202" name="Group 201">
            <a:extLst>
              <a:ext uri="{FF2B5EF4-FFF2-40B4-BE49-F238E27FC236}">
                <a16:creationId xmlns:a16="http://schemas.microsoft.com/office/drawing/2014/main" id="{7CAC4A0B-1D18-C444-A773-A896510D1C47}"/>
              </a:ext>
            </a:extLst>
          </p:cNvPr>
          <p:cNvGrpSpPr/>
          <p:nvPr/>
        </p:nvGrpSpPr>
        <p:grpSpPr>
          <a:xfrm>
            <a:off x="7576827" y="4003184"/>
            <a:ext cx="2845203" cy="1658131"/>
            <a:chOff x="702426" y="3995288"/>
            <a:chExt cx="2845203" cy="1658131"/>
          </a:xfrm>
        </p:grpSpPr>
        <p:grpSp>
          <p:nvGrpSpPr>
            <p:cNvPr id="203" name="Group 202">
              <a:extLst>
                <a:ext uri="{FF2B5EF4-FFF2-40B4-BE49-F238E27FC236}">
                  <a16:creationId xmlns:a16="http://schemas.microsoft.com/office/drawing/2014/main" id="{8597B77D-1995-3A45-BD39-76FC43B8D696}"/>
                </a:ext>
              </a:extLst>
            </p:cNvPr>
            <p:cNvGrpSpPr/>
            <p:nvPr/>
          </p:nvGrpSpPr>
          <p:grpSpPr>
            <a:xfrm>
              <a:off x="702426" y="3995288"/>
              <a:ext cx="2845203" cy="1658131"/>
              <a:chOff x="702426" y="3995288"/>
              <a:chExt cx="2845203" cy="1658131"/>
            </a:xfrm>
          </p:grpSpPr>
          <p:sp>
            <p:nvSpPr>
              <p:cNvPr id="208" name="Oval 207">
                <a:extLst>
                  <a:ext uri="{FF2B5EF4-FFF2-40B4-BE49-F238E27FC236}">
                    <a16:creationId xmlns:a16="http://schemas.microsoft.com/office/drawing/2014/main" id="{689E2C23-C1ED-9647-B2A2-6E475FEE196A}"/>
                  </a:ext>
                </a:extLst>
              </p:cNvPr>
              <p:cNvSpPr/>
              <p:nvPr/>
            </p:nvSpPr>
            <p:spPr>
              <a:xfrm>
                <a:off x="2484925" y="3995288"/>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209" name="Straight Arrow Connector 208">
                <a:extLst>
                  <a:ext uri="{FF2B5EF4-FFF2-40B4-BE49-F238E27FC236}">
                    <a16:creationId xmlns:a16="http://schemas.microsoft.com/office/drawing/2014/main" id="{C0A0BC32-275A-1A4B-9A9D-10454B5C56E1}"/>
                  </a:ext>
                </a:extLst>
              </p:cNvPr>
              <p:cNvCxnSpPr>
                <a:stCxn id="208" idx="4"/>
              </p:cNvCxnSpPr>
              <p:nvPr/>
            </p:nvCxnSpPr>
            <p:spPr>
              <a:xfrm flipH="1">
                <a:off x="2088292" y="4296636"/>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872546C0-B00B-EB4C-8E12-A505982A4211}"/>
                  </a:ext>
                </a:extLst>
              </p:cNvPr>
              <p:cNvCxnSpPr>
                <a:cxnSpLocks/>
                <a:stCxn id="208" idx="4"/>
              </p:cNvCxnSpPr>
              <p:nvPr/>
            </p:nvCxnSpPr>
            <p:spPr>
              <a:xfrm>
                <a:off x="2653395" y="4296636"/>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211" name="Oval 210">
                <a:extLst>
                  <a:ext uri="{FF2B5EF4-FFF2-40B4-BE49-F238E27FC236}">
                    <a16:creationId xmlns:a16="http://schemas.microsoft.com/office/drawing/2014/main" id="{D962F64D-C0C5-004C-9DF8-435302C619EE}"/>
                  </a:ext>
                </a:extLst>
              </p:cNvPr>
              <p:cNvSpPr/>
              <p:nvPr/>
            </p:nvSpPr>
            <p:spPr>
              <a:xfrm>
                <a:off x="1824245" y="4839455"/>
                <a:ext cx="336939" cy="301348"/>
              </a:xfrm>
              <a:prstGeom prst="ellipse">
                <a:avLst/>
              </a:prstGeom>
              <a:solidFill>
                <a:schemeClr val="accent6">
                  <a:lumMod val="50000"/>
                </a:scheme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12" name="Oval 211">
                <a:extLst>
                  <a:ext uri="{FF2B5EF4-FFF2-40B4-BE49-F238E27FC236}">
                    <a16:creationId xmlns:a16="http://schemas.microsoft.com/office/drawing/2014/main" id="{7EC76D14-E305-794C-A413-6267C7DCC0CF}"/>
                  </a:ext>
                </a:extLst>
              </p:cNvPr>
              <p:cNvSpPr/>
              <p:nvPr/>
            </p:nvSpPr>
            <p:spPr>
              <a:xfrm>
                <a:off x="2941719" y="4785274"/>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32" name="Oval 231">
                <a:extLst>
                  <a:ext uri="{FF2B5EF4-FFF2-40B4-BE49-F238E27FC236}">
                    <a16:creationId xmlns:a16="http://schemas.microsoft.com/office/drawing/2014/main" id="{C7F4FD0C-31B8-CE4C-BDB5-B5FF31AA38C1}"/>
                  </a:ext>
                </a:extLst>
              </p:cNvPr>
              <p:cNvSpPr/>
              <p:nvPr/>
            </p:nvSpPr>
            <p:spPr>
              <a:xfrm>
                <a:off x="702426" y="5345624"/>
                <a:ext cx="336939" cy="301348"/>
              </a:xfrm>
              <a:prstGeom prst="ellipse">
                <a:avLst/>
              </a:prstGeom>
              <a:solidFill>
                <a:srgbClr val="FF0000"/>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227" name="Oval 226">
                <a:extLst>
                  <a:ext uri="{FF2B5EF4-FFF2-40B4-BE49-F238E27FC236}">
                    <a16:creationId xmlns:a16="http://schemas.microsoft.com/office/drawing/2014/main" id="{F9198577-F334-F84A-A4EF-E40DE1353FC8}"/>
                  </a:ext>
                </a:extLst>
              </p:cNvPr>
              <p:cNvSpPr/>
              <p:nvPr/>
            </p:nvSpPr>
            <p:spPr>
              <a:xfrm>
                <a:off x="1660496" y="5326784"/>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222" name="Oval 221">
                <a:extLst>
                  <a:ext uri="{FF2B5EF4-FFF2-40B4-BE49-F238E27FC236}">
                    <a16:creationId xmlns:a16="http://schemas.microsoft.com/office/drawing/2014/main" id="{DD604A92-885E-D74F-A528-E69C862DFC92}"/>
                  </a:ext>
                </a:extLst>
              </p:cNvPr>
              <p:cNvSpPr/>
              <p:nvPr/>
            </p:nvSpPr>
            <p:spPr>
              <a:xfrm>
                <a:off x="2431583" y="5352071"/>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t>
                </a:r>
              </a:p>
            </p:txBody>
          </p:sp>
          <p:sp>
            <p:nvSpPr>
              <p:cNvPr id="217" name="Oval 216">
                <a:extLst>
                  <a:ext uri="{FF2B5EF4-FFF2-40B4-BE49-F238E27FC236}">
                    <a16:creationId xmlns:a16="http://schemas.microsoft.com/office/drawing/2014/main" id="{3C129903-22F1-F547-9136-9B6C4FEA1687}"/>
                  </a:ext>
                </a:extLst>
              </p:cNvPr>
              <p:cNvSpPr/>
              <p:nvPr/>
            </p:nvSpPr>
            <p:spPr>
              <a:xfrm>
                <a:off x="3210690" y="5337337"/>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grpSp>
        <p:cxnSp>
          <p:nvCxnSpPr>
            <p:cNvPr id="204" name="Straight Arrow Connector 203">
              <a:extLst>
                <a:ext uri="{FF2B5EF4-FFF2-40B4-BE49-F238E27FC236}">
                  <a16:creationId xmlns:a16="http://schemas.microsoft.com/office/drawing/2014/main" id="{80067356-D97C-C948-991A-FEC1B9B5CDB1}"/>
                </a:ext>
              </a:extLst>
            </p:cNvPr>
            <p:cNvCxnSpPr>
              <a:cxnSpLocks/>
              <a:stCxn id="211" idx="3"/>
            </p:cNvCxnSpPr>
            <p:nvPr/>
          </p:nvCxnSpPr>
          <p:spPr>
            <a:xfrm flipH="1">
              <a:off x="771319" y="5096672"/>
              <a:ext cx="1102270" cy="290608"/>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5" name="Straight Arrow Connector 204">
              <a:extLst>
                <a:ext uri="{FF2B5EF4-FFF2-40B4-BE49-F238E27FC236}">
                  <a16:creationId xmlns:a16="http://schemas.microsoft.com/office/drawing/2014/main" id="{61F2A11F-3AE6-5843-AA05-7854E7F4AE97}"/>
                </a:ext>
              </a:extLst>
            </p:cNvPr>
            <p:cNvCxnSpPr>
              <a:cxnSpLocks/>
              <a:stCxn id="211" idx="4"/>
              <a:endCxn id="227" idx="0"/>
            </p:cNvCxnSpPr>
            <p:nvPr/>
          </p:nvCxnSpPr>
          <p:spPr>
            <a:xfrm flipH="1">
              <a:off x="1828966" y="5140803"/>
              <a:ext cx="163749" cy="185981"/>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6" name="Straight Arrow Connector 205">
              <a:extLst>
                <a:ext uri="{FF2B5EF4-FFF2-40B4-BE49-F238E27FC236}">
                  <a16:creationId xmlns:a16="http://schemas.microsoft.com/office/drawing/2014/main" id="{82EC0CDB-4301-2344-831B-894D170FC999}"/>
                </a:ext>
              </a:extLst>
            </p:cNvPr>
            <p:cNvCxnSpPr>
              <a:cxnSpLocks/>
              <a:stCxn id="212" idx="4"/>
              <a:endCxn id="222" idx="0"/>
            </p:cNvCxnSpPr>
            <p:nvPr/>
          </p:nvCxnSpPr>
          <p:spPr>
            <a:xfrm flipH="1">
              <a:off x="2600053" y="5086622"/>
              <a:ext cx="510136" cy="26544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7" name="Straight Arrow Connector 206">
              <a:extLst>
                <a:ext uri="{FF2B5EF4-FFF2-40B4-BE49-F238E27FC236}">
                  <a16:creationId xmlns:a16="http://schemas.microsoft.com/office/drawing/2014/main" id="{7A46D958-EBBF-9140-8C1A-7F439CEBD426}"/>
                </a:ext>
              </a:extLst>
            </p:cNvPr>
            <p:cNvCxnSpPr>
              <a:cxnSpLocks/>
              <a:stCxn id="212" idx="4"/>
              <a:endCxn id="217" idx="0"/>
            </p:cNvCxnSpPr>
            <p:nvPr/>
          </p:nvCxnSpPr>
          <p:spPr>
            <a:xfrm>
              <a:off x="3110189" y="5086622"/>
              <a:ext cx="268971" cy="250715"/>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grpSp>
      <p:sp>
        <p:nvSpPr>
          <p:cNvPr id="237" name="TextBox 236">
            <a:extLst>
              <a:ext uri="{FF2B5EF4-FFF2-40B4-BE49-F238E27FC236}">
                <a16:creationId xmlns:a16="http://schemas.microsoft.com/office/drawing/2014/main" id="{378E62FF-CF06-A046-AB50-E7B9C97BEC18}"/>
              </a:ext>
            </a:extLst>
          </p:cNvPr>
          <p:cNvSpPr txBox="1"/>
          <p:nvPr/>
        </p:nvSpPr>
        <p:spPr>
          <a:xfrm>
            <a:off x="10706213" y="4933954"/>
            <a:ext cx="909524" cy="646331"/>
          </a:xfrm>
          <a:prstGeom prst="rect">
            <a:avLst/>
          </a:prstGeom>
          <a:noFill/>
        </p:spPr>
        <p:txBody>
          <a:bodyPr wrap="square" rtlCol="0">
            <a:spAutoFit/>
          </a:bodyPr>
          <a:lstStyle/>
          <a:p>
            <a:r>
              <a:rPr lang="en-US" dirty="0"/>
              <a:t>And so on…</a:t>
            </a:r>
          </a:p>
        </p:txBody>
      </p:sp>
    </p:spTree>
    <p:extLst>
      <p:ext uri="{BB962C8B-B14F-4D97-AF65-F5344CB8AC3E}">
        <p14:creationId xmlns:p14="http://schemas.microsoft.com/office/powerpoint/2010/main" val="1514208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dissolve">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dissolve">
                                      <p:cBhvr>
                                        <p:cTn id="18" dur="500"/>
                                        <p:tgtEl>
                                          <p:spTgt spid="7"/>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dissolve">
                                      <p:cBhvr>
                                        <p:cTn id="21" dur="500"/>
                                        <p:tgtEl>
                                          <p:spTgt spid="9"/>
                                        </p:tgtEl>
                                      </p:cBhvr>
                                    </p:animEffect>
                                  </p:childTnLst>
                                </p:cTn>
                              </p:par>
                              <p:par>
                                <p:cTn id="22" presetID="9" presetClass="entr" presetSubtype="0"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dissolve">
                                      <p:cBhvr>
                                        <p:cTn id="24" dur="500"/>
                                        <p:tgtEl>
                                          <p:spTgt spid="10"/>
                                        </p:tgtEl>
                                      </p:cBhvr>
                                    </p:animEffect>
                                  </p:childTnLst>
                                </p:cTn>
                              </p:par>
                              <p:par>
                                <p:cTn id="25" presetID="9"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dissolve">
                                      <p:cBhvr>
                                        <p:cTn id="27" dur="500"/>
                                        <p:tgtEl>
                                          <p:spTgt spid="12"/>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dissolve">
                                      <p:cBhvr>
                                        <p:cTn id="30" dur="500"/>
                                        <p:tgtEl>
                                          <p:spTgt spid="15"/>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dissolve">
                                      <p:cBhvr>
                                        <p:cTn id="33" dur="500"/>
                                        <p:tgtEl>
                                          <p:spTgt spid="16"/>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dissolve">
                                      <p:cBhvr>
                                        <p:cTn id="36" dur="500"/>
                                        <p:tgtEl>
                                          <p:spTgt spid="22"/>
                                        </p:tgtEl>
                                      </p:cBhvr>
                                    </p:animEffect>
                                  </p:childTnLst>
                                </p:cTn>
                              </p:par>
                              <p:par>
                                <p:cTn id="37" presetID="9" presetClass="entr" presetSubtype="0"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dissolve">
                                      <p:cBhvr>
                                        <p:cTn id="39" dur="500"/>
                                        <p:tgtEl>
                                          <p:spTgt spid="23"/>
                                        </p:tgtEl>
                                      </p:cBhvr>
                                    </p:animEffect>
                                  </p:childTnLst>
                                </p:cTn>
                              </p:par>
                              <p:par>
                                <p:cTn id="40" presetID="9" presetClass="entr" presetSubtype="0"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dissolve">
                                      <p:cBhvr>
                                        <p:cTn id="42" dur="500"/>
                                        <p:tgtEl>
                                          <p:spTgt spid="24"/>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dissolve">
                                      <p:cBhvr>
                                        <p:cTn id="45" dur="500"/>
                                        <p:tgtEl>
                                          <p:spTgt spid="25"/>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dissolve">
                                      <p:cBhvr>
                                        <p:cTn id="48" dur="500"/>
                                        <p:tgtEl>
                                          <p:spTgt spid="26"/>
                                        </p:tgtEl>
                                      </p:cBhvr>
                                    </p:animEffect>
                                  </p:childTnLst>
                                </p:cTn>
                              </p:par>
                              <p:par>
                                <p:cTn id="49" presetID="9" presetClass="entr" presetSubtype="0"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dissolve">
                                      <p:cBhvr>
                                        <p:cTn id="51" dur="500"/>
                                        <p:tgtEl>
                                          <p:spTgt spid="27"/>
                                        </p:tgtEl>
                                      </p:cBhvr>
                                    </p:animEffect>
                                  </p:childTnLst>
                                </p:cTn>
                              </p:par>
                              <p:par>
                                <p:cTn id="52" presetID="9" presetClass="entr" presetSubtype="0" fill="hold" nodeType="with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dissolve">
                                      <p:cBhvr>
                                        <p:cTn id="54" dur="500"/>
                                        <p:tgtEl>
                                          <p:spTgt spid="28"/>
                                        </p:tgtEl>
                                      </p:cBhvr>
                                    </p:animEffect>
                                  </p:childTnLst>
                                </p:cTn>
                              </p:par>
                              <p:par>
                                <p:cTn id="55" presetID="9" presetClass="entr" presetSubtype="0" fill="hold"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dissolve">
                                      <p:cBhvr>
                                        <p:cTn id="57" dur="500"/>
                                        <p:tgtEl>
                                          <p:spTgt spid="29"/>
                                        </p:tgtEl>
                                      </p:cBhvr>
                                    </p:animEffect>
                                  </p:childTnLst>
                                </p:cTn>
                              </p:par>
                              <p:par>
                                <p:cTn id="58" presetID="9" presetClass="entr" presetSubtype="0" fill="hold" grpId="0" nodeType="withEffect">
                                  <p:stCondLst>
                                    <p:cond delay="0"/>
                                  </p:stCondLst>
                                  <p:childTnLst>
                                    <p:set>
                                      <p:cBhvr>
                                        <p:cTn id="59" dur="1" fill="hold">
                                          <p:stCondLst>
                                            <p:cond delay="0"/>
                                          </p:stCondLst>
                                        </p:cTn>
                                        <p:tgtEl>
                                          <p:spTgt spid="30"/>
                                        </p:tgtEl>
                                        <p:attrNameLst>
                                          <p:attrName>style.visibility</p:attrName>
                                        </p:attrNameLst>
                                      </p:cBhvr>
                                      <p:to>
                                        <p:strVal val="visible"/>
                                      </p:to>
                                    </p:set>
                                    <p:animEffect transition="in" filter="dissolve">
                                      <p:cBhvr>
                                        <p:cTn id="60" dur="500"/>
                                        <p:tgtEl>
                                          <p:spTgt spid="30"/>
                                        </p:tgtEl>
                                      </p:cBhvr>
                                    </p:animEffect>
                                  </p:childTnLst>
                                </p:cTn>
                              </p:par>
                              <p:par>
                                <p:cTn id="61" presetID="9" presetClass="entr" presetSubtype="0"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dissolve">
                                      <p:cBhvr>
                                        <p:cTn id="63" dur="500"/>
                                        <p:tgtEl>
                                          <p:spTgt spid="31"/>
                                        </p:tgtEl>
                                      </p:cBhvr>
                                    </p:animEffect>
                                  </p:childTnLst>
                                </p:cTn>
                              </p:par>
                              <p:par>
                                <p:cTn id="64" presetID="9" presetClass="entr" presetSubtype="0" fill="hold" grpId="0" nodeType="with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dissolve">
                                      <p:cBhvr>
                                        <p:cTn id="66" dur="500"/>
                                        <p:tgtEl>
                                          <p:spTgt spid="32"/>
                                        </p:tgtEl>
                                      </p:cBhvr>
                                    </p:animEffect>
                                  </p:childTnLst>
                                </p:cTn>
                              </p:par>
                              <p:par>
                                <p:cTn id="67" presetID="9" presetClass="entr" presetSubtype="0" fill="hold" nodeType="withEffect">
                                  <p:stCondLst>
                                    <p:cond delay="0"/>
                                  </p:stCondLst>
                                  <p:childTnLst>
                                    <p:set>
                                      <p:cBhvr>
                                        <p:cTn id="68" dur="1" fill="hold">
                                          <p:stCondLst>
                                            <p:cond delay="0"/>
                                          </p:stCondLst>
                                        </p:cTn>
                                        <p:tgtEl>
                                          <p:spTgt spid="33"/>
                                        </p:tgtEl>
                                        <p:attrNameLst>
                                          <p:attrName>style.visibility</p:attrName>
                                        </p:attrNameLst>
                                      </p:cBhvr>
                                      <p:to>
                                        <p:strVal val="visible"/>
                                      </p:to>
                                    </p:set>
                                    <p:animEffect transition="in" filter="dissolve">
                                      <p:cBhvr>
                                        <p:cTn id="69" dur="500"/>
                                        <p:tgtEl>
                                          <p:spTgt spid="33"/>
                                        </p:tgtEl>
                                      </p:cBhvr>
                                    </p:animEffect>
                                  </p:childTnLst>
                                </p:cTn>
                              </p:par>
                              <p:par>
                                <p:cTn id="70" presetID="9" presetClass="entr" presetSubtype="0" fill="hold" nodeType="with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dissolve">
                                      <p:cBhvr>
                                        <p:cTn id="72" dur="500"/>
                                        <p:tgtEl>
                                          <p:spTgt spid="34"/>
                                        </p:tgtEl>
                                      </p:cBhvr>
                                    </p:animEffect>
                                  </p:childTnLst>
                                </p:cTn>
                              </p:par>
                              <p:par>
                                <p:cTn id="73" presetID="9" presetClass="entr" presetSubtype="0" fill="hold" grpId="0" nodeType="withEffect">
                                  <p:stCondLst>
                                    <p:cond delay="0"/>
                                  </p:stCondLst>
                                  <p:childTnLst>
                                    <p:set>
                                      <p:cBhvr>
                                        <p:cTn id="74" dur="1" fill="hold">
                                          <p:stCondLst>
                                            <p:cond delay="0"/>
                                          </p:stCondLst>
                                        </p:cTn>
                                        <p:tgtEl>
                                          <p:spTgt spid="35"/>
                                        </p:tgtEl>
                                        <p:attrNameLst>
                                          <p:attrName>style.visibility</p:attrName>
                                        </p:attrNameLst>
                                      </p:cBhvr>
                                      <p:to>
                                        <p:strVal val="visible"/>
                                      </p:to>
                                    </p:set>
                                    <p:animEffect transition="in" filter="dissolve">
                                      <p:cBhvr>
                                        <p:cTn id="75" dur="500"/>
                                        <p:tgtEl>
                                          <p:spTgt spid="35"/>
                                        </p:tgtEl>
                                      </p:cBhvr>
                                    </p:animEffect>
                                  </p:childTnLst>
                                </p:cTn>
                              </p:par>
                              <p:par>
                                <p:cTn id="76" presetID="9" presetClass="entr" presetSubtype="0" fill="hold" grpId="0" nodeType="withEffect">
                                  <p:stCondLst>
                                    <p:cond delay="0"/>
                                  </p:stCondLst>
                                  <p:childTnLst>
                                    <p:set>
                                      <p:cBhvr>
                                        <p:cTn id="77" dur="1" fill="hold">
                                          <p:stCondLst>
                                            <p:cond delay="0"/>
                                          </p:stCondLst>
                                        </p:cTn>
                                        <p:tgtEl>
                                          <p:spTgt spid="36"/>
                                        </p:tgtEl>
                                        <p:attrNameLst>
                                          <p:attrName>style.visibility</p:attrName>
                                        </p:attrNameLst>
                                      </p:cBhvr>
                                      <p:to>
                                        <p:strVal val="visible"/>
                                      </p:to>
                                    </p:set>
                                    <p:animEffect transition="in" filter="dissolve">
                                      <p:cBhvr>
                                        <p:cTn id="78" dur="500"/>
                                        <p:tgtEl>
                                          <p:spTgt spid="36"/>
                                        </p:tgtEl>
                                      </p:cBhvr>
                                    </p:animEffect>
                                  </p:childTnLst>
                                </p:cTn>
                              </p:par>
                            </p:childTnLst>
                          </p:cTn>
                        </p:par>
                      </p:childTnLst>
                    </p:cTn>
                  </p:par>
                  <p:par>
                    <p:cTn id="79" fill="hold">
                      <p:stCondLst>
                        <p:cond delay="indefinite"/>
                      </p:stCondLst>
                      <p:childTnLst>
                        <p:par>
                          <p:cTn id="80" fill="hold">
                            <p:stCondLst>
                              <p:cond delay="0"/>
                            </p:stCondLst>
                            <p:childTnLst>
                              <p:par>
                                <p:cTn id="81" presetID="9" presetClass="entr" presetSubtype="0" fill="hold" grpId="0" nodeType="clickEffect">
                                  <p:stCondLst>
                                    <p:cond delay="0"/>
                                  </p:stCondLst>
                                  <p:childTnLst>
                                    <p:set>
                                      <p:cBhvr>
                                        <p:cTn id="82" dur="1" fill="hold">
                                          <p:stCondLst>
                                            <p:cond delay="0"/>
                                          </p:stCondLst>
                                        </p:cTn>
                                        <p:tgtEl>
                                          <p:spTgt spid="38"/>
                                        </p:tgtEl>
                                        <p:attrNameLst>
                                          <p:attrName>style.visibility</p:attrName>
                                        </p:attrNameLst>
                                      </p:cBhvr>
                                      <p:to>
                                        <p:strVal val="visible"/>
                                      </p:to>
                                    </p:set>
                                    <p:animEffect transition="in" filter="dissolve">
                                      <p:cBhvr>
                                        <p:cTn id="83" dur="500"/>
                                        <p:tgtEl>
                                          <p:spTgt spid="38"/>
                                        </p:tgtEl>
                                      </p:cBhvr>
                                    </p:animEffect>
                                  </p:childTnLst>
                                </p:cTn>
                              </p:par>
                              <p:par>
                                <p:cTn id="84" presetID="9" presetClass="entr" presetSubtype="0" fill="hold" nodeType="withEffect">
                                  <p:stCondLst>
                                    <p:cond delay="0"/>
                                  </p:stCondLst>
                                  <p:childTnLst>
                                    <p:set>
                                      <p:cBhvr>
                                        <p:cTn id="85" dur="1" fill="hold">
                                          <p:stCondLst>
                                            <p:cond delay="0"/>
                                          </p:stCondLst>
                                        </p:cTn>
                                        <p:tgtEl>
                                          <p:spTgt spid="131"/>
                                        </p:tgtEl>
                                        <p:attrNameLst>
                                          <p:attrName>style.visibility</p:attrName>
                                        </p:attrNameLst>
                                      </p:cBhvr>
                                      <p:to>
                                        <p:strVal val="visible"/>
                                      </p:to>
                                    </p:set>
                                    <p:animEffect transition="in" filter="dissolve">
                                      <p:cBhvr>
                                        <p:cTn id="86" dur="500"/>
                                        <p:tgtEl>
                                          <p:spTgt spid="131"/>
                                        </p:tgtEl>
                                      </p:cBhvr>
                                    </p:animEffect>
                                  </p:childTnLst>
                                </p:cTn>
                              </p:par>
                              <p:par>
                                <p:cTn id="87" presetID="9" presetClass="entr" presetSubtype="0" fill="hold" nodeType="withEffect">
                                  <p:stCondLst>
                                    <p:cond delay="0"/>
                                  </p:stCondLst>
                                  <p:childTnLst>
                                    <p:set>
                                      <p:cBhvr>
                                        <p:cTn id="88" dur="1" fill="hold">
                                          <p:stCondLst>
                                            <p:cond delay="0"/>
                                          </p:stCondLst>
                                        </p:cTn>
                                        <p:tgtEl>
                                          <p:spTgt spid="167"/>
                                        </p:tgtEl>
                                        <p:attrNameLst>
                                          <p:attrName>style.visibility</p:attrName>
                                        </p:attrNameLst>
                                      </p:cBhvr>
                                      <p:to>
                                        <p:strVal val="visible"/>
                                      </p:to>
                                    </p:set>
                                    <p:animEffect transition="in" filter="dissolve">
                                      <p:cBhvr>
                                        <p:cTn id="89" dur="500"/>
                                        <p:tgtEl>
                                          <p:spTgt spid="167"/>
                                        </p:tgtEl>
                                      </p:cBhvr>
                                    </p:animEffect>
                                  </p:childTnLst>
                                </p:cTn>
                              </p:par>
                              <p:par>
                                <p:cTn id="90" presetID="9" presetClass="entr" presetSubtype="0" fill="hold" nodeType="withEffect">
                                  <p:stCondLst>
                                    <p:cond delay="0"/>
                                  </p:stCondLst>
                                  <p:childTnLst>
                                    <p:set>
                                      <p:cBhvr>
                                        <p:cTn id="91" dur="1" fill="hold">
                                          <p:stCondLst>
                                            <p:cond delay="0"/>
                                          </p:stCondLst>
                                        </p:cTn>
                                        <p:tgtEl>
                                          <p:spTgt spid="202"/>
                                        </p:tgtEl>
                                        <p:attrNameLst>
                                          <p:attrName>style.visibility</p:attrName>
                                        </p:attrNameLst>
                                      </p:cBhvr>
                                      <p:to>
                                        <p:strVal val="visible"/>
                                      </p:to>
                                    </p:set>
                                    <p:animEffect transition="in" filter="dissolve">
                                      <p:cBhvr>
                                        <p:cTn id="92" dur="500"/>
                                        <p:tgtEl>
                                          <p:spTgt spid="202"/>
                                        </p:tgtEl>
                                      </p:cBhvr>
                                    </p:animEffect>
                                  </p:childTnLst>
                                </p:cTn>
                              </p:par>
                            </p:childTnLst>
                          </p:cTn>
                        </p:par>
                      </p:childTnLst>
                    </p:cTn>
                  </p:par>
                  <p:par>
                    <p:cTn id="93" fill="hold">
                      <p:stCondLst>
                        <p:cond delay="indefinite"/>
                      </p:stCondLst>
                      <p:childTnLst>
                        <p:par>
                          <p:cTn id="94" fill="hold">
                            <p:stCondLst>
                              <p:cond delay="0"/>
                            </p:stCondLst>
                            <p:childTnLst>
                              <p:par>
                                <p:cTn id="95" presetID="9" presetClass="entr" presetSubtype="0" fill="hold" grpId="0" nodeType="clickEffect">
                                  <p:stCondLst>
                                    <p:cond delay="0"/>
                                  </p:stCondLst>
                                  <p:childTnLst>
                                    <p:set>
                                      <p:cBhvr>
                                        <p:cTn id="96" dur="1" fill="hold">
                                          <p:stCondLst>
                                            <p:cond delay="0"/>
                                          </p:stCondLst>
                                        </p:cTn>
                                        <p:tgtEl>
                                          <p:spTgt spid="237"/>
                                        </p:tgtEl>
                                        <p:attrNameLst>
                                          <p:attrName>style.visibility</p:attrName>
                                        </p:attrNameLst>
                                      </p:cBhvr>
                                      <p:to>
                                        <p:strVal val="visible"/>
                                      </p:to>
                                    </p:set>
                                    <p:animEffect transition="in" filter="dissolve">
                                      <p:cBhvr>
                                        <p:cTn id="97" dur="500"/>
                                        <p:tgtEl>
                                          <p:spTgt spid="2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3" grpId="0"/>
      <p:bldP spid="7" grpId="0" animBg="1"/>
      <p:bldP spid="9" grpId="0"/>
      <p:bldP spid="15" grpId="0" animBg="1"/>
      <p:bldP spid="16" grpId="0" animBg="1"/>
      <p:bldP spid="22" grpId="0" animBg="1"/>
      <p:bldP spid="25" grpId="0" animBg="1"/>
      <p:bldP spid="26" grpId="0" animBg="1"/>
      <p:bldP spid="27" grpId="0" animBg="1"/>
      <p:bldP spid="30" grpId="0" animBg="1"/>
      <p:bldP spid="31" grpId="0" animBg="1"/>
      <p:bldP spid="32" grpId="0" animBg="1"/>
      <p:bldP spid="35" grpId="0" animBg="1"/>
      <p:bldP spid="36" grpId="0" animBg="1"/>
      <p:bldP spid="38" grpId="0"/>
      <p:bldP spid="237" grpId="0"/>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Iterative Deepening Search</a:t>
            </a:r>
          </a:p>
        </p:txBody>
      </p:sp>
      <p:sp>
        <p:nvSpPr>
          <p:cNvPr id="135" name="Content Placeholder 14">
            <a:extLst>
              <a:ext uri="{FF2B5EF4-FFF2-40B4-BE49-F238E27FC236}">
                <a16:creationId xmlns:a16="http://schemas.microsoft.com/office/drawing/2014/main" id="{BC496AE4-2BBF-AB4F-BB12-32EAF83A7BAC}"/>
              </a:ext>
            </a:extLst>
          </p:cNvPr>
          <p:cNvSpPr txBox="1">
            <a:spLocks/>
          </p:cNvSpPr>
          <p:nvPr/>
        </p:nvSpPr>
        <p:spPr>
          <a:xfrm>
            <a:off x="937056" y="1742340"/>
            <a:ext cx="9899820"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200" dirty="0"/>
              <a:t>Even though it might feel bad to generate states multiple times…</a:t>
            </a:r>
          </a:p>
          <a:p>
            <a:pPr lvl="2"/>
            <a:r>
              <a:rPr lang="en-US" sz="2200" dirty="0"/>
              <a:t>In practice not a big deal, since cost is determined by bottom level.</a:t>
            </a:r>
          </a:p>
          <a:p>
            <a:pPr lvl="2"/>
            <a:endParaRPr lang="en-US" sz="2200" dirty="0"/>
          </a:p>
          <a:p>
            <a:pPr lvl="1"/>
            <a:r>
              <a:rPr lang="en-US" sz="2200" dirty="0"/>
              <a:t>Memory requirements modest: </a:t>
            </a:r>
            <a:r>
              <a:rPr lang="en-US" sz="2200" i="1" dirty="0"/>
              <a:t>O(bd)</a:t>
            </a:r>
            <a:endParaRPr lang="en-US" sz="2200" dirty="0"/>
          </a:p>
          <a:p>
            <a:pPr lvl="2"/>
            <a:r>
              <a:rPr lang="en-US" sz="2200" i="1" dirty="0"/>
              <a:t>b = branching factor, d = shallowest depth of solution</a:t>
            </a:r>
          </a:p>
          <a:p>
            <a:pPr lvl="1"/>
            <a:r>
              <a:rPr lang="en-US" sz="2200" dirty="0"/>
              <a:t>Time is same as BFS: </a:t>
            </a:r>
            <a:r>
              <a:rPr lang="en-US" sz="2200" i="1" dirty="0"/>
              <a:t>O(b</a:t>
            </a:r>
            <a:r>
              <a:rPr lang="en-US" sz="2200" i="1" baseline="30000" dirty="0"/>
              <a:t>d</a:t>
            </a:r>
            <a:r>
              <a:rPr lang="en-US" sz="2200" i="1" dirty="0"/>
              <a:t>)</a:t>
            </a:r>
          </a:p>
          <a:p>
            <a:pPr lvl="1"/>
            <a:r>
              <a:rPr lang="en-US" sz="2200" dirty="0"/>
              <a:t>Works nicely with infinite spaces!</a:t>
            </a:r>
          </a:p>
          <a:p>
            <a:pPr lvl="1"/>
            <a:r>
              <a:rPr lang="en-US" sz="2200" dirty="0"/>
              <a:t>Finds </a:t>
            </a:r>
            <a:r>
              <a:rPr lang="en-US" sz="2200" i="1" dirty="0"/>
              <a:t>d</a:t>
            </a:r>
            <a:r>
              <a:rPr lang="en-US" sz="2200" dirty="0"/>
              <a:t> (i.e., the shallowest solution)</a:t>
            </a:r>
          </a:p>
        </p:txBody>
      </p:sp>
    </p:spTree>
    <p:extLst>
      <p:ext uri="{BB962C8B-B14F-4D97-AF65-F5344CB8AC3E}">
        <p14:creationId xmlns:p14="http://schemas.microsoft.com/office/powerpoint/2010/main" val="2227832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5">
                                            <p:txEl>
                                              <p:pRg st="3" end="3"/>
                                            </p:txEl>
                                          </p:spTgt>
                                        </p:tgtEl>
                                        <p:attrNameLst>
                                          <p:attrName>style.visibility</p:attrName>
                                        </p:attrNameLst>
                                      </p:cBhvr>
                                      <p:to>
                                        <p:strVal val="visible"/>
                                      </p:to>
                                    </p:set>
                                    <p:animEffect transition="in" filter="dissolve">
                                      <p:cBhvr>
                                        <p:cTn id="7" dur="500"/>
                                        <p:tgtEl>
                                          <p:spTgt spid="135">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35">
                                            <p:txEl>
                                              <p:pRg st="4" end="4"/>
                                            </p:txEl>
                                          </p:spTgt>
                                        </p:tgtEl>
                                        <p:attrNameLst>
                                          <p:attrName>style.visibility</p:attrName>
                                        </p:attrNameLst>
                                      </p:cBhvr>
                                      <p:to>
                                        <p:strVal val="visible"/>
                                      </p:to>
                                    </p:set>
                                    <p:animEffect transition="in" filter="dissolve">
                                      <p:cBhvr>
                                        <p:cTn id="10" dur="500"/>
                                        <p:tgtEl>
                                          <p:spTgt spid="135">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35">
                                            <p:txEl>
                                              <p:pRg st="5" end="5"/>
                                            </p:txEl>
                                          </p:spTgt>
                                        </p:tgtEl>
                                        <p:attrNameLst>
                                          <p:attrName>style.visibility</p:attrName>
                                        </p:attrNameLst>
                                      </p:cBhvr>
                                      <p:to>
                                        <p:strVal val="visible"/>
                                      </p:to>
                                    </p:set>
                                    <p:animEffect transition="in" filter="dissolve">
                                      <p:cBhvr>
                                        <p:cTn id="15" dur="500"/>
                                        <p:tgtEl>
                                          <p:spTgt spid="135">
                                            <p:txEl>
                                              <p:pRg st="5" end="5"/>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35">
                                            <p:txEl>
                                              <p:pRg st="6" end="6"/>
                                            </p:txEl>
                                          </p:spTgt>
                                        </p:tgtEl>
                                        <p:attrNameLst>
                                          <p:attrName>style.visibility</p:attrName>
                                        </p:attrNameLst>
                                      </p:cBhvr>
                                      <p:to>
                                        <p:strVal val="visible"/>
                                      </p:to>
                                    </p:set>
                                    <p:animEffect transition="in" filter="dissolve">
                                      <p:cBhvr>
                                        <p:cTn id="20" dur="500"/>
                                        <p:tgtEl>
                                          <p:spTgt spid="135">
                                            <p:txEl>
                                              <p:pRg st="6" end="6"/>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135">
                                            <p:txEl>
                                              <p:pRg st="7" end="7"/>
                                            </p:txEl>
                                          </p:spTgt>
                                        </p:tgtEl>
                                        <p:attrNameLst>
                                          <p:attrName>style.visibility</p:attrName>
                                        </p:attrNameLst>
                                      </p:cBhvr>
                                      <p:to>
                                        <p:strVal val="visible"/>
                                      </p:to>
                                    </p:set>
                                    <p:animEffect transition="in" filter="dissolve">
                                      <p:cBhvr>
                                        <p:cTn id="23" dur="500"/>
                                        <p:tgtEl>
                                          <p:spTgt spid="13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Bidirectional Search</a:t>
            </a:r>
          </a:p>
        </p:txBody>
      </p:sp>
      <p:sp>
        <p:nvSpPr>
          <p:cNvPr id="135" name="Content Placeholder 14">
            <a:extLst>
              <a:ext uri="{FF2B5EF4-FFF2-40B4-BE49-F238E27FC236}">
                <a16:creationId xmlns:a16="http://schemas.microsoft.com/office/drawing/2014/main" id="{BC496AE4-2BBF-AB4F-BB12-32EAF83A7BAC}"/>
              </a:ext>
            </a:extLst>
          </p:cNvPr>
          <p:cNvSpPr txBox="1">
            <a:spLocks/>
          </p:cNvSpPr>
          <p:nvPr/>
        </p:nvSpPr>
        <p:spPr>
          <a:xfrm>
            <a:off x="937056" y="1742340"/>
            <a:ext cx="6476998"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200" dirty="0"/>
              <a:t>“Solving the puzzle from both ends”</a:t>
            </a:r>
          </a:p>
          <a:p>
            <a:pPr lvl="1"/>
            <a:r>
              <a:rPr lang="en-US" sz="2200" dirty="0"/>
              <a:t>Think of it like solving a maze from the start and exit at the same time.</a:t>
            </a:r>
          </a:p>
          <a:p>
            <a:pPr lvl="2"/>
            <a:r>
              <a:rPr lang="en-US" sz="2200" dirty="0"/>
              <a:t>And hope that eventually you meet in the middle!</a:t>
            </a:r>
          </a:p>
          <a:p>
            <a:pPr lvl="1"/>
            <a:r>
              <a:rPr lang="en-US" sz="2200" dirty="0"/>
              <a:t>In search terms: </a:t>
            </a:r>
          </a:p>
          <a:p>
            <a:pPr lvl="2"/>
            <a:r>
              <a:rPr lang="en-US" sz="2200" dirty="0"/>
              <a:t>You conduct two searches: one starting in the start state, and another starting in the goal state.</a:t>
            </a:r>
          </a:p>
          <a:p>
            <a:pPr lvl="2"/>
            <a:r>
              <a:rPr lang="en-US" sz="2200" dirty="0"/>
              <a:t>When their frontiers intersect, you have a path!</a:t>
            </a:r>
          </a:p>
        </p:txBody>
      </p:sp>
      <p:pic>
        <p:nvPicPr>
          <p:cNvPr id="3" name="Picture 2">
            <a:extLst>
              <a:ext uri="{FF2B5EF4-FFF2-40B4-BE49-F238E27FC236}">
                <a16:creationId xmlns:a16="http://schemas.microsoft.com/office/drawing/2014/main" id="{E5274FB7-5969-664D-9D02-75331DC65B48}"/>
              </a:ext>
            </a:extLst>
          </p:cNvPr>
          <p:cNvPicPr>
            <a:picLocks noChangeAspect="1"/>
          </p:cNvPicPr>
          <p:nvPr/>
        </p:nvPicPr>
        <p:blipFill>
          <a:blip r:embed="rId3"/>
          <a:stretch>
            <a:fillRect/>
          </a:stretch>
        </p:blipFill>
        <p:spPr>
          <a:xfrm>
            <a:off x="7689415" y="1474270"/>
            <a:ext cx="3048000" cy="3810000"/>
          </a:xfrm>
          <a:prstGeom prst="rect">
            <a:avLst/>
          </a:prstGeom>
        </p:spPr>
      </p:pic>
      <p:grpSp>
        <p:nvGrpSpPr>
          <p:cNvPr id="5" name="Group 4">
            <a:extLst>
              <a:ext uri="{FF2B5EF4-FFF2-40B4-BE49-F238E27FC236}">
                <a16:creationId xmlns:a16="http://schemas.microsoft.com/office/drawing/2014/main" id="{2DF7B4CF-6DFE-4B10-9DDE-687FD5F0D318}"/>
              </a:ext>
            </a:extLst>
          </p:cNvPr>
          <p:cNvGrpSpPr/>
          <p:nvPr/>
        </p:nvGrpSpPr>
        <p:grpSpPr>
          <a:xfrm>
            <a:off x="8869680" y="1154668"/>
            <a:ext cx="1863356" cy="4445268"/>
            <a:chOff x="8869680" y="1154668"/>
            <a:chExt cx="1863356" cy="4445268"/>
          </a:xfrm>
        </p:grpSpPr>
        <p:sp>
          <p:nvSpPr>
            <p:cNvPr id="4" name="TextBox 3">
              <a:extLst>
                <a:ext uri="{FF2B5EF4-FFF2-40B4-BE49-F238E27FC236}">
                  <a16:creationId xmlns:a16="http://schemas.microsoft.com/office/drawing/2014/main" id="{8D732B24-5865-4D47-9960-5D7A896EEC0E}"/>
                </a:ext>
              </a:extLst>
            </p:cNvPr>
            <p:cNvSpPr txBox="1"/>
            <p:nvPr/>
          </p:nvSpPr>
          <p:spPr>
            <a:xfrm>
              <a:off x="8869680" y="1154668"/>
              <a:ext cx="1082842" cy="369332"/>
            </a:xfrm>
            <a:prstGeom prst="rect">
              <a:avLst/>
            </a:prstGeom>
            <a:noFill/>
          </p:spPr>
          <p:txBody>
            <a:bodyPr wrap="square" rtlCol="0">
              <a:spAutoFit/>
            </a:bodyPr>
            <a:lstStyle/>
            <a:p>
              <a:r>
                <a:rPr lang="en-US" dirty="0"/>
                <a:t>Start</a:t>
              </a:r>
            </a:p>
          </p:txBody>
        </p:sp>
        <p:sp>
          <p:nvSpPr>
            <p:cNvPr id="6" name="TextBox 5">
              <a:extLst>
                <a:ext uri="{FF2B5EF4-FFF2-40B4-BE49-F238E27FC236}">
                  <a16:creationId xmlns:a16="http://schemas.microsoft.com/office/drawing/2014/main" id="{38B25A83-5BD7-4689-9A33-D2B437EE2FE7}"/>
                </a:ext>
              </a:extLst>
            </p:cNvPr>
            <p:cNvSpPr txBox="1"/>
            <p:nvPr/>
          </p:nvSpPr>
          <p:spPr>
            <a:xfrm>
              <a:off x="9650194" y="5230604"/>
              <a:ext cx="1082842" cy="369332"/>
            </a:xfrm>
            <a:prstGeom prst="rect">
              <a:avLst/>
            </a:prstGeom>
            <a:noFill/>
          </p:spPr>
          <p:txBody>
            <a:bodyPr wrap="square" rtlCol="0">
              <a:spAutoFit/>
            </a:bodyPr>
            <a:lstStyle/>
            <a:p>
              <a:r>
                <a:rPr lang="en-US" dirty="0"/>
                <a:t>Goal</a:t>
              </a:r>
            </a:p>
          </p:txBody>
        </p:sp>
      </p:grpSp>
    </p:spTree>
    <p:extLst>
      <p:ext uri="{BB962C8B-B14F-4D97-AF65-F5344CB8AC3E}">
        <p14:creationId xmlns:p14="http://schemas.microsoft.com/office/powerpoint/2010/main" val="2414304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5">
                                            <p:txEl>
                                              <p:pRg st="1" end="1"/>
                                            </p:txEl>
                                          </p:spTgt>
                                        </p:tgtEl>
                                        <p:attrNameLst>
                                          <p:attrName>style.visibility</p:attrName>
                                        </p:attrNameLst>
                                      </p:cBhvr>
                                      <p:to>
                                        <p:strVal val="visible"/>
                                      </p:to>
                                    </p:set>
                                    <p:animEffect transition="in" filter="dissolve">
                                      <p:cBhvr>
                                        <p:cTn id="12" dur="500"/>
                                        <p:tgtEl>
                                          <p:spTgt spid="13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5">
                                            <p:txEl>
                                              <p:pRg st="2" end="2"/>
                                            </p:txEl>
                                          </p:spTgt>
                                        </p:tgtEl>
                                        <p:attrNameLst>
                                          <p:attrName>style.visibility</p:attrName>
                                        </p:attrNameLst>
                                      </p:cBhvr>
                                      <p:to>
                                        <p:strVal val="visible"/>
                                      </p:to>
                                    </p:set>
                                    <p:animEffect transition="in" filter="dissolve">
                                      <p:cBhvr>
                                        <p:cTn id="22" dur="500"/>
                                        <p:tgtEl>
                                          <p:spTgt spid="13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35">
                                            <p:txEl>
                                              <p:pRg st="3" end="3"/>
                                            </p:txEl>
                                          </p:spTgt>
                                        </p:tgtEl>
                                        <p:attrNameLst>
                                          <p:attrName>style.visibility</p:attrName>
                                        </p:attrNameLst>
                                      </p:cBhvr>
                                      <p:to>
                                        <p:strVal val="visible"/>
                                      </p:to>
                                    </p:set>
                                    <p:animEffect transition="in" filter="dissolve">
                                      <p:cBhvr>
                                        <p:cTn id="27" dur="500"/>
                                        <p:tgtEl>
                                          <p:spTgt spid="135">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35">
                                            <p:txEl>
                                              <p:pRg st="4" end="4"/>
                                            </p:txEl>
                                          </p:spTgt>
                                        </p:tgtEl>
                                        <p:attrNameLst>
                                          <p:attrName>style.visibility</p:attrName>
                                        </p:attrNameLst>
                                      </p:cBhvr>
                                      <p:to>
                                        <p:strVal val="visible"/>
                                      </p:to>
                                    </p:set>
                                    <p:animEffect transition="in" filter="dissolve">
                                      <p:cBhvr>
                                        <p:cTn id="32" dur="500"/>
                                        <p:tgtEl>
                                          <p:spTgt spid="13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35">
                                            <p:txEl>
                                              <p:pRg st="5" end="5"/>
                                            </p:txEl>
                                          </p:spTgt>
                                        </p:tgtEl>
                                        <p:attrNameLst>
                                          <p:attrName>style.visibility</p:attrName>
                                        </p:attrNameLst>
                                      </p:cBhvr>
                                      <p:to>
                                        <p:strVal val="visible"/>
                                      </p:to>
                                    </p:set>
                                    <p:animEffect transition="in" filter="dissolve">
                                      <p:cBhvr>
                                        <p:cTn id="37" dur="500"/>
                                        <p:tgtEl>
                                          <p:spTgt spid="13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Bidirectional Search</a:t>
            </a:r>
          </a:p>
        </p:txBody>
      </p:sp>
      <p:sp>
        <p:nvSpPr>
          <p:cNvPr id="135" name="Content Placeholder 14">
            <a:extLst>
              <a:ext uri="{FF2B5EF4-FFF2-40B4-BE49-F238E27FC236}">
                <a16:creationId xmlns:a16="http://schemas.microsoft.com/office/drawing/2014/main" id="{BC496AE4-2BBF-AB4F-BB12-32EAF83A7BAC}"/>
              </a:ext>
            </a:extLst>
          </p:cNvPr>
          <p:cNvSpPr txBox="1">
            <a:spLocks/>
          </p:cNvSpPr>
          <p:nvPr/>
        </p:nvSpPr>
        <p:spPr>
          <a:xfrm>
            <a:off x="937056" y="1742340"/>
            <a:ext cx="9899820"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200" dirty="0"/>
              <a:t>If using BFS for the searches…</a:t>
            </a:r>
          </a:p>
          <a:p>
            <a:pPr lvl="2"/>
            <a:r>
              <a:rPr lang="en-US" sz="2200" dirty="0"/>
              <a:t>Time is: </a:t>
            </a:r>
            <a:r>
              <a:rPr lang="en-US" sz="2200" i="1" dirty="0"/>
              <a:t>O(b</a:t>
            </a:r>
            <a:r>
              <a:rPr lang="en-US" sz="2200" i="1" baseline="30000" dirty="0"/>
              <a:t>d/2</a:t>
            </a:r>
            <a:r>
              <a:rPr lang="en-US" sz="2200" i="1" dirty="0"/>
              <a:t>)</a:t>
            </a:r>
          </a:p>
          <a:p>
            <a:pPr lvl="2"/>
            <a:r>
              <a:rPr lang="en-US" sz="2200" dirty="0"/>
              <a:t>Space is: </a:t>
            </a:r>
            <a:r>
              <a:rPr lang="en-US" sz="2200" i="1" dirty="0"/>
              <a:t>O(b</a:t>
            </a:r>
            <a:r>
              <a:rPr lang="en-US" sz="2200" i="1" baseline="30000" dirty="0"/>
              <a:t>d/2</a:t>
            </a:r>
            <a:r>
              <a:rPr lang="en-US" sz="2200" i="1" dirty="0"/>
              <a:t>)</a:t>
            </a:r>
            <a:endParaRPr lang="en-US" sz="2200" dirty="0"/>
          </a:p>
          <a:p>
            <a:pPr lvl="1"/>
            <a:r>
              <a:rPr lang="en-US" sz="2200" dirty="0"/>
              <a:t>Which is better than BFS!</a:t>
            </a:r>
          </a:p>
          <a:p>
            <a:pPr lvl="1"/>
            <a:r>
              <a:rPr lang="en-US" sz="2200" dirty="0"/>
              <a:t>BUT!</a:t>
            </a:r>
          </a:p>
          <a:p>
            <a:pPr lvl="2"/>
            <a:r>
              <a:rPr lang="en-US" sz="2200" dirty="0"/>
              <a:t>Can only use it if you can “go backwards” (access the </a:t>
            </a:r>
            <a:r>
              <a:rPr lang="en-US" sz="2200" b="1" dirty="0"/>
              <a:t>predecessors</a:t>
            </a:r>
            <a:r>
              <a:rPr lang="en-US" sz="2200" dirty="0"/>
              <a:t> of a state, as opposed to the successors).</a:t>
            </a:r>
          </a:p>
          <a:p>
            <a:pPr lvl="2"/>
            <a:r>
              <a:rPr lang="en-US" sz="2200" dirty="0"/>
              <a:t>Can only use it if you know what the goal state is.</a:t>
            </a:r>
          </a:p>
          <a:p>
            <a:pPr lvl="3"/>
            <a:r>
              <a:rPr lang="en-US" sz="2200" dirty="0"/>
              <a:t>Easy for things like Romania directions!</a:t>
            </a:r>
          </a:p>
          <a:p>
            <a:pPr lvl="3"/>
            <a:r>
              <a:rPr lang="en-US" sz="2200" dirty="0"/>
              <a:t>Harder for abstract descriptions like “no queen attacks another queen.”</a:t>
            </a:r>
          </a:p>
          <a:p>
            <a:pPr lvl="2"/>
            <a:endParaRPr lang="en-US" sz="2500" dirty="0"/>
          </a:p>
        </p:txBody>
      </p:sp>
      <p:pic>
        <p:nvPicPr>
          <p:cNvPr id="4" name="Picture 3">
            <a:extLst>
              <a:ext uri="{FF2B5EF4-FFF2-40B4-BE49-F238E27FC236}">
                <a16:creationId xmlns:a16="http://schemas.microsoft.com/office/drawing/2014/main" id="{4942AEA9-9AB8-BC4A-B096-1FA8BE1556A2}"/>
              </a:ext>
            </a:extLst>
          </p:cNvPr>
          <p:cNvPicPr>
            <a:picLocks noChangeAspect="1"/>
          </p:cNvPicPr>
          <p:nvPr/>
        </p:nvPicPr>
        <p:blipFill>
          <a:blip r:embed="rId3"/>
          <a:stretch>
            <a:fillRect/>
          </a:stretch>
        </p:blipFill>
        <p:spPr>
          <a:xfrm>
            <a:off x="5980670" y="690581"/>
            <a:ext cx="5662656" cy="2836620"/>
          </a:xfrm>
          <a:prstGeom prst="rect">
            <a:avLst/>
          </a:prstGeom>
        </p:spPr>
      </p:pic>
    </p:spTree>
    <p:extLst>
      <p:ext uri="{BB962C8B-B14F-4D97-AF65-F5344CB8AC3E}">
        <p14:creationId xmlns:p14="http://schemas.microsoft.com/office/powerpoint/2010/main" val="2562971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5">
                                            <p:txEl>
                                              <p:pRg st="4" end="4"/>
                                            </p:txEl>
                                          </p:spTgt>
                                        </p:tgtEl>
                                        <p:attrNameLst>
                                          <p:attrName>style.visibility</p:attrName>
                                        </p:attrNameLst>
                                      </p:cBhvr>
                                      <p:to>
                                        <p:strVal val="visible"/>
                                      </p:to>
                                    </p:set>
                                    <p:animEffect transition="in" filter="dissolve">
                                      <p:cBhvr>
                                        <p:cTn id="12" dur="500"/>
                                        <p:tgtEl>
                                          <p:spTgt spid="13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5">
                                            <p:txEl>
                                              <p:pRg st="5" end="5"/>
                                            </p:txEl>
                                          </p:spTgt>
                                        </p:tgtEl>
                                        <p:attrNameLst>
                                          <p:attrName>style.visibility</p:attrName>
                                        </p:attrNameLst>
                                      </p:cBhvr>
                                      <p:to>
                                        <p:strVal val="visible"/>
                                      </p:to>
                                    </p:set>
                                    <p:animEffect transition="in" filter="dissolve">
                                      <p:cBhvr>
                                        <p:cTn id="17" dur="500"/>
                                        <p:tgtEl>
                                          <p:spTgt spid="13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5">
                                            <p:txEl>
                                              <p:pRg st="6" end="6"/>
                                            </p:txEl>
                                          </p:spTgt>
                                        </p:tgtEl>
                                        <p:attrNameLst>
                                          <p:attrName>style.visibility</p:attrName>
                                        </p:attrNameLst>
                                      </p:cBhvr>
                                      <p:to>
                                        <p:strVal val="visible"/>
                                      </p:to>
                                    </p:set>
                                    <p:animEffect transition="in" filter="dissolve">
                                      <p:cBhvr>
                                        <p:cTn id="22" dur="500"/>
                                        <p:tgtEl>
                                          <p:spTgt spid="13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35">
                                            <p:txEl>
                                              <p:pRg st="7" end="7"/>
                                            </p:txEl>
                                          </p:spTgt>
                                        </p:tgtEl>
                                        <p:attrNameLst>
                                          <p:attrName>style.visibility</p:attrName>
                                        </p:attrNameLst>
                                      </p:cBhvr>
                                      <p:to>
                                        <p:strVal val="visible"/>
                                      </p:to>
                                    </p:set>
                                    <p:animEffect transition="in" filter="dissolve">
                                      <p:cBhvr>
                                        <p:cTn id="27" dur="500"/>
                                        <p:tgtEl>
                                          <p:spTgt spid="135">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35">
                                            <p:txEl>
                                              <p:pRg st="8" end="8"/>
                                            </p:txEl>
                                          </p:spTgt>
                                        </p:tgtEl>
                                        <p:attrNameLst>
                                          <p:attrName>style.visibility</p:attrName>
                                        </p:attrNameLst>
                                      </p:cBhvr>
                                      <p:to>
                                        <p:strVal val="visible"/>
                                      </p:to>
                                    </p:set>
                                    <p:animEffect transition="in" filter="dissolve">
                                      <p:cBhvr>
                                        <p:cTn id="32" dur="500"/>
                                        <p:tgtEl>
                                          <p:spTgt spid="13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Vacuum World State Space</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1066799" y="2103120"/>
            <a:ext cx="10058399" cy="3849624"/>
          </a:xfrm>
        </p:spPr>
        <p:txBody>
          <a:bodyPr>
            <a:noAutofit/>
          </a:bodyPr>
          <a:lstStyle/>
          <a:p>
            <a:r>
              <a:rPr lang="en-US" sz="2100" b="1" dirty="0">
                <a:solidFill>
                  <a:schemeClr val="accent1"/>
                </a:solidFill>
              </a:rPr>
              <a:t>What is the state space of Vacuum World?</a:t>
            </a:r>
            <a:endParaRPr lang="en-US" sz="2100" dirty="0">
              <a:solidFill>
                <a:schemeClr val="accent1"/>
              </a:solidFill>
            </a:endParaRPr>
          </a:p>
        </p:txBody>
      </p:sp>
      <p:grpSp>
        <p:nvGrpSpPr>
          <p:cNvPr id="4" name="Group 3">
            <a:extLst>
              <a:ext uri="{FF2B5EF4-FFF2-40B4-BE49-F238E27FC236}">
                <a16:creationId xmlns:a16="http://schemas.microsoft.com/office/drawing/2014/main" id="{CDFC2937-0DD3-764A-8CB8-652AC0040CFA}"/>
              </a:ext>
            </a:extLst>
          </p:cNvPr>
          <p:cNvGrpSpPr/>
          <p:nvPr/>
        </p:nvGrpSpPr>
        <p:grpSpPr>
          <a:xfrm>
            <a:off x="3403336" y="2755524"/>
            <a:ext cx="2405449" cy="1096231"/>
            <a:chOff x="6984484" y="2612572"/>
            <a:chExt cx="3738933" cy="2121416"/>
          </a:xfrm>
        </p:grpSpPr>
        <p:grpSp>
          <p:nvGrpSpPr>
            <p:cNvPr id="5" name="Group 4">
              <a:extLst>
                <a:ext uri="{FF2B5EF4-FFF2-40B4-BE49-F238E27FC236}">
                  <a16:creationId xmlns:a16="http://schemas.microsoft.com/office/drawing/2014/main" id="{A410081D-A235-2447-8883-8E017096BB4A}"/>
                </a:ext>
              </a:extLst>
            </p:cNvPr>
            <p:cNvGrpSpPr/>
            <p:nvPr/>
          </p:nvGrpSpPr>
          <p:grpSpPr>
            <a:xfrm>
              <a:off x="6984484" y="2612572"/>
              <a:ext cx="3738933" cy="2121416"/>
              <a:chOff x="7103238" y="2135528"/>
              <a:chExt cx="2824223" cy="1412111"/>
            </a:xfrm>
          </p:grpSpPr>
          <p:sp>
            <p:nvSpPr>
              <p:cNvPr id="9" name="Rectangle 8">
                <a:extLst>
                  <a:ext uri="{FF2B5EF4-FFF2-40B4-BE49-F238E27FC236}">
                    <a16:creationId xmlns:a16="http://schemas.microsoft.com/office/drawing/2014/main" id="{B80E0917-1638-274E-A4F7-186DB37CDEBC}"/>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E306EDF-FFE1-9848-9B5F-78EFC5C7874D}"/>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11" name="Rectangle 10">
                <a:extLst>
                  <a:ext uri="{FF2B5EF4-FFF2-40B4-BE49-F238E27FC236}">
                    <a16:creationId xmlns:a16="http://schemas.microsoft.com/office/drawing/2014/main" id="{805EFD91-5FB6-B143-B64B-52B2A1F87AEB}"/>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941E3FAA-C059-2E4B-9D99-9C413BFA46D0}"/>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6" name="Picture 5">
              <a:extLst>
                <a:ext uri="{FF2B5EF4-FFF2-40B4-BE49-F238E27FC236}">
                  <a16:creationId xmlns:a16="http://schemas.microsoft.com/office/drawing/2014/main" id="{120CC34E-044C-0947-805B-3262F4C7942B}"/>
                </a:ext>
              </a:extLst>
            </p:cNvPr>
            <p:cNvPicPr>
              <a:picLocks noChangeAspect="1"/>
            </p:cNvPicPr>
            <p:nvPr/>
          </p:nvPicPr>
          <p:blipFill>
            <a:blip r:embed="rId3"/>
            <a:stretch>
              <a:fillRect/>
            </a:stretch>
          </p:blipFill>
          <p:spPr>
            <a:xfrm>
              <a:off x="7076779" y="3097434"/>
              <a:ext cx="1682168" cy="1121447"/>
            </a:xfrm>
            <a:prstGeom prst="rect">
              <a:avLst/>
            </a:prstGeom>
          </p:spPr>
        </p:pic>
        <p:pic>
          <p:nvPicPr>
            <p:cNvPr id="7" name="Picture 6">
              <a:extLst>
                <a:ext uri="{FF2B5EF4-FFF2-40B4-BE49-F238E27FC236}">
                  <a16:creationId xmlns:a16="http://schemas.microsoft.com/office/drawing/2014/main" id="{0811B4E8-03A7-3A40-BB30-565DD2469CA7}"/>
                </a:ext>
              </a:extLst>
            </p:cNvPr>
            <p:cNvPicPr>
              <a:picLocks noChangeAspect="1"/>
            </p:cNvPicPr>
            <p:nvPr/>
          </p:nvPicPr>
          <p:blipFill>
            <a:blip r:embed="rId4"/>
            <a:stretch>
              <a:fillRect/>
            </a:stretch>
          </p:blipFill>
          <p:spPr>
            <a:xfrm>
              <a:off x="7452035" y="4109041"/>
              <a:ext cx="902943" cy="601360"/>
            </a:xfrm>
            <a:prstGeom prst="rect">
              <a:avLst/>
            </a:prstGeom>
          </p:spPr>
        </p:pic>
        <p:pic>
          <p:nvPicPr>
            <p:cNvPr id="8" name="Picture 7">
              <a:extLst>
                <a:ext uri="{FF2B5EF4-FFF2-40B4-BE49-F238E27FC236}">
                  <a16:creationId xmlns:a16="http://schemas.microsoft.com/office/drawing/2014/main" id="{E80899E0-5D78-B94E-A5B1-CD7F2378B901}"/>
                </a:ext>
              </a:extLst>
            </p:cNvPr>
            <p:cNvPicPr>
              <a:picLocks noChangeAspect="1"/>
            </p:cNvPicPr>
            <p:nvPr/>
          </p:nvPicPr>
          <p:blipFill>
            <a:blip r:embed="rId4"/>
            <a:stretch>
              <a:fillRect/>
            </a:stretch>
          </p:blipFill>
          <p:spPr>
            <a:xfrm>
              <a:off x="9257921" y="4085128"/>
              <a:ext cx="902943" cy="601360"/>
            </a:xfrm>
            <a:prstGeom prst="rect">
              <a:avLst/>
            </a:prstGeom>
          </p:spPr>
        </p:pic>
      </p:grpSp>
      <p:grpSp>
        <p:nvGrpSpPr>
          <p:cNvPr id="23" name="Group 22">
            <a:extLst>
              <a:ext uri="{FF2B5EF4-FFF2-40B4-BE49-F238E27FC236}">
                <a16:creationId xmlns:a16="http://schemas.microsoft.com/office/drawing/2014/main" id="{02D6F133-5D25-DA4C-8045-7CA906B7F650}"/>
              </a:ext>
            </a:extLst>
          </p:cNvPr>
          <p:cNvGrpSpPr/>
          <p:nvPr/>
        </p:nvGrpSpPr>
        <p:grpSpPr>
          <a:xfrm>
            <a:off x="550864" y="4018457"/>
            <a:ext cx="2405449" cy="1096231"/>
            <a:chOff x="6984484" y="2612572"/>
            <a:chExt cx="3738933" cy="2121416"/>
          </a:xfrm>
        </p:grpSpPr>
        <p:grpSp>
          <p:nvGrpSpPr>
            <p:cNvPr id="24" name="Group 23">
              <a:extLst>
                <a:ext uri="{FF2B5EF4-FFF2-40B4-BE49-F238E27FC236}">
                  <a16:creationId xmlns:a16="http://schemas.microsoft.com/office/drawing/2014/main" id="{1504AA82-0318-C949-BCE5-85DEDAEB602B}"/>
                </a:ext>
              </a:extLst>
            </p:cNvPr>
            <p:cNvGrpSpPr/>
            <p:nvPr/>
          </p:nvGrpSpPr>
          <p:grpSpPr>
            <a:xfrm>
              <a:off x="6984484" y="2612572"/>
              <a:ext cx="3738933" cy="2121416"/>
              <a:chOff x="7103238" y="2135528"/>
              <a:chExt cx="2824223" cy="1412111"/>
            </a:xfrm>
          </p:grpSpPr>
          <p:sp>
            <p:nvSpPr>
              <p:cNvPr id="28" name="Rectangle 27">
                <a:extLst>
                  <a:ext uri="{FF2B5EF4-FFF2-40B4-BE49-F238E27FC236}">
                    <a16:creationId xmlns:a16="http://schemas.microsoft.com/office/drawing/2014/main" id="{7675377F-6D0D-6840-AFB1-02E6D3F0975F}"/>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EE9E396E-F9F4-5B4D-8717-C6E4C2D5A285}"/>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30" name="Rectangle 29">
                <a:extLst>
                  <a:ext uri="{FF2B5EF4-FFF2-40B4-BE49-F238E27FC236}">
                    <a16:creationId xmlns:a16="http://schemas.microsoft.com/office/drawing/2014/main" id="{3720287A-DA6E-BA41-B4F5-632839277E12}"/>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97262F0E-85F6-A948-AEEC-57C042FE8317}"/>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25" name="Picture 24">
              <a:extLst>
                <a:ext uri="{FF2B5EF4-FFF2-40B4-BE49-F238E27FC236}">
                  <a16:creationId xmlns:a16="http://schemas.microsoft.com/office/drawing/2014/main" id="{8AEAB1C7-DD54-FB48-BCC3-C72299D9C2A7}"/>
                </a:ext>
              </a:extLst>
            </p:cNvPr>
            <p:cNvPicPr>
              <a:picLocks noChangeAspect="1"/>
            </p:cNvPicPr>
            <p:nvPr/>
          </p:nvPicPr>
          <p:blipFill>
            <a:blip r:embed="rId3"/>
            <a:stretch>
              <a:fillRect/>
            </a:stretch>
          </p:blipFill>
          <p:spPr>
            <a:xfrm>
              <a:off x="7076779" y="3097434"/>
              <a:ext cx="1682168" cy="1121447"/>
            </a:xfrm>
            <a:prstGeom prst="rect">
              <a:avLst/>
            </a:prstGeom>
          </p:spPr>
        </p:pic>
        <p:pic>
          <p:nvPicPr>
            <p:cNvPr id="27" name="Picture 26">
              <a:extLst>
                <a:ext uri="{FF2B5EF4-FFF2-40B4-BE49-F238E27FC236}">
                  <a16:creationId xmlns:a16="http://schemas.microsoft.com/office/drawing/2014/main" id="{0B2F84E6-50D4-AC46-BE8A-995EE66996F8}"/>
                </a:ext>
              </a:extLst>
            </p:cNvPr>
            <p:cNvPicPr>
              <a:picLocks noChangeAspect="1"/>
            </p:cNvPicPr>
            <p:nvPr/>
          </p:nvPicPr>
          <p:blipFill>
            <a:blip r:embed="rId4"/>
            <a:stretch>
              <a:fillRect/>
            </a:stretch>
          </p:blipFill>
          <p:spPr>
            <a:xfrm>
              <a:off x="9257921" y="4085128"/>
              <a:ext cx="902943" cy="601360"/>
            </a:xfrm>
            <a:prstGeom prst="rect">
              <a:avLst/>
            </a:prstGeom>
          </p:spPr>
        </p:pic>
      </p:grpSp>
      <p:grpSp>
        <p:nvGrpSpPr>
          <p:cNvPr id="32" name="Group 31">
            <a:extLst>
              <a:ext uri="{FF2B5EF4-FFF2-40B4-BE49-F238E27FC236}">
                <a16:creationId xmlns:a16="http://schemas.microsoft.com/office/drawing/2014/main" id="{AB738E6F-8666-6749-B012-38FB9F7FA9FE}"/>
              </a:ext>
            </a:extLst>
          </p:cNvPr>
          <p:cNvGrpSpPr/>
          <p:nvPr/>
        </p:nvGrpSpPr>
        <p:grpSpPr>
          <a:xfrm>
            <a:off x="3403336" y="5289032"/>
            <a:ext cx="2405449" cy="1096231"/>
            <a:chOff x="6984484" y="2612572"/>
            <a:chExt cx="3738933" cy="2121416"/>
          </a:xfrm>
        </p:grpSpPr>
        <p:grpSp>
          <p:nvGrpSpPr>
            <p:cNvPr id="33" name="Group 32">
              <a:extLst>
                <a:ext uri="{FF2B5EF4-FFF2-40B4-BE49-F238E27FC236}">
                  <a16:creationId xmlns:a16="http://schemas.microsoft.com/office/drawing/2014/main" id="{45072E3D-EAB8-A048-9D7D-607B4F5A4AC0}"/>
                </a:ext>
              </a:extLst>
            </p:cNvPr>
            <p:cNvGrpSpPr/>
            <p:nvPr/>
          </p:nvGrpSpPr>
          <p:grpSpPr>
            <a:xfrm>
              <a:off x="6984484" y="2612572"/>
              <a:ext cx="3738933" cy="2121416"/>
              <a:chOff x="7103238" y="2135528"/>
              <a:chExt cx="2824223" cy="1412111"/>
            </a:xfrm>
          </p:grpSpPr>
          <p:sp>
            <p:nvSpPr>
              <p:cNvPr id="37" name="Rectangle 36">
                <a:extLst>
                  <a:ext uri="{FF2B5EF4-FFF2-40B4-BE49-F238E27FC236}">
                    <a16:creationId xmlns:a16="http://schemas.microsoft.com/office/drawing/2014/main" id="{4A270A0D-CC72-0945-B173-D80D9B6FA58B}"/>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B0DBE8F5-EAD2-0A4C-9645-804EC0589E98}"/>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39" name="Rectangle 38">
                <a:extLst>
                  <a:ext uri="{FF2B5EF4-FFF2-40B4-BE49-F238E27FC236}">
                    <a16:creationId xmlns:a16="http://schemas.microsoft.com/office/drawing/2014/main" id="{F89627A3-401A-5944-A903-155BF99BD125}"/>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B82BF984-C7B1-2F45-BDFE-C9114CE4F967}"/>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34" name="Picture 33">
              <a:extLst>
                <a:ext uri="{FF2B5EF4-FFF2-40B4-BE49-F238E27FC236}">
                  <a16:creationId xmlns:a16="http://schemas.microsoft.com/office/drawing/2014/main" id="{09FC5899-B46B-BA4E-A27D-214E957C2540}"/>
                </a:ext>
              </a:extLst>
            </p:cNvPr>
            <p:cNvPicPr>
              <a:picLocks noChangeAspect="1"/>
            </p:cNvPicPr>
            <p:nvPr/>
          </p:nvPicPr>
          <p:blipFill>
            <a:blip r:embed="rId3"/>
            <a:stretch>
              <a:fillRect/>
            </a:stretch>
          </p:blipFill>
          <p:spPr>
            <a:xfrm>
              <a:off x="7076779" y="3097434"/>
              <a:ext cx="1682168" cy="1121447"/>
            </a:xfrm>
            <a:prstGeom prst="rect">
              <a:avLst/>
            </a:prstGeom>
          </p:spPr>
        </p:pic>
      </p:grpSp>
      <p:grpSp>
        <p:nvGrpSpPr>
          <p:cNvPr id="41" name="Group 40">
            <a:extLst>
              <a:ext uri="{FF2B5EF4-FFF2-40B4-BE49-F238E27FC236}">
                <a16:creationId xmlns:a16="http://schemas.microsoft.com/office/drawing/2014/main" id="{B4D87F23-FF29-684F-97AF-5E4564DEB5F9}"/>
              </a:ext>
            </a:extLst>
          </p:cNvPr>
          <p:cNvGrpSpPr/>
          <p:nvPr/>
        </p:nvGrpSpPr>
        <p:grpSpPr>
          <a:xfrm>
            <a:off x="6263099" y="2752990"/>
            <a:ext cx="2405449" cy="1096231"/>
            <a:chOff x="6984484" y="2612572"/>
            <a:chExt cx="3738933" cy="2121416"/>
          </a:xfrm>
        </p:grpSpPr>
        <p:grpSp>
          <p:nvGrpSpPr>
            <p:cNvPr id="42" name="Group 41">
              <a:extLst>
                <a:ext uri="{FF2B5EF4-FFF2-40B4-BE49-F238E27FC236}">
                  <a16:creationId xmlns:a16="http://schemas.microsoft.com/office/drawing/2014/main" id="{3CB5D7EB-0D1C-0749-95E3-F5A8703725DE}"/>
                </a:ext>
              </a:extLst>
            </p:cNvPr>
            <p:cNvGrpSpPr/>
            <p:nvPr/>
          </p:nvGrpSpPr>
          <p:grpSpPr>
            <a:xfrm>
              <a:off x="6984484" y="2612572"/>
              <a:ext cx="3738933" cy="2121416"/>
              <a:chOff x="7103238" y="2135528"/>
              <a:chExt cx="2824223" cy="1412111"/>
            </a:xfrm>
          </p:grpSpPr>
          <p:sp>
            <p:nvSpPr>
              <p:cNvPr id="46" name="Rectangle 45">
                <a:extLst>
                  <a:ext uri="{FF2B5EF4-FFF2-40B4-BE49-F238E27FC236}">
                    <a16:creationId xmlns:a16="http://schemas.microsoft.com/office/drawing/2014/main" id="{2275096E-BC4D-B24C-B89B-CD9FF9374D4B}"/>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a:extLst>
                  <a:ext uri="{FF2B5EF4-FFF2-40B4-BE49-F238E27FC236}">
                    <a16:creationId xmlns:a16="http://schemas.microsoft.com/office/drawing/2014/main" id="{841556E1-29DF-4F4B-B628-DE00D6079C80}"/>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48" name="Rectangle 47">
                <a:extLst>
                  <a:ext uri="{FF2B5EF4-FFF2-40B4-BE49-F238E27FC236}">
                    <a16:creationId xmlns:a16="http://schemas.microsoft.com/office/drawing/2014/main" id="{030D72C4-38D4-D042-BC9A-35486E07BB3D}"/>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Box 48">
                <a:extLst>
                  <a:ext uri="{FF2B5EF4-FFF2-40B4-BE49-F238E27FC236}">
                    <a16:creationId xmlns:a16="http://schemas.microsoft.com/office/drawing/2014/main" id="{6EC748A0-339F-6E4A-939F-B91097F124DD}"/>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43" name="Picture 42">
              <a:extLst>
                <a:ext uri="{FF2B5EF4-FFF2-40B4-BE49-F238E27FC236}">
                  <a16:creationId xmlns:a16="http://schemas.microsoft.com/office/drawing/2014/main" id="{69114290-121A-1E43-BA30-959EB89EC7FA}"/>
                </a:ext>
              </a:extLst>
            </p:cNvPr>
            <p:cNvPicPr>
              <a:picLocks noChangeAspect="1"/>
            </p:cNvPicPr>
            <p:nvPr/>
          </p:nvPicPr>
          <p:blipFill>
            <a:blip r:embed="rId3"/>
            <a:stretch>
              <a:fillRect/>
            </a:stretch>
          </p:blipFill>
          <p:spPr>
            <a:xfrm>
              <a:off x="8959059" y="3097434"/>
              <a:ext cx="1682168" cy="1121447"/>
            </a:xfrm>
            <a:prstGeom prst="rect">
              <a:avLst/>
            </a:prstGeom>
          </p:spPr>
        </p:pic>
        <p:pic>
          <p:nvPicPr>
            <p:cNvPr id="44" name="Picture 43">
              <a:extLst>
                <a:ext uri="{FF2B5EF4-FFF2-40B4-BE49-F238E27FC236}">
                  <a16:creationId xmlns:a16="http://schemas.microsoft.com/office/drawing/2014/main" id="{049B1325-82C5-C24E-92CF-6332ED9B9F35}"/>
                </a:ext>
              </a:extLst>
            </p:cNvPr>
            <p:cNvPicPr>
              <a:picLocks noChangeAspect="1"/>
            </p:cNvPicPr>
            <p:nvPr/>
          </p:nvPicPr>
          <p:blipFill>
            <a:blip r:embed="rId4"/>
            <a:stretch>
              <a:fillRect/>
            </a:stretch>
          </p:blipFill>
          <p:spPr>
            <a:xfrm>
              <a:off x="7452035" y="4109041"/>
              <a:ext cx="902943" cy="601360"/>
            </a:xfrm>
            <a:prstGeom prst="rect">
              <a:avLst/>
            </a:prstGeom>
          </p:spPr>
        </p:pic>
        <p:pic>
          <p:nvPicPr>
            <p:cNvPr id="45" name="Picture 44">
              <a:extLst>
                <a:ext uri="{FF2B5EF4-FFF2-40B4-BE49-F238E27FC236}">
                  <a16:creationId xmlns:a16="http://schemas.microsoft.com/office/drawing/2014/main" id="{838AA898-BF5D-0F48-8151-8511B9B427D1}"/>
                </a:ext>
              </a:extLst>
            </p:cNvPr>
            <p:cNvPicPr>
              <a:picLocks noChangeAspect="1"/>
            </p:cNvPicPr>
            <p:nvPr/>
          </p:nvPicPr>
          <p:blipFill>
            <a:blip r:embed="rId4"/>
            <a:stretch>
              <a:fillRect/>
            </a:stretch>
          </p:blipFill>
          <p:spPr>
            <a:xfrm>
              <a:off x="9257921" y="4085128"/>
              <a:ext cx="902943" cy="601360"/>
            </a:xfrm>
            <a:prstGeom prst="rect">
              <a:avLst/>
            </a:prstGeom>
          </p:spPr>
        </p:pic>
      </p:grpSp>
      <p:grpSp>
        <p:nvGrpSpPr>
          <p:cNvPr id="50" name="Group 49">
            <a:extLst>
              <a:ext uri="{FF2B5EF4-FFF2-40B4-BE49-F238E27FC236}">
                <a16:creationId xmlns:a16="http://schemas.microsoft.com/office/drawing/2014/main" id="{C2D51B7E-CABC-F04D-A986-A3D7D1036ABB}"/>
              </a:ext>
            </a:extLst>
          </p:cNvPr>
          <p:cNvGrpSpPr/>
          <p:nvPr/>
        </p:nvGrpSpPr>
        <p:grpSpPr>
          <a:xfrm>
            <a:off x="3404332" y="4018457"/>
            <a:ext cx="2405449" cy="1096231"/>
            <a:chOff x="6984484" y="2612572"/>
            <a:chExt cx="3738933" cy="2121416"/>
          </a:xfrm>
        </p:grpSpPr>
        <p:grpSp>
          <p:nvGrpSpPr>
            <p:cNvPr id="51" name="Group 50">
              <a:extLst>
                <a:ext uri="{FF2B5EF4-FFF2-40B4-BE49-F238E27FC236}">
                  <a16:creationId xmlns:a16="http://schemas.microsoft.com/office/drawing/2014/main" id="{E1E05459-CCC7-E249-9F5B-29C61C9A6275}"/>
                </a:ext>
              </a:extLst>
            </p:cNvPr>
            <p:cNvGrpSpPr/>
            <p:nvPr/>
          </p:nvGrpSpPr>
          <p:grpSpPr>
            <a:xfrm>
              <a:off x="6984484" y="2612572"/>
              <a:ext cx="3738933" cy="2121416"/>
              <a:chOff x="7103238" y="2135528"/>
              <a:chExt cx="2824223" cy="1412111"/>
            </a:xfrm>
          </p:grpSpPr>
          <p:sp>
            <p:nvSpPr>
              <p:cNvPr id="55" name="Rectangle 54">
                <a:extLst>
                  <a:ext uri="{FF2B5EF4-FFF2-40B4-BE49-F238E27FC236}">
                    <a16:creationId xmlns:a16="http://schemas.microsoft.com/office/drawing/2014/main" id="{86A9C9DB-2A72-AB4F-96AD-821F7241FAB0}"/>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D4E63755-F288-BE4A-B7C6-5576E6C8C71B}"/>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57" name="Rectangle 56">
                <a:extLst>
                  <a:ext uri="{FF2B5EF4-FFF2-40B4-BE49-F238E27FC236}">
                    <a16:creationId xmlns:a16="http://schemas.microsoft.com/office/drawing/2014/main" id="{DD35F2F3-E0C6-9444-B680-F7B64814D6CA}"/>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Box 57">
                <a:extLst>
                  <a:ext uri="{FF2B5EF4-FFF2-40B4-BE49-F238E27FC236}">
                    <a16:creationId xmlns:a16="http://schemas.microsoft.com/office/drawing/2014/main" id="{DFA2C8CD-CCD7-6F45-97CE-482D9E8283D8}"/>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52" name="Picture 51">
              <a:extLst>
                <a:ext uri="{FF2B5EF4-FFF2-40B4-BE49-F238E27FC236}">
                  <a16:creationId xmlns:a16="http://schemas.microsoft.com/office/drawing/2014/main" id="{F3819744-3044-9042-B5CD-326F3F5506F9}"/>
                </a:ext>
              </a:extLst>
            </p:cNvPr>
            <p:cNvPicPr>
              <a:picLocks noChangeAspect="1"/>
            </p:cNvPicPr>
            <p:nvPr/>
          </p:nvPicPr>
          <p:blipFill>
            <a:blip r:embed="rId3"/>
            <a:stretch>
              <a:fillRect/>
            </a:stretch>
          </p:blipFill>
          <p:spPr>
            <a:xfrm>
              <a:off x="8920641" y="3097434"/>
              <a:ext cx="1682168" cy="1121447"/>
            </a:xfrm>
            <a:prstGeom prst="rect">
              <a:avLst/>
            </a:prstGeom>
          </p:spPr>
        </p:pic>
        <p:pic>
          <p:nvPicPr>
            <p:cNvPr id="54" name="Picture 53">
              <a:extLst>
                <a:ext uri="{FF2B5EF4-FFF2-40B4-BE49-F238E27FC236}">
                  <a16:creationId xmlns:a16="http://schemas.microsoft.com/office/drawing/2014/main" id="{47063C65-0447-5E4F-8651-B62750AEAF95}"/>
                </a:ext>
              </a:extLst>
            </p:cNvPr>
            <p:cNvPicPr>
              <a:picLocks noChangeAspect="1"/>
            </p:cNvPicPr>
            <p:nvPr/>
          </p:nvPicPr>
          <p:blipFill>
            <a:blip r:embed="rId4"/>
            <a:stretch>
              <a:fillRect/>
            </a:stretch>
          </p:blipFill>
          <p:spPr>
            <a:xfrm>
              <a:off x="9257921" y="4085128"/>
              <a:ext cx="902943" cy="601360"/>
            </a:xfrm>
            <a:prstGeom prst="rect">
              <a:avLst/>
            </a:prstGeom>
          </p:spPr>
        </p:pic>
      </p:grpSp>
      <p:grpSp>
        <p:nvGrpSpPr>
          <p:cNvPr id="59" name="Group 58">
            <a:extLst>
              <a:ext uri="{FF2B5EF4-FFF2-40B4-BE49-F238E27FC236}">
                <a16:creationId xmlns:a16="http://schemas.microsoft.com/office/drawing/2014/main" id="{964B57A6-E8A3-0840-8F83-1B026100653B}"/>
              </a:ext>
            </a:extLst>
          </p:cNvPr>
          <p:cNvGrpSpPr/>
          <p:nvPr/>
        </p:nvGrpSpPr>
        <p:grpSpPr>
          <a:xfrm>
            <a:off x="6263100" y="4026099"/>
            <a:ext cx="2405449" cy="1096231"/>
            <a:chOff x="6984484" y="2612572"/>
            <a:chExt cx="3738933" cy="2121416"/>
          </a:xfrm>
        </p:grpSpPr>
        <p:grpSp>
          <p:nvGrpSpPr>
            <p:cNvPr id="60" name="Group 59">
              <a:extLst>
                <a:ext uri="{FF2B5EF4-FFF2-40B4-BE49-F238E27FC236}">
                  <a16:creationId xmlns:a16="http://schemas.microsoft.com/office/drawing/2014/main" id="{BFF96E99-97E1-6B4A-ACC3-F6BCDD760AF0}"/>
                </a:ext>
              </a:extLst>
            </p:cNvPr>
            <p:cNvGrpSpPr/>
            <p:nvPr/>
          </p:nvGrpSpPr>
          <p:grpSpPr>
            <a:xfrm>
              <a:off x="6984484" y="2612572"/>
              <a:ext cx="3738933" cy="2121416"/>
              <a:chOff x="7103238" y="2135528"/>
              <a:chExt cx="2824223" cy="1412111"/>
            </a:xfrm>
          </p:grpSpPr>
          <p:sp>
            <p:nvSpPr>
              <p:cNvPr id="64" name="Rectangle 63">
                <a:extLst>
                  <a:ext uri="{FF2B5EF4-FFF2-40B4-BE49-F238E27FC236}">
                    <a16:creationId xmlns:a16="http://schemas.microsoft.com/office/drawing/2014/main" id="{FF4B88B4-AF7D-1444-994D-D85FEB99A6A6}"/>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a:extLst>
                  <a:ext uri="{FF2B5EF4-FFF2-40B4-BE49-F238E27FC236}">
                    <a16:creationId xmlns:a16="http://schemas.microsoft.com/office/drawing/2014/main" id="{BAF45D38-55AB-6A48-8E7F-C18ABCEC1076}"/>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66" name="Rectangle 65">
                <a:extLst>
                  <a:ext uri="{FF2B5EF4-FFF2-40B4-BE49-F238E27FC236}">
                    <a16:creationId xmlns:a16="http://schemas.microsoft.com/office/drawing/2014/main" id="{82795BF2-E6C1-5D4C-BDD0-B3F8086B83E4}"/>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66">
                <a:extLst>
                  <a:ext uri="{FF2B5EF4-FFF2-40B4-BE49-F238E27FC236}">
                    <a16:creationId xmlns:a16="http://schemas.microsoft.com/office/drawing/2014/main" id="{7045E996-F5EF-7646-BEC2-B93B2A76DCE5}"/>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61" name="Picture 60">
              <a:extLst>
                <a:ext uri="{FF2B5EF4-FFF2-40B4-BE49-F238E27FC236}">
                  <a16:creationId xmlns:a16="http://schemas.microsoft.com/office/drawing/2014/main" id="{2088FC33-32B5-0F4D-80DB-7F7844053BD8}"/>
                </a:ext>
              </a:extLst>
            </p:cNvPr>
            <p:cNvPicPr>
              <a:picLocks noChangeAspect="1"/>
            </p:cNvPicPr>
            <p:nvPr/>
          </p:nvPicPr>
          <p:blipFill>
            <a:blip r:embed="rId3"/>
            <a:stretch>
              <a:fillRect/>
            </a:stretch>
          </p:blipFill>
          <p:spPr>
            <a:xfrm>
              <a:off x="7076779" y="3097434"/>
              <a:ext cx="1682168" cy="1121447"/>
            </a:xfrm>
            <a:prstGeom prst="rect">
              <a:avLst/>
            </a:prstGeom>
          </p:spPr>
        </p:pic>
        <p:pic>
          <p:nvPicPr>
            <p:cNvPr id="62" name="Picture 61">
              <a:extLst>
                <a:ext uri="{FF2B5EF4-FFF2-40B4-BE49-F238E27FC236}">
                  <a16:creationId xmlns:a16="http://schemas.microsoft.com/office/drawing/2014/main" id="{C9469A76-B790-044E-A397-839360D49081}"/>
                </a:ext>
              </a:extLst>
            </p:cNvPr>
            <p:cNvPicPr>
              <a:picLocks noChangeAspect="1"/>
            </p:cNvPicPr>
            <p:nvPr/>
          </p:nvPicPr>
          <p:blipFill>
            <a:blip r:embed="rId4"/>
            <a:stretch>
              <a:fillRect/>
            </a:stretch>
          </p:blipFill>
          <p:spPr>
            <a:xfrm>
              <a:off x="7452035" y="4109041"/>
              <a:ext cx="902943" cy="601360"/>
            </a:xfrm>
            <a:prstGeom prst="rect">
              <a:avLst/>
            </a:prstGeom>
          </p:spPr>
        </p:pic>
      </p:grpSp>
      <p:grpSp>
        <p:nvGrpSpPr>
          <p:cNvPr id="68" name="Group 67">
            <a:extLst>
              <a:ext uri="{FF2B5EF4-FFF2-40B4-BE49-F238E27FC236}">
                <a16:creationId xmlns:a16="http://schemas.microsoft.com/office/drawing/2014/main" id="{6AF0EF16-E807-124B-99A8-39B63C8619B3}"/>
              </a:ext>
            </a:extLst>
          </p:cNvPr>
          <p:cNvGrpSpPr/>
          <p:nvPr/>
        </p:nvGrpSpPr>
        <p:grpSpPr>
          <a:xfrm>
            <a:off x="9044910" y="4033741"/>
            <a:ext cx="2405449" cy="1096231"/>
            <a:chOff x="6984484" y="2612572"/>
            <a:chExt cx="3738933" cy="2121416"/>
          </a:xfrm>
        </p:grpSpPr>
        <p:grpSp>
          <p:nvGrpSpPr>
            <p:cNvPr id="69" name="Group 68">
              <a:extLst>
                <a:ext uri="{FF2B5EF4-FFF2-40B4-BE49-F238E27FC236}">
                  <a16:creationId xmlns:a16="http://schemas.microsoft.com/office/drawing/2014/main" id="{E443D6CC-9760-D649-816D-DEE13E7F185D}"/>
                </a:ext>
              </a:extLst>
            </p:cNvPr>
            <p:cNvGrpSpPr/>
            <p:nvPr/>
          </p:nvGrpSpPr>
          <p:grpSpPr>
            <a:xfrm>
              <a:off x="6984484" y="2612572"/>
              <a:ext cx="3738933" cy="2121416"/>
              <a:chOff x="7103238" y="2135528"/>
              <a:chExt cx="2824223" cy="1412111"/>
            </a:xfrm>
          </p:grpSpPr>
          <p:sp>
            <p:nvSpPr>
              <p:cNvPr id="73" name="Rectangle 72">
                <a:extLst>
                  <a:ext uri="{FF2B5EF4-FFF2-40B4-BE49-F238E27FC236}">
                    <a16:creationId xmlns:a16="http://schemas.microsoft.com/office/drawing/2014/main" id="{2EFD392B-F1EC-7A43-B9FF-BD75E70C47A5}"/>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a:extLst>
                  <a:ext uri="{FF2B5EF4-FFF2-40B4-BE49-F238E27FC236}">
                    <a16:creationId xmlns:a16="http://schemas.microsoft.com/office/drawing/2014/main" id="{131BCC59-812E-C24B-B867-298B78B4C4FF}"/>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75" name="Rectangle 74">
                <a:extLst>
                  <a:ext uri="{FF2B5EF4-FFF2-40B4-BE49-F238E27FC236}">
                    <a16:creationId xmlns:a16="http://schemas.microsoft.com/office/drawing/2014/main" id="{12E4F4CF-951B-FE4E-99D9-CD4608FC7B20}"/>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4A345864-B691-744A-96EC-F2D9AB60BAE6}"/>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70" name="Picture 69">
              <a:extLst>
                <a:ext uri="{FF2B5EF4-FFF2-40B4-BE49-F238E27FC236}">
                  <a16:creationId xmlns:a16="http://schemas.microsoft.com/office/drawing/2014/main" id="{C767FC25-E4E8-8E4E-8B26-CD29DCF7B80C}"/>
                </a:ext>
              </a:extLst>
            </p:cNvPr>
            <p:cNvPicPr>
              <a:picLocks noChangeAspect="1"/>
            </p:cNvPicPr>
            <p:nvPr/>
          </p:nvPicPr>
          <p:blipFill>
            <a:blip r:embed="rId3"/>
            <a:stretch>
              <a:fillRect/>
            </a:stretch>
          </p:blipFill>
          <p:spPr>
            <a:xfrm>
              <a:off x="8920644" y="3097434"/>
              <a:ext cx="1682168" cy="1121447"/>
            </a:xfrm>
            <a:prstGeom prst="rect">
              <a:avLst/>
            </a:prstGeom>
          </p:spPr>
        </p:pic>
        <p:pic>
          <p:nvPicPr>
            <p:cNvPr id="71" name="Picture 70">
              <a:extLst>
                <a:ext uri="{FF2B5EF4-FFF2-40B4-BE49-F238E27FC236}">
                  <a16:creationId xmlns:a16="http://schemas.microsoft.com/office/drawing/2014/main" id="{7D2FE8BE-374E-9D45-BF66-2CC519D91C45}"/>
                </a:ext>
              </a:extLst>
            </p:cNvPr>
            <p:cNvPicPr>
              <a:picLocks noChangeAspect="1"/>
            </p:cNvPicPr>
            <p:nvPr/>
          </p:nvPicPr>
          <p:blipFill>
            <a:blip r:embed="rId4"/>
            <a:stretch>
              <a:fillRect/>
            </a:stretch>
          </p:blipFill>
          <p:spPr>
            <a:xfrm>
              <a:off x="7452035" y="4109041"/>
              <a:ext cx="902943" cy="601360"/>
            </a:xfrm>
            <a:prstGeom prst="rect">
              <a:avLst/>
            </a:prstGeom>
          </p:spPr>
        </p:pic>
      </p:grpSp>
      <p:grpSp>
        <p:nvGrpSpPr>
          <p:cNvPr id="77" name="Group 76">
            <a:extLst>
              <a:ext uri="{FF2B5EF4-FFF2-40B4-BE49-F238E27FC236}">
                <a16:creationId xmlns:a16="http://schemas.microsoft.com/office/drawing/2014/main" id="{15551342-3448-D048-95C7-46B85E663C59}"/>
              </a:ext>
            </a:extLst>
          </p:cNvPr>
          <p:cNvGrpSpPr/>
          <p:nvPr/>
        </p:nvGrpSpPr>
        <p:grpSpPr>
          <a:xfrm>
            <a:off x="6289264" y="5281217"/>
            <a:ext cx="2405449" cy="1096231"/>
            <a:chOff x="6984484" y="2612572"/>
            <a:chExt cx="3738933" cy="2121416"/>
          </a:xfrm>
        </p:grpSpPr>
        <p:grpSp>
          <p:nvGrpSpPr>
            <p:cNvPr id="78" name="Group 77">
              <a:extLst>
                <a:ext uri="{FF2B5EF4-FFF2-40B4-BE49-F238E27FC236}">
                  <a16:creationId xmlns:a16="http://schemas.microsoft.com/office/drawing/2014/main" id="{7C2B6E75-1BF7-AB41-B6AE-081DE8546979}"/>
                </a:ext>
              </a:extLst>
            </p:cNvPr>
            <p:cNvGrpSpPr/>
            <p:nvPr/>
          </p:nvGrpSpPr>
          <p:grpSpPr>
            <a:xfrm>
              <a:off x="6984484" y="2612572"/>
              <a:ext cx="3738933" cy="2121416"/>
              <a:chOff x="7103238" y="2135528"/>
              <a:chExt cx="2824223" cy="1412111"/>
            </a:xfrm>
          </p:grpSpPr>
          <p:sp>
            <p:nvSpPr>
              <p:cNvPr id="82" name="Rectangle 81">
                <a:extLst>
                  <a:ext uri="{FF2B5EF4-FFF2-40B4-BE49-F238E27FC236}">
                    <a16:creationId xmlns:a16="http://schemas.microsoft.com/office/drawing/2014/main" id="{BF974FB3-CAD8-E24E-833D-E8B6E55A73B3}"/>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a:extLst>
                  <a:ext uri="{FF2B5EF4-FFF2-40B4-BE49-F238E27FC236}">
                    <a16:creationId xmlns:a16="http://schemas.microsoft.com/office/drawing/2014/main" id="{28BE2E5B-A3C8-BE40-8E6A-2CF7B4E552BB}"/>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84" name="Rectangle 83">
                <a:extLst>
                  <a:ext uri="{FF2B5EF4-FFF2-40B4-BE49-F238E27FC236}">
                    <a16:creationId xmlns:a16="http://schemas.microsoft.com/office/drawing/2014/main" id="{4B6EFF62-92ED-DC4E-B16A-1204FB086F33}"/>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TextBox 84">
                <a:extLst>
                  <a:ext uri="{FF2B5EF4-FFF2-40B4-BE49-F238E27FC236}">
                    <a16:creationId xmlns:a16="http://schemas.microsoft.com/office/drawing/2014/main" id="{6248F163-77DB-B44C-991E-2C063C82C980}"/>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79" name="Picture 78">
              <a:extLst>
                <a:ext uri="{FF2B5EF4-FFF2-40B4-BE49-F238E27FC236}">
                  <a16:creationId xmlns:a16="http://schemas.microsoft.com/office/drawing/2014/main" id="{6C6D09CE-59A5-C14F-95F2-DEBFA20D0880}"/>
                </a:ext>
              </a:extLst>
            </p:cNvPr>
            <p:cNvPicPr>
              <a:picLocks noChangeAspect="1"/>
            </p:cNvPicPr>
            <p:nvPr/>
          </p:nvPicPr>
          <p:blipFill>
            <a:blip r:embed="rId3"/>
            <a:stretch>
              <a:fillRect/>
            </a:stretch>
          </p:blipFill>
          <p:spPr>
            <a:xfrm>
              <a:off x="8901434" y="3097434"/>
              <a:ext cx="1682168" cy="1121447"/>
            </a:xfrm>
            <a:prstGeom prst="rect">
              <a:avLst/>
            </a:prstGeom>
          </p:spPr>
        </p:pic>
      </p:grpSp>
      <p:grpSp>
        <p:nvGrpSpPr>
          <p:cNvPr id="88" name="Group 87">
            <a:extLst>
              <a:ext uri="{FF2B5EF4-FFF2-40B4-BE49-F238E27FC236}">
                <a16:creationId xmlns:a16="http://schemas.microsoft.com/office/drawing/2014/main" id="{E0AD1CB5-A806-6346-AAF7-9DE15C8B8DB0}"/>
              </a:ext>
            </a:extLst>
          </p:cNvPr>
          <p:cNvGrpSpPr/>
          <p:nvPr/>
        </p:nvGrpSpPr>
        <p:grpSpPr>
          <a:xfrm>
            <a:off x="5808785" y="3295333"/>
            <a:ext cx="454314" cy="386373"/>
            <a:chOff x="5808785" y="3134694"/>
            <a:chExt cx="454314" cy="386373"/>
          </a:xfrm>
        </p:grpSpPr>
        <p:cxnSp>
          <p:nvCxnSpPr>
            <p:cNvPr id="86" name="Straight Arrow Connector 85">
              <a:extLst>
                <a:ext uri="{FF2B5EF4-FFF2-40B4-BE49-F238E27FC236}">
                  <a16:creationId xmlns:a16="http://schemas.microsoft.com/office/drawing/2014/main" id="{0A4E3890-425B-2F4A-83BB-3063DBB9DE7E}"/>
                </a:ext>
              </a:extLst>
            </p:cNvPr>
            <p:cNvCxnSpPr/>
            <p:nvPr/>
          </p:nvCxnSpPr>
          <p:spPr>
            <a:xfrm>
              <a:off x="5808785" y="3513926"/>
              <a:ext cx="454314" cy="714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73A5D234-6C3A-7844-A4AE-7C6EA06DFF87}"/>
                </a:ext>
              </a:extLst>
            </p:cNvPr>
            <p:cNvSpPr txBox="1"/>
            <p:nvPr/>
          </p:nvSpPr>
          <p:spPr>
            <a:xfrm>
              <a:off x="5868043" y="3134694"/>
              <a:ext cx="333557" cy="369332"/>
            </a:xfrm>
            <a:prstGeom prst="rect">
              <a:avLst/>
            </a:prstGeom>
            <a:noFill/>
          </p:spPr>
          <p:txBody>
            <a:bodyPr wrap="square" rtlCol="0">
              <a:spAutoFit/>
            </a:bodyPr>
            <a:lstStyle/>
            <a:p>
              <a:r>
                <a:rPr lang="en-US" dirty="0"/>
                <a:t>R</a:t>
              </a:r>
            </a:p>
          </p:txBody>
        </p:sp>
      </p:grpSp>
      <p:grpSp>
        <p:nvGrpSpPr>
          <p:cNvPr id="89" name="Group 88">
            <a:extLst>
              <a:ext uri="{FF2B5EF4-FFF2-40B4-BE49-F238E27FC236}">
                <a16:creationId xmlns:a16="http://schemas.microsoft.com/office/drawing/2014/main" id="{3FE292BF-CA0B-1942-852E-78315B2A54A5}"/>
              </a:ext>
            </a:extLst>
          </p:cNvPr>
          <p:cNvGrpSpPr/>
          <p:nvPr/>
        </p:nvGrpSpPr>
        <p:grpSpPr>
          <a:xfrm>
            <a:off x="5794254" y="2786731"/>
            <a:ext cx="495010" cy="379232"/>
            <a:chOff x="5790315" y="3134694"/>
            <a:chExt cx="495010" cy="379232"/>
          </a:xfrm>
        </p:grpSpPr>
        <p:cxnSp>
          <p:nvCxnSpPr>
            <p:cNvPr id="90" name="Straight Arrow Connector 89">
              <a:extLst>
                <a:ext uri="{FF2B5EF4-FFF2-40B4-BE49-F238E27FC236}">
                  <a16:creationId xmlns:a16="http://schemas.microsoft.com/office/drawing/2014/main" id="{947FE2F9-DA7B-0D42-9DAE-2B550CF82DC3}"/>
                </a:ext>
              </a:extLst>
            </p:cNvPr>
            <p:cNvCxnSpPr>
              <a:cxnSpLocks/>
            </p:cNvCxnSpPr>
            <p:nvPr/>
          </p:nvCxnSpPr>
          <p:spPr>
            <a:xfrm flipH="1">
              <a:off x="5790315" y="3513926"/>
              <a:ext cx="49501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EC5D00C2-B137-4242-ACF3-31C235948AEC}"/>
                </a:ext>
              </a:extLst>
            </p:cNvPr>
            <p:cNvSpPr txBox="1"/>
            <p:nvPr/>
          </p:nvSpPr>
          <p:spPr>
            <a:xfrm>
              <a:off x="5868043" y="3134694"/>
              <a:ext cx="333557" cy="369332"/>
            </a:xfrm>
            <a:prstGeom prst="rect">
              <a:avLst/>
            </a:prstGeom>
            <a:noFill/>
          </p:spPr>
          <p:txBody>
            <a:bodyPr wrap="square" rtlCol="0">
              <a:spAutoFit/>
            </a:bodyPr>
            <a:lstStyle/>
            <a:p>
              <a:r>
                <a:rPr lang="en-US" dirty="0"/>
                <a:t>L</a:t>
              </a:r>
            </a:p>
          </p:txBody>
        </p:sp>
      </p:grpSp>
      <p:grpSp>
        <p:nvGrpSpPr>
          <p:cNvPr id="118" name="Group 117">
            <a:extLst>
              <a:ext uri="{FF2B5EF4-FFF2-40B4-BE49-F238E27FC236}">
                <a16:creationId xmlns:a16="http://schemas.microsoft.com/office/drawing/2014/main" id="{773185F3-93CB-8645-9C2F-DB8BAA553DC1}"/>
              </a:ext>
            </a:extLst>
          </p:cNvPr>
          <p:cNvGrpSpPr/>
          <p:nvPr/>
        </p:nvGrpSpPr>
        <p:grpSpPr>
          <a:xfrm>
            <a:off x="3003526" y="2786731"/>
            <a:ext cx="368211" cy="598070"/>
            <a:chOff x="3003526" y="2786731"/>
            <a:chExt cx="368211" cy="598070"/>
          </a:xfrm>
        </p:grpSpPr>
        <p:sp>
          <p:nvSpPr>
            <p:cNvPr id="116" name="TextBox 115">
              <a:extLst>
                <a:ext uri="{FF2B5EF4-FFF2-40B4-BE49-F238E27FC236}">
                  <a16:creationId xmlns:a16="http://schemas.microsoft.com/office/drawing/2014/main" id="{734D61AA-0809-804C-B5A3-CED5B9A49DA5}"/>
                </a:ext>
              </a:extLst>
            </p:cNvPr>
            <p:cNvSpPr txBox="1"/>
            <p:nvPr/>
          </p:nvSpPr>
          <p:spPr>
            <a:xfrm>
              <a:off x="3135231" y="2786731"/>
              <a:ext cx="45719" cy="369332"/>
            </a:xfrm>
            <a:prstGeom prst="rect">
              <a:avLst/>
            </a:prstGeom>
            <a:noFill/>
          </p:spPr>
          <p:txBody>
            <a:bodyPr wrap="square" rtlCol="0">
              <a:spAutoFit/>
            </a:bodyPr>
            <a:lstStyle/>
            <a:p>
              <a:r>
                <a:rPr lang="en-US" dirty="0"/>
                <a:t>L</a:t>
              </a:r>
            </a:p>
          </p:txBody>
        </p:sp>
        <p:sp>
          <p:nvSpPr>
            <p:cNvPr id="117" name="U-Turn Arrow 116">
              <a:extLst>
                <a:ext uri="{FF2B5EF4-FFF2-40B4-BE49-F238E27FC236}">
                  <a16:creationId xmlns:a16="http://schemas.microsoft.com/office/drawing/2014/main" id="{B95F54A5-D6A6-5043-850D-CF38C3C74E13}"/>
                </a:ext>
              </a:extLst>
            </p:cNvPr>
            <p:cNvSpPr/>
            <p:nvPr/>
          </p:nvSpPr>
          <p:spPr>
            <a:xfrm rot="16200000"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19" name="Group 118">
            <a:extLst>
              <a:ext uri="{FF2B5EF4-FFF2-40B4-BE49-F238E27FC236}">
                <a16:creationId xmlns:a16="http://schemas.microsoft.com/office/drawing/2014/main" id="{C2DFB101-1E6C-7C4F-8D57-4EE2135C4CDC}"/>
              </a:ext>
            </a:extLst>
          </p:cNvPr>
          <p:cNvGrpSpPr/>
          <p:nvPr/>
        </p:nvGrpSpPr>
        <p:grpSpPr>
          <a:xfrm>
            <a:off x="8679490" y="2829681"/>
            <a:ext cx="368211" cy="598070"/>
            <a:chOff x="3003526" y="2786731"/>
            <a:chExt cx="368211" cy="598070"/>
          </a:xfrm>
        </p:grpSpPr>
        <p:sp>
          <p:nvSpPr>
            <p:cNvPr id="120" name="TextBox 119">
              <a:extLst>
                <a:ext uri="{FF2B5EF4-FFF2-40B4-BE49-F238E27FC236}">
                  <a16:creationId xmlns:a16="http://schemas.microsoft.com/office/drawing/2014/main" id="{76CD05D3-AAF4-5E4D-AA11-D4DEB0D1E444}"/>
                </a:ext>
              </a:extLst>
            </p:cNvPr>
            <p:cNvSpPr txBox="1"/>
            <p:nvPr/>
          </p:nvSpPr>
          <p:spPr>
            <a:xfrm>
              <a:off x="3135231" y="2786731"/>
              <a:ext cx="45719" cy="369332"/>
            </a:xfrm>
            <a:prstGeom prst="rect">
              <a:avLst/>
            </a:prstGeom>
            <a:noFill/>
          </p:spPr>
          <p:txBody>
            <a:bodyPr wrap="square" rtlCol="0">
              <a:spAutoFit/>
            </a:bodyPr>
            <a:lstStyle/>
            <a:p>
              <a:r>
                <a:rPr lang="en-US" dirty="0"/>
                <a:t>R</a:t>
              </a:r>
            </a:p>
          </p:txBody>
        </p:sp>
        <p:sp>
          <p:nvSpPr>
            <p:cNvPr id="121" name="U-Turn Arrow 120">
              <a:extLst>
                <a:ext uri="{FF2B5EF4-FFF2-40B4-BE49-F238E27FC236}">
                  <a16:creationId xmlns:a16="http://schemas.microsoft.com/office/drawing/2014/main" id="{74223546-F3E0-A447-8515-281128405AA5}"/>
                </a:ext>
              </a:extLst>
            </p:cNvPr>
            <p:cNvSpPr/>
            <p:nvPr/>
          </p:nvSpPr>
          <p:spPr>
            <a:xfrm rot="5400000">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22" name="Group 121">
            <a:extLst>
              <a:ext uri="{FF2B5EF4-FFF2-40B4-BE49-F238E27FC236}">
                <a16:creationId xmlns:a16="http://schemas.microsoft.com/office/drawing/2014/main" id="{816A9F20-CD6C-1443-A9CD-15171E973AE6}"/>
              </a:ext>
            </a:extLst>
          </p:cNvPr>
          <p:cNvGrpSpPr/>
          <p:nvPr/>
        </p:nvGrpSpPr>
        <p:grpSpPr>
          <a:xfrm>
            <a:off x="2956313" y="3643677"/>
            <a:ext cx="457590" cy="397706"/>
            <a:chOff x="5827735" y="3307692"/>
            <a:chExt cx="457590" cy="397706"/>
          </a:xfrm>
        </p:grpSpPr>
        <p:cxnSp>
          <p:nvCxnSpPr>
            <p:cNvPr id="123" name="Straight Arrow Connector 122">
              <a:extLst>
                <a:ext uri="{FF2B5EF4-FFF2-40B4-BE49-F238E27FC236}">
                  <a16:creationId xmlns:a16="http://schemas.microsoft.com/office/drawing/2014/main" id="{8DC3933C-20B6-F344-BA0E-FE836732D86D}"/>
                </a:ext>
              </a:extLst>
            </p:cNvPr>
            <p:cNvCxnSpPr>
              <a:cxnSpLocks/>
            </p:cNvCxnSpPr>
            <p:nvPr/>
          </p:nvCxnSpPr>
          <p:spPr>
            <a:xfrm flipH="1">
              <a:off x="5827735" y="3513926"/>
              <a:ext cx="457590" cy="191472"/>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24" name="TextBox 123">
              <a:extLst>
                <a:ext uri="{FF2B5EF4-FFF2-40B4-BE49-F238E27FC236}">
                  <a16:creationId xmlns:a16="http://schemas.microsoft.com/office/drawing/2014/main" id="{BFDEAF09-18DA-5B47-B003-FD64F9B5E52C}"/>
                </a:ext>
              </a:extLst>
            </p:cNvPr>
            <p:cNvSpPr txBox="1"/>
            <p:nvPr/>
          </p:nvSpPr>
          <p:spPr>
            <a:xfrm>
              <a:off x="5868043" y="3307692"/>
              <a:ext cx="333557" cy="369332"/>
            </a:xfrm>
            <a:prstGeom prst="rect">
              <a:avLst/>
            </a:prstGeom>
            <a:noFill/>
          </p:spPr>
          <p:txBody>
            <a:bodyPr wrap="square" rtlCol="0">
              <a:spAutoFit/>
            </a:bodyPr>
            <a:lstStyle/>
            <a:p>
              <a:r>
                <a:rPr lang="en-US" dirty="0"/>
                <a:t>S</a:t>
              </a:r>
            </a:p>
          </p:txBody>
        </p:sp>
      </p:grpSp>
      <p:grpSp>
        <p:nvGrpSpPr>
          <p:cNvPr id="126" name="Group 125">
            <a:extLst>
              <a:ext uri="{FF2B5EF4-FFF2-40B4-BE49-F238E27FC236}">
                <a16:creationId xmlns:a16="http://schemas.microsoft.com/office/drawing/2014/main" id="{C715738D-FA89-2F41-9D1B-0BD1B6EE3E28}"/>
              </a:ext>
            </a:extLst>
          </p:cNvPr>
          <p:cNvGrpSpPr/>
          <p:nvPr/>
        </p:nvGrpSpPr>
        <p:grpSpPr>
          <a:xfrm>
            <a:off x="8694713" y="3585168"/>
            <a:ext cx="363816" cy="440931"/>
            <a:chOff x="5767450" y="3282987"/>
            <a:chExt cx="363816" cy="440931"/>
          </a:xfrm>
        </p:grpSpPr>
        <p:cxnSp>
          <p:nvCxnSpPr>
            <p:cNvPr id="127" name="Straight Arrow Connector 126">
              <a:extLst>
                <a:ext uri="{FF2B5EF4-FFF2-40B4-BE49-F238E27FC236}">
                  <a16:creationId xmlns:a16="http://schemas.microsoft.com/office/drawing/2014/main" id="{1B101A7B-560C-884D-95CB-3195EC66CE9A}"/>
                </a:ext>
              </a:extLst>
            </p:cNvPr>
            <p:cNvCxnSpPr>
              <a:cxnSpLocks/>
            </p:cNvCxnSpPr>
            <p:nvPr/>
          </p:nvCxnSpPr>
          <p:spPr>
            <a:xfrm>
              <a:off x="5767450" y="3547040"/>
              <a:ext cx="350197" cy="176878"/>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28" name="TextBox 127">
              <a:extLst>
                <a:ext uri="{FF2B5EF4-FFF2-40B4-BE49-F238E27FC236}">
                  <a16:creationId xmlns:a16="http://schemas.microsoft.com/office/drawing/2014/main" id="{F096F1CF-2F06-BC4B-B413-41EF16988A86}"/>
                </a:ext>
              </a:extLst>
            </p:cNvPr>
            <p:cNvSpPr txBox="1"/>
            <p:nvPr/>
          </p:nvSpPr>
          <p:spPr>
            <a:xfrm>
              <a:off x="5797709" y="3282987"/>
              <a:ext cx="333557" cy="369332"/>
            </a:xfrm>
            <a:prstGeom prst="rect">
              <a:avLst/>
            </a:prstGeom>
            <a:noFill/>
          </p:spPr>
          <p:txBody>
            <a:bodyPr wrap="square" rtlCol="0">
              <a:spAutoFit/>
            </a:bodyPr>
            <a:lstStyle/>
            <a:p>
              <a:r>
                <a:rPr lang="en-US" dirty="0"/>
                <a:t>S</a:t>
              </a:r>
            </a:p>
          </p:txBody>
        </p:sp>
      </p:grpSp>
      <p:grpSp>
        <p:nvGrpSpPr>
          <p:cNvPr id="131" name="Group 130">
            <a:extLst>
              <a:ext uri="{FF2B5EF4-FFF2-40B4-BE49-F238E27FC236}">
                <a16:creationId xmlns:a16="http://schemas.microsoft.com/office/drawing/2014/main" id="{3BCE5633-D0F4-904A-89A0-ECF278DB379A}"/>
              </a:ext>
            </a:extLst>
          </p:cNvPr>
          <p:cNvGrpSpPr/>
          <p:nvPr/>
        </p:nvGrpSpPr>
        <p:grpSpPr>
          <a:xfrm>
            <a:off x="204889" y="4104464"/>
            <a:ext cx="368211" cy="598070"/>
            <a:chOff x="3003526" y="2786731"/>
            <a:chExt cx="368211" cy="598070"/>
          </a:xfrm>
        </p:grpSpPr>
        <p:sp>
          <p:nvSpPr>
            <p:cNvPr id="132" name="TextBox 131">
              <a:extLst>
                <a:ext uri="{FF2B5EF4-FFF2-40B4-BE49-F238E27FC236}">
                  <a16:creationId xmlns:a16="http://schemas.microsoft.com/office/drawing/2014/main" id="{7CDE0A6B-CA04-3746-AC6A-2F292C8ABC3B}"/>
                </a:ext>
              </a:extLst>
            </p:cNvPr>
            <p:cNvSpPr txBox="1"/>
            <p:nvPr/>
          </p:nvSpPr>
          <p:spPr>
            <a:xfrm>
              <a:off x="3209373" y="2786731"/>
              <a:ext cx="45719" cy="369332"/>
            </a:xfrm>
            <a:prstGeom prst="rect">
              <a:avLst/>
            </a:prstGeom>
            <a:noFill/>
          </p:spPr>
          <p:txBody>
            <a:bodyPr wrap="square" rtlCol="0">
              <a:spAutoFit/>
            </a:bodyPr>
            <a:lstStyle/>
            <a:p>
              <a:r>
                <a:rPr lang="en-US" dirty="0"/>
                <a:t>L</a:t>
              </a:r>
            </a:p>
          </p:txBody>
        </p:sp>
        <p:sp>
          <p:nvSpPr>
            <p:cNvPr id="133" name="U-Turn Arrow 132">
              <a:extLst>
                <a:ext uri="{FF2B5EF4-FFF2-40B4-BE49-F238E27FC236}">
                  <a16:creationId xmlns:a16="http://schemas.microsoft.com/office/drawing/2014/main" id="{59E3DFEB-0F2C-864A-8250-D240AAD3B429}"/>
                </a:ext>
              </a:extLst>
            </p:cNvPr>
            <p:cNvSpPr/>
            <p:nvPr/>
          </p:nvSpPr>
          <p:spPr>
            <a:xfrm rot="16200000"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34" name="Group 133">
            <a:extLst>
              <a:ext uri="{FF2B5EF4-FFF2-40B4-BE49-F238E27FC236}">
                <a16:creationId xmlns:a16="http://schemas.microsoft.com/office/drawing/2014/main" id="{114C9600-D7A8-8C46-957C-F43D7FF8D5B7}"/>
              </a:ext>
            </a:extLst>
          </p:cNvPr>
          <p:cNvGrpSpPr/>
          <p:nvPr/>
        </p:nvGrpSpPr>
        <p:grpSpPr>
          <a:xfrm>
            <a:off x="11446213" y="4112146"/>
            <a:ext cx="368211" cy="598070"/>
            <a:chOff x="3003526" y="2786731"/>
            <a:chExt cx="368211" cy="598070"/>
          </a:xfrm>
        </p:grpSpPr>
        <p:sp>
          <p:nvSpPr>
            <p:cNvPr id="135" name="TextBox 134">
              <a:extLst>
                <a:ext uri="{FF2B5EF4-FFF2-40B4-BE49-F238E27FC236}">
                  <a16:creationId xmlns:a16="http://schemas.microsoft.com/office/drawing/2014/main" id="{682B0C51-B058-CA43-A6F2-568031A599E4}"/>
                </a:ext>
              </a:extLst>
            </p:cNvPr>
            <p:cNvSpPr txBox="1"/>
            <p:nvPr/>
          </p:nvSpPr>
          <p:spPr>
            <a:xfrm>
              <a:off x="3135231" y="2786731"/>
              <a:ext cx="45719" cy="369332"/>
            </a:xfrm>
            <a:prstGeom prst="rect">
              <a:avLst/>
            </a:prstGeom>
            <a:noFill/>
          </p:spPr>
          <p:txBody>
            <a:bodyPr wrap="square" rtlCol="0">
              <a:spAutoFit/>
            </a:bodyPr>
            <a:lstStyle/>
            <a:p>
              <a:r>
                <a:rPr lang="en-US" dirty="0"/>
                <a:t>R</a:t>
              </a:r>
            </a:p>
          </p:txBody>
        </p:sp>
        <p:sp>
          <p:nvSpPr>
            <p:cNvPr id="136" name="U-Turn Arrow 135">
              <a:extLst>
                <a:ext uri="{FF2B5EF4-FFF2-40B4-BE49-F238E27FC236}">
                  <a16:creationId xmlns:a16="http://schemas.microsoft.com/office/drawing/2014/main" id="{DAE4D9EB-6C1E-DF49-B98A-45A68A05261F}"/>
                </a:ext>
              </a:extLst>
            </p:cNvPr>
            <p:cNvSpPr/>
            <p:nvPr/>
          </p:nvSpPr>
          <p:spPr>
            <a:xfrm rot="5400000">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37" name="Group 136">
            <a:extLst>
              <a:ext uri="{FF2B5EF4-FFF2-40B4-BE49-F238E27FC236}">
                <a16:creationId xmlns:a16="http://schemas.microsoft.com/office/drawing/2014/main" id="{CF8C2F03-62C6-C844-8C28-C24236065B73}"/>
              </a:ext>
            </a:extLst>
          </p:cNvPr>
          <p:cNvGrpSpPr/>
          <p:nvPr/>
        </p:nvGrpSpPr>
        <p:grpSpPr>
          <a:xfrm>
            <a:off x="1361479" y="3340735"/>
            <a:ext cx="291352" cy="648856"/>
            <a:chOff x="3041956" y="2774374"/>
            <a:chExt cx="291352" cy="648856"/>
          </a:xfrm>
        </p:grpSpPr>
        <p:sp>
          <p:nvSpPr>
            <p:cNvPr id="138" name="TextBox 137">
              <a:extLst>
                <a:ext uri="{FF2B5EF4-FFF2-40B4-BE49-F238E27FC236}">
                  <a16:creationId xmlns:a16="http://schemas.microsoft.com/office/drawing/2014/main" id="{64630CE5-05C0-804B-83C5-4887967960B5}"/>
                </a:ext>
              </a:extLst>
            </p:cNvPr>
            <p:cNvSpPr txBox="1"/>
            <p:nvPr/>
          </p:nvSpPr>
          <p:spPr>
            <a:xfrm>
              <a:off x="3147588" y="2774374"/>
              <a:ext cx="45719" cy="369332"/>
            </a:xfrm>
            <a:prstGeom prst="rect">
              <a:avLst/>
            </a:prstGeom>
            <a:noFill/>
          </p:spPr>
          <p:txBody>
            <a:bodyPr wrap="square" rtlCol="0">
              <a:spAutoFit/>
            </a:bodyPr>
            <a:lstStyle/>
            <a:p>
              <a:r>
                <a:rPr lang="en-US" dirty="0"/>
                <a:t>S</a:t>
              </a:r>
            </a:p>
          </p:txBody>
        </p:sp>
        <p:sp>
          <p:nvSpPr>
            <p:cNvPr id="139" name="U-Turn Arrow 138">
              <a:extLst>
                <a:ext uri="{FF2B5EF4-FFF2-40B4-BE49-F238E27FC236}">
                  <a16:creationId xmlns:a16="http://schemas.microsoft.com/office/drawing/2014/main" id="{23BA1950-68A2-324A-B987-22AF1995979A}"/>
                </a:ext>
              </a:extLst>
            </p:cNvPr>
            <p:cNvSpPr/>
            <p:nvPr/>
          </p:nvSpPr>
          <p:spPr>
            <a:xfrm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40" name="Group 139">
            <a:extLst>
              <a:ext uri="{FF2B5EF4-FFF2-40B4-BE49-F238E27FC236}">
                <a16:creationId xmlns:a16="http://schemas.microsoft.com/office/drawing/2014/main" id="{494BA92E-96CE-0747-A725-829303F61A4C}"/>
              </a:ext>
            </a:extLst>
          </p:cNvPr>
          <p:cNvGrpSpPr/>
          <p:nvPr/>
        </p:nvGrpSpPr>
        <p:grpSpPr>
          <a:xfrm>
            <a:off x="10003477" y="3357230"/>
            <a:ext cx="291352" cy="648856"/>
            <a:chOff x="3041956" y="2774374"/>
            <a:chExt cx="291352" cy="648856"/>
          </a:xfrm>
        </p:grpSpPr>
        <p:sp>
          <p:nvSpPr>
            <p:cNvPr id="141" name="TextBox 140">
              <a:extLst>
                <a:ext uri="{FF2B5EF4-FFF2-40B4-BE49-F238E27FC236}">
                  <a16:creationId xmlns:a16="http://schemas.microsoft.com/office/drawing/2014/main" id="{35B4A5E7-1D8F-C643-B2E4-0FE4F9CE7CCB}"/>
                </a:ext>
              </a:extLst>
            </p:cNvPr>
            <p:cNvSpPr txBox="1"/>
            <p:nvPr/>
          </p:nvSpPr>
          <p:spPr>
            <a:xfrm>
              <a:off x="3147588" y="2774374"/>
              <a:ext cx="45719" cy="369332"/>
            </a:xfrm>
            <a:prstGeom prst="rect">
              <a:avLst/>
            </a:prstGeom>
            <a:noFill/>
          </p:spPr>
          <p:txBody>
            <a:bodyPr wrap="square" rtlCol="0">
              <a:spAutoFit/>
            </a:bodyPr>
            <a:lstStyle/>
            <a:p>
              <a:r>
                <a:rPr lang="en-US" dirty="0"/>
                <a:t>S</a:t>
              </a:r>
            </a:p>
          </p:txBody>
        </p:sp>
        <p:sp>
          <p:nvSpPr>
            <p:cNvPr id="142" name="U-Turn Arrow 141">
              <a:extLst>
                <a:ext uri="{FF2B5EF4-FFF2-40B4-BE49-F238E27FC236}">
                  <a16:creationId xmlns:a16="http://schemas.microsoft.com/office/drawing/2014/main" id="{FB2D8A8E-76BE-5C44-8C84-3B129870F556}"/>
                </a:ext>
              </a:extLst>
            </p:cNvPr>
            <p:cNvSpPr/>
            <p:nvPr/>
          </p:nvSpPr>
          <p:spPr>
            <a:xfrm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43" name="Group 142">
            <a:extLst>
              <a:ext uri="{FF2B5EF4-FFF2-40B4-BE49-F238E27FC236}">
                <a16:creationId xmlns:a16="http://schemas.microsoft.com/office/drawing/2014/main" id="{E1E779F3-AC8E-D74D-8A9E-B27B7D3DCB4F}"/>
              </a:ext>
            </a:extLst>
          </p:cNvPr>
          <p:cNvGrpSpPr/>
          <p:nvPr/>
        </p:nvGrpSpPr>
        <p:grpSpPr>
          <a:xfrm>
            <a:off x="2972800" y="4548395"/>
            <a:ext cx="454314" cy="386373"/>
            <a:chOff x="5808785" y="3134694"/>
            <a:chExt cx="454314" cy="386373"/>
          </a:xfrm>
        </p:grpSpPr>
        <p:cxnSp>
          <p:nvCxnSpPr>
            <p:cNvPr id="144" name="Straight Arrow Connector 143">
              <a:extLst>
                <a:ext uri="{FF2B5EF4-FFF2-40B4-BE49-F238E27FC236}">
                  <a16:creationId xmlns:a16="http://schemas.microsoft.com/office/drawing/2014/main" id="{7B1FCBDE-380B-F948-AB7F-E2206F003E39}"/>
                </a:ext>
              </a:extLst>
            </p:cNvPr>
            <p:cNvCxnSpPr/>
            <p:nvPr/>
          </p:nvCxnSpPr>
          <p:spPr>
            <a:xfrm>
              <a:off x="5808785" y="3513926"/>
              <a:ext cx="454314" cy="714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45" name="TextBox 144">
              <a:extLst>
                <a:ext uri="{FF2B5EF4-FFF2-40B4-BE49-F238E27FC236}">
                  <a16:creationId xmlns:a16="http://schemas.microsoft.com/office/drawing/2014/main" id="{531F0492-18E6-AC44-B92D-D5FCD575D180}"/>
                </a:ext>
              </a:extLst>
            </p:cNvPr>
            <p:cNvSpPr txBox="1"/>
            <p:nvPr/>
          </p:nvSpPr>
          <p:spPr>
            <a:xfrm>
              <a:off x="5868043" y="3134694"/>
              <a:ext cx="333557" cy="369332"/>
            </a:xfrm>
            <a:prstGeom prst="rect">
              <a:avLst/>
            </a:prstGeom>
            <a:noFill/>
          </p:spPr>
          <p:txBody>
            <a:bodyPr wrap="square" rtlCol="0">
              <a:spAutoFit/>
            </a:bodyPr>
            <a:lstStyle/>
            <a:p>
              <a:r>
                <a:rPr lang="en-US" dirty="0"/>
                <a:t>R</a:t>
              </a:r>
            </a:p>
          </p:txBody>
        </p:sp>
      </p:grpSp>
      <p:grpSp>
        <p:nvGrpSpPr>
          <p:cNvPr id="146" name="Group 145">
            <a:extLst>
              <a:ext uri="{FF2B5EF4-FFF2-40B4-BE49-F238E27FC236}">
                <a16:creationId xmlns:a16="http://schemas.microsoft.com/office/drawing/2014/main" id="{038AD2F6-57A4-9E4F-AE96-41997D84C005}"/>
              </a:ext>
            </a:extLst>
          </p:cNvPr>
          <p:cNvGrpSpPr/>
          <p:nvPr/>
        </p:nvGrpSpPr>
        <p:grpSpPr>
          <a:xfrm>
            <a:off x="2932742" y="4149377"/>
            <a:ext cx="495010" cy="379232"/>
            <a:chOff x="5790315" y="3134694"/>
            <a:chExt cx="495010" cy="379232"/>
          </a:xfrm>
        </p:grpSpPr>
        <p:cxnSp>
          <p:nvCxnSpPr>
            <p:cNvPr id="147" name="Straight Arrow Connector 146">
              <a:extLst>
                <a:ext uri="{FF2B5EF4-FFF2-40B4-BE49-F238E27FC236}">
                  <a16:creationId xmlns:a16="http://schemas.microsoft.com/office/drawing/2014/main" id="{4BE0BC4A-9223-AE42-8E81-FDCD6B736F78}"/>
                </a:ext>
              </a:extLst>
            </p:cNvPr>
            <p:cNvCxnSpPr>
              <a:cxnSpLocks/>
            </p:cNvCxnSpPr>
            <p:nvPr/>
          </p:nvCxnSpPr>
          <p:spPr>
            <a:xfrm flipH="1">
              <a:off x="5790315" y="3513926"/>
              <a:ext cx="49501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48" name="TextBox 147">
              <a:extLst>
                <a:ext uri="{FF2B5EF4-FFF2-40B4-BE49-F238E27FC236}">
                  <a16:creationId xmlns:a16="http://schemas.microsoft.com/office/drawing/2014/main" id="{320508BC-BE39-9644-B5E2-3FC47A1B1DB8}"/>
                </a:ext>
              </a:extLst>
            </p:cNvPr>
            <p:cNvSpPr txBox="1"/>
            <p:nvPr/>
          </p:nvSpPr>
          <p:spPr>
            <a:xfrm>
              <a:off x="5868043" y="3134694"/>
              <a:ext cx="333557" cy="369332"/>
            </a:xfrm>
            <a:prstGeom prst="rect">
              <a:avLst/>
            </a:prstGeom>
            <a:noFill/>
          </p:spPr>
          <p:txBody>
            <a:bodyPr wrap="square" rtlCol="0">
              <a:spAutoFit/>
            </a:bodyPr>
            <a:lstStyle/>
            <a:p>
              <a:r>
                <a:rPr lang="en-US" dirty="0"/>
                <a:t>L</a:t>
              </a:r>
            </a:p>
          </p:txBody>
        </p:sp>
      </p:grpSp>
      <p:grpSp>
        <p:nvGrpSpPr>
          <p:cNvPr id="149" name="Group 148">
            <a:extLst>
              <a:ext uri="{FF2B5EF4-FFF2-40B4-BE49-F238E27FC236}">
                <a16:creationId xmlns:a16="http://schemas.microsoft.com/office/drawing/2014/main" id="{AEE187C6-7DDC-DD40-B352-D11EA3882F57}"/>
              </a:ext>
            </a:extLst>
          </p:cNvPr>
          <p:cNvGrpSpPr/>
          <p:nvPr/>
        </p:nvGrpSpPr>
        <p:grpSpPr>
          <a:xfrm>
            <a:off x="8552692" y="4138785"/>
            <a:ext cx="495010" cy="379232"/>
            <a:chOff x="5790315" y="3134694"/>
            <a:chExt cx="495010" cy="379232"/>
          </a:xfrm>
        </p:grpSpPr>
        <p:cxnSp>
          <p:nvCxnSpPr>
            <p:cNvPr id="150" name="Straight Arrow Connector 149">
              <a:extLst>
                <a:ext uri="{FF2B5EF4-FFF2-40B4-BE49-F238E27FC236}">
                  <a16:creationId xmlns:a16="http://schemas.microsoft.com/office/drawing/2014/main" id="{31D554A5-5335-514E-84F3-862D91EB03E1}"/>
                </a:ext>
              </a:extLst>
            </p:cNvPr>
            <p:cNvCxnSpPr>
              <a:cxnSpLocks/>
            </p:cNvCxnSpPr>
            <p:nvPr/>
          </p:nvCxnSpPr>
          <p:spPr>
            <a:xfrm flipH="1">
              <a:off x="5790315" y="3513926"/>
              <a:ext cx="49501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51" name="TextBox 150">
              <a:extLst>
                <a:ext uri="{FF2B5EF4-FFF2-40B4-BE49-F238E27FC236}">
                  <a16:creationId xmlns:a16="http://schemas.microsoft.com/office/drawing/2014/main" id="{22F31583-1D1F-3344-AD58-BFB477E6DEC3}"/>
                </a:ext>
              </a:extLst>
            </p:cNvPr>
            <p:cNvSpPr txBox="1"/>
            <p:nvPr/>
          </p:nvSpPr>
          <p:spPr>
            <a:xfrm>
              <a:off x="5868043" y="3134694"/>
              <a:ext cx="333557" cy="369332"/>
            </a:xfrm>
            <a:prstGeom prst="rect">
              <a:avLst/>
            </a:prstGeom>
            <a:noFill/>
          </p:spPr>
          <p:txBody>
            <a:bodyPr wrap="square" rtlCol="0">
              <a:spAutoFit/>
            </a:bodyPr>
            <a:lstStyle/>
            <a:p>
              <a:r>
                <a:rPr lang="en-US" dirty="0"/>
                <a:t>L</a:t>
              </a:r>
            </a:p>
          </p:txBody>
        </p:sp>
      </p:grpSp>
      <p:grpSp>
        <p:nvGrpSpPr>
          <p:cNvPr id="152" name="Group 151">
            <a:extLst>
              <a:ext uri="{FF2B5EF4-FFF2-40B4-BE49-F238E27FC236}">
                <a16:creationId xmlns:a16="http://schemas.microsoft.com/office/drawing/2014/main" id="{E78FF212-4F7B-874D-8367-B932FD337A1C}"/>
              </a:ext>
            </a:extLst>
          </p:cNvPr>
          <p:cNvGrpSpPr/>
          <p:nvPr/>
        </p:nvGrpSpPr>
        <p:grpSpPr>
          <a:xfrm>
            <a:off x="5800524" y="4919740"/>
            <a:ext cx="457590" cy="397706"/>
            <a:chOff x="5827735" y="3307692"/>
            <a:chExt cx="457590" cy="397706"/>
          </a:xfrm>
        </p:grpSpPr>
        <p:cxnSp>
          <p:nvCxnSpPr>
            <p:cNvPr id="153" name="Straight Arrow Connector 152">
              <a:extLst>
                <a:ext uri="{FF2B5EF4-FFF2-40B4-BE49-F238E27FC236}">
                  <a16:creationId xmlns:a16="http://schemas.microsoft.com/office/drawing/2014/main" id="{374D0DBB-0372-C548-8EDF-AC6272BC1158}"/>
                </a:ext>
              </a:extLst>
            </p:cNvPr>
            <p:cNvCxnSpPr>
              <a:cxnSpLocks/>
            </p:cNvCxnSpPr>
            <p:nvPr/>
          </p:nvCxnSpPr>
          <p:spPr>
            <a:xfrm flipH="1">
              <a:off x="5827735" y="3513926"/>
              <a:ext cx="457590" cy="191472"/>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CF5BF1A1-501E-0240-82DB-D0AEC8C72993}"/>
                </a:ext>
              </a:extLst>
            </p:cNvPr>
            <p:cNvSpPr txBox="1"/>
            <p:nvPr/>
          </p:nvSpPr>
          <p:spPr>
            <a:xfrm>
              <a:off x="5868043" y="3307692"/>
              <a:ext cx="333557" cy="369332"/>
            </a:xfrm>
            <a:prstGeom prst="rect">
              <a:avLst/>
            </a:prstGeom>
            <a:noFill/>
          </p:spPr>
          <p:txBody>
            <a:bodyPr wrap="square" rtlCol="0">
              <a:spAutoFit/>
            </a:bodyPr>
            <a:lstStyle/>
            <a:p>
              <a:r>
                <a:rPr lang="en-US" dirty="0"/>
                <a:t>S</a:t>
              </a:r>
            </a:p>
          </p:txBody>
        </p:sp>
      </p:grpSp>
      <p:grpSp>
        <p:nvGrpSpPr>
          <p:cNvPr id="155" name="Group 154">
            <a:extLst>
              <a:ext uri="{FF2B5EF4-FFF2-40B4-BE49-F238E27FC236}">
                <a16:creationId xmlns:a16="http://schemas.microsoft.com/office/drawing/2014/main" id="{814D711C-56D5-7344-9069-DECF4DE80F3A}"/>
              </a:ext>
            </a:extLst>
          </p:cNvPr>
          <p:cNvGrpSpPr/>
          <p:nvPr/>
        </p:nvGrpSpPr>
        <p:grpSpPr>
          <a:xfrm>
            <a:off x="5155978" y="5018503"/>
            <a:ext cx="1183649" cy="734369"/>
            <a:chOff x="5767450" y="3514765"/>
            <a:chExt cx="350197" cy="209153"/>
          </a:xfrm>
        </p:grpSpPr>
        <p:cxnSp>
          <p:nvCxnSpPr>
            <p:cNvPr id="156" name="Straight Arrow Connector 155">
              <a:extLst>
                <a:ext uri="{FF2B5EF4-FFF2-40B4-BE49-F238E27FC236}">
                  <a16:creationId xmlns:a16="http://schemas.microsoft.com/office/drawing/2014/main" id="{1ED81A76-4260-6F4A-8A4A-C7CB483F4E5F}"/>
                </a:ext>
              </a:extLst>
            </p:cNvPr>
            <p:cNvCxnSpPr>
              <a:cxnSpLocks/>
            </p:cNvCxnSpPr>
            <p:nvPr/>
          </p:nvCxnSpPr>
          <p:spPr>
            <a:xfrm>
              <a:off x="5767450" y="3547040"/>
              <a:ext cx="350197" cy="176878"/>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57" name="TextBox 156">
              <a:extLst>
                <a:ext uri="{FF2B5EF4-FFF2-40B4-BE49-F238E27FC236}">
                  <a16:creationId xmlns:a16="http://schemas.microsoft.com/office/drawing/2014/main" id="{B0AFCF25-4785-9F4B-97E3-E84E3E7793C1}"/>
                </a:ext>
              </a:extLst>
            </p:cNvPr>
            <p:cNvSpPr txBox="1"/>
            <p:nvPr/>
          </p:nvSpPr>
          <p:spPr>
            <a:xfrm>
              <a:off x="5808420" y="3514765"/>
              <a:ext cx="296815" cy="105188"/>
            </a:xfrm>
            <a:prstGeom prst="rect">
              <a:avLst/>
            </a:prstGeom>
            <a:noFill/>
          </p:spPr>
          <p:txBody>
            <a:bodyPr wrap="square" rtlCol="0">
              <a:spAutoFit/>
            </a:bodyPr>
            <a:lstStyle/>
            <a:p>
              <a:r>
                <a:rPr lang="en-US" dirty="0"/>
                <a:t>S</a:t>
              </a:r>
            </a:p>
          </p:txBody>
        </p:sp>
      </p:grpSp>
      <p:grpSp>
        <p:nvGrpSpPr>
          <p:cNvPr id="158" name="Group 157">
            <a:extLst>
              <a:ext uri="{FF2B5EF4-FFF2-40B4-BE49-F238E27FC236}">
                <a16:creationId xmlns:a16="http://schemas.microsoft.com/office/drawing/2014/main" id="{B5358B76-3A78-BA45-996E-EE66585D1A8D}"/>
              </a:ext>
            </a:extLst>
          </p:cNvPr>
          <p:cNvGrpSpPr/>
          <p:nvPr/>
        </p:nvGrpSpPr>
        <p:grpSpPr>
          <a:xfrm>
            <a:off x="5804398" y="3910047"/>
            <a:ext cx="368211" cy="598070"/>
            <a:chOff x="3003526" y="2786731"/>
            <a:chExt cx="368211" cy="598070"/>
          </a:xfrm>
        </p:grpSpPr>
        <p:sp>
          <p:nvSpPr>
            <p:cNvPr id="159" name="TextBox 158">
              <a:extLst>
                <a:ext uri="{FF2B5EF4-FFF2-40B4-BE49-F238E27FC236}">
                  <a16:creationId xmlns:a16="http://schemas.microsoft.com/office/drawing/2014/main" id="{BE5C3508-323F-174E-B147-FB3806660F40}"/>
                </a:ext>
              </a:extLst>
            </p:cNvPr>
            <p:cNvSpPr txBox="1"/>
            <p:nvPr/>
          </p:nvSpPr>
          <p:spPr>
            <a:xfrm>
              <a:off x="3135231" y="2786731"/>
              <a:ext cx="45719" cy="369332"/>
            </a:xfrm>
            <a:prstGeom prst="rect">
              <a:avLst/>
            </a:prstGeom>
            <a:noFill/>
          </p:spPr>
          <p:txBody>
            <a:bodyPr wrap="square" rtlCol="0">
              <a:spAutoFit/>
            </a:bodyPr>
            <a:lstStyle/>
            <a:p>
              <a:r>
                <a:rPr lang="en-US" dirty="0"/>
                <a:t>R</a:t>
              </a:r>
            </a:p>
          </p:txBody>
        </p:sp>
        <p:sp>
          <p:nvSpPr>
            <p:cNvPr id="160" name="U-Turn Arrow 159">
              <a:extLst>
                <a:ext uri="{FF2B5EF4-FFF2-40B4-BE49-F238E27FC236}">
                  <a16:creationId xmlns:a16="http://schemas.microsoft.com/office/drawing/2014/main" id="{26A60723-417F-5E4D-AB3C-D92D26339377}"/>
                </a:ext>
              </a:extLst>
            </p:cNvPr>
            <p:cNvSpPr/>
            <p:nvPr/>
          </p:nvSpPr>
          <p:spPr>
            <a:xfrm rot="5400000">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61" name="Group 160">
            <a:extLst>
              <a:ext uri="{FF2B5EF4-FFF2-40B4-BE49-F238E27FC236}">
                <a16:creationId xmlns:a16="http://schemas.microsoft.com/office/drawing/2014/main" id="{1E782064-AE4E-384E-A7B1-62503E3A654C}"/>
              </a:ext>
            </a:extLst>
          </p:cNvPr>
          <p:cNvGrpSpPr/>
          <p:nvPr/>
        </p:nvGrpSpPr>
        <p:grpSpPr>
          <a:xfrm>
            <a:off x="5862613" y="4408899"/>
            <a:ext cx="368211" cy="598070"/>
            <a:chOff x="3003526" y="2786731"/>
            <a:chExt cx="368211" cy="598070"/>
          </a:xfrm>
        </p:grpSpPr>
        <p:sp>
          <p:nvSpPr>
            <p:cNvPr id="162" name="TextBox 161">
              <a:extLst>
                <a:ext uri="{FF2B5EF4-FFF2-40B4-BE49-F238E27FC236}">
                  <a16:creationId xmlns:a16="http://schemas.microsoft.com/office/drawing/2014/main" id="{11B33FAA-52E2-994F-A12B-A7FECFC6902E}"/>
                </a:ext>
              </a:extLst>
            </p:cNvPr>
            <p:cNvSpPr txBox="1"/>
            <p:nvPr/>
          </p:nvSpPr>
          <p:spPr>
            <a:xfrm>
              <a:off x="3135231" y="2786731"/>
              <a:ext cx="45719" cy="369332"/>
            </a:xfrm>
            <a:prstGeom prst="rect">
              <a:avLst/>
            </a:prstGeom>
            <a:noFill/>
          </p:spPr>
          <p:txBody>
            <a:bodyPr wrap="square" rtlCol="0">
              <a:spAutoFit/>
            </a:bodyPr>
            <a:lstStyle/>
            <a:p>
              <a:r>
                <a:rPr lang="en-US" dirty="0"/>
                <a:t>L</a:t>
              </a:r>
            </a:p>
          </p:txBody>
        </p:sp>
        <p:sp>
          <p:nvSpPr>
            <p:cNvPr id="163" name="U-Turn Arrow 162">
              <a:extLst>
                <a:ext uri="{FF2B5EF4-FFF2-40B4-BE49-F238E27FC236}">
                  <a16:creationId xmlns:a16="http://schemas.microsoft.com/office/drawing/2014/main" id="{9EDB2D06-7C60-0B44-BAF9-66BC60C9D4EC}"/>
                </a:ext>
              </a:extLst>
            </p:cNvPr>
            <p:cNvSpPr/>
            <p:nvPr/>
          </p:nvSpPr>
          <p:spPr>
            <a:xfrm rot="16200000"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64" name="Group 163">
            <a:extLst>
              <a:ext uri="{FF2B5EF4-FFF2-40B4-BE49-F238E27FC236}">
                <a16:creationId xmlns:a16="http://schemas.microsoft.com/office/drawing/2014/main" id="{8958EB00-E665-D548-BDCB-69FC152935CE}"/>
              </a:ext>
            </a:extLst>
          </p:cNvPr>
          <p:cNvGrpSpPr/>
          <p:nvPr/>
        </p:nvGrpSpPr>
        <p:grpSpPr>
          <a:xfrm>
            <a:off x="3001936" y="5420159"/>
            <a:ext cx="368211" cy="598070"/>
            <a:chOff x="3003526" y="2786731"/>
            <a:chExt cx="368211" cy="598070"/>
          </a:xfrm>
        </p:grpSpPr>
        <p:sp>
          <p:nvSpPr>
            <p:cNvPr id="165" name="TextBox 164">
              <a:extLst>
                <a:ext uri="{FF2B5EF4-FFF2-40B4-BE49-F238E27FC236}">
                  <a16:creationId xmlns:a16="http://schemas.microsoft.com/office/drawing/2014/main" id="{93E73481-26AF-BA46-83D8-C461E9A6D761}"/>
                </a:ext>
              </a:extLst>
            </p:cNvPr>
            <p:cNvSpPr txBox="1"/>
            <p:nvPr/>
          </p:nvSpPr>
          <p:spPr>
            <a:xfrm>
              <a:off x="3209373" y="2786731"/>
              <a:ext cx="45719" cy="369332"/>
            </a:xfrm>
            <a:prstGeom prst="rect">
              <a:avLst/>
            </a:prstGeom>
            <a:noFill/>
          </p:spPr>
          <p:txBody>
            <a:bodyPr wrap="square" rtlCol="0">
              <a:spAutoFit/>
            </a:bodyPr>
            <a:lstStyle/>
            <a:p>
              <a:r>
                <a:rPr lang="en-US" dirty="0"/>
                <a:t>L</a:t>
              </a:r>
            </a:p>
          </p:txBody>
        </p:sp>
        <p:sp>
          <p:nvSpPr>
            <p:cNvPr id="166" name="U-Turn Arrow 165">
              <a:extLst>
                <a:ext uri="{FF2B5EF4-FFF2-40B4-BE49-F238E27FC236}">
                  <a16:creationId xmlns:a16="http://schemas.microsoft.com/office/drawing/2014/main" id="{DACAA5AB-4194-774F-A756-461C1ADDDEEA}"/>
                </a:ext>
              </a:extLst>
            </p:cNvPr>
            <p:cNvSpPr/>
            <p:nvPr/>
          </p:nvSpPr>
          <p:spPr>
            <a:xfrm rot="16200000"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67" name="Group 166">
            <a:extLst>
              <a:ext uri="{FF2B5EF4-FFF2-40B4-BE49-F238E27FC236}">
                <a16:creationId xmlns:a16="http://schemas.microsoft.com/office/drawing/2014/main" id="{FAB8E80E-2D97-534C-BE55-8F03E94C5173}"/>
              </a:ext>
            </a:extLst>
          </p:cNvPr>
          <p:cNvGrpSpPr/>
          <p:nvPr/>
        </p:nvGrpSpPr>
        <p:grpSpPr>
          <a:xfrm>
            <a:off x="8694713" y="5240547"/>
            <a:ext cx="368211" cy="598070"/>
            <a:chOff x="3003526" y="2786731"/>
            <a:chExt cx="368211" cy="598070"/>
          </a:xfrm>
        </p:grpSpPr>
        <p:sp>
          <p:nvSpPr>
            <p:cNvPr id="168" name="TextBox 167">
              <a:extLst>
                <a:ext uri="{FF2B5EF4-FFF2-40B4-BE49-F238E27FC236}">
                  <a16:creationId xmlns:a16="http://schemas.microsoft.com/office/drawing/2014/main" id="{57A15F81-E31B-F045-9D47-2FD881D6BE12}"/>
                </a:ext>
              </a:extLst>
            </p:cNvPr>
            <p:cNvSpPr txBox="1"/>
            <p:nvPr/>
          </p:nvSpPr>
          <p:spPr>
            <a:xfrm>
              <a:off x="3135231" y="2786731"/>
              <a:ext cx="45719" cy="369332"/>
            </a:xfrm>
            <a:prstGeom prst="rect">
              <a:avLst/>
            </a:prstGeom>
            <a:noFill/>
          </p:spPr>
          <p:txBody>
            <a:bodyPr wrap="square" rtlCol="0">
              <a:spAutoFit/>
            </a:bodyPr>
            <a:lstStyle/>
            <a:p>
              <a:r>
                <a:rPr lang="en-US" dirty="0"/>
                <a:t>R</a:t>
              </a:r>
            </a:p>
          </p:txBody>
        </p:sp>
        <p:sp>
          <p:nvSpPr>
            <p:cNvPr id="169" name="U-Turn Arrow 168">
              <a:extLst>
                <a:ext uri="{FF2B5EF4-FFF2-40B4-BE49-F238E27FC236}">
                  <a16:creationId xmlns:a16="http://schemas.microsoft.com/office/drawing/2014/main" id="{53D50EC2-2FC3-6149-8115-261ABE290113}"/>
                </a:ext>
              </a:extLst>
            </p:cNvPr>
            <p:cNvSpPr/>
            <p:nvPr/>
          </p:nvSpPr>
          <p:spPr>
            <a:xfrm rot="5400000">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0" name="Group 169">
            <a:extLst>
              <a:ext uri="{FF2B5EF4-FFF2-40B4-BE49-F238E27FC236}">
                <a16:creationId xmlns:a16="http://schemas.microsoft.com/office/drawing/2014/main" id="{36C323FA-9117-784C-A193-4B53BE8C4330}"/>
              </a:ext>
            </a:extLst>
          </p:cNvPr>
          <p:cNvGrpSpPr/>
          <p:nvPr/>
        </p:nvGrpSpPr>
        <p:grpSpPr>
          <a:xfrm>
            <a:off x="4454273" y="6335424"/>
            <a:ext cx="359186" cy="404103"/>
            <a:chOff x="3041956" y="3019127"/>
            <a:chExt cx="359186" cy="404103"/>
          </a:xfrm>
        </p:grpSpPr>
        <p:sp>
          <p:nvSpPr>
            <p:cNvPr id="171" name="TextBox 170">
              <a:extLst>
                <a:ext uri="{FF2B5EF4-FFF2-40B4-BE49-F238E27FC236}">
                  <a16:creationId xmlns:a16="http://schemas.microsoft.com/office/drawing/2014/main" id="{B8C38CB8-93ED-3A43-A94C-7DE9AC098F17}"/>
                </a:ext>
              </a:extLst>
            </p:cNvPr>
            <p:cNvSpPr txBox="1"/>
            <p:nvPr/>
          </p:nvSpPr>
          <p:spPr>
            <a:xfrm>
              <a:off x="3355423" y="3019127"/>
              <a:ext cx="45719" cy="369332"/>
            </a:xfrm>
            <a:prstGeom prst="rect">
              <a:avLst/>
            </a:prstGeom>
            <a:noFill/>
          </p:spPr>
          <p:txBody>
            <a:bodyPr wrap="square" rtlCol="0">
              <a:spAutoFit/>
            </a:bodyPr>
            <a:lstStyle/>
            <a:p>
              <a:r>
                <a:rPr lang="en-US" dirty="0"/>
                <a:t>S</a:t>
              </a:r>
            </a:p>
          </p:txBody>
        </p:sp>
        <p:sp>
          <p:nvSpPr>
            <p:cNvPr id="172" name="U-Turn Arrow 171">
              <a:extLst>
                <a:ext uri="{FF2B5EF4-FFF2-40B4-BE49-F238E27FC236}">
                  <a16:creationId xmlns:a16="http://schemas.microsoft.com/office/drawing/2014/main" id="{75D20FD2-43E6-D647-AF8B-823B73B503F6}"/>
                </a:ext>
              </a:extLst>
            </p:cNvPr>
            <p:cNvSpPr/>
            <p:nvPr/>
          </p:nvSpPr>
          <p:spPr>
            <a:xfrm flipH="1" flipV="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3" name="Group 172">
            <a:extLst>
              <a:ext uri="{FF2B5EF4-FFF2-40B4-BE49-F238E27FC236}">
                <a16:creationId xmlns:a16="http://schemas.microsoft.com/office/drawing/2014/main" id="{559F7861-5503-584C-BC4F-34EFCFEBE095}"/>
              </a:ext>
            </a:extLst>
          </p:cNvPr>
          <p:cNvGrpSpPr/>
          <p:nvPr/>
        </p:nvGrpSpPr>
        <p:grpSpPr>
          <a:xfrm>
            <a:off x="7378249" y="6353369"/>
            <a:ext cx="359186" cy="404103"/>
            <a:chOff x="3041956" y="3019127"/>
            <a:chExt cx="359186" cy="404103"/>
          </a:xfrm>
        </p:grpSpPr>
        <p:sp>
          <p:nvSpPr>
            <p:cNvPr id="174" name="TextBox 173">
              <a:extLst>
                <a:ext uri="{FF2B5EF4-FFF2-40B4-BE49-F238E27FC236}">
                  <a16:creationId xmlns:a16="http://schemas.microsoft.com/office/drawing/2014/main" id="{FD785FDE-3F87-6A4F-8435-BD0A8F536B0E}"/>
                </a:ext>
              </a:extLst>
            </p:cNvPr>
            <p:cNvSpPr txBox="1"/>
            <p:nvPr/>
          </p:nvSpPr>
          <p:spPr>
            <a:xfrm>
              <a:off x="3355423" y="3019127"/>
              <a:ext cx="45719" cy="369332"/>
            </a:xfrm>
            <a:prstGeom prst="rect">
              <a:avLst/>
            </a:prstGeom>
            <a:noFill/>
          </p:spPr>
          <p:txBody>
            <a:bodyPr wrap="square" rtlCol="0">
              <a:spAutoFit/>
            </a:bodyPr>
            <a:lstStyle/>
            <a:p>
              <a:r>
                <a:rPr lang="en-US" dirty="0"/>
                <a:t>S</a:t>
              </a:r>
            </a:p>
          </p:txBody>
        </p:sp>
        <p:sp>
          <p:nvSpPr>
            <p:cNvPr id="175" name="U-Turn Arrow 174">
              <a:extLst>
                <a:ext uri="{FF2B5EF4-FFF2-40B4-BE49-F238E27FC236}">
                  <a16:creationId xmlns:a16="http://schemas.microsoft.com/office/drawing/2014/main" id="{1FACCAF1-C0C7-8B4B-9951-62C8BBDC3ED0}"/>
                </a:ext>
              </a:extLst>
            </p:cNvPr>
            <p:cNvSpPr/>
            <p:nvPr/>
          </p:nvSpPr>
          <p:spPr>
            <a:xfrm flipH="1" flipV="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6" name="Group 175">
            <a:extLst>
              <a:ext uri="{FF2B5EF4-FFF2-40B4-BE49-F238E27FC236}">
                <a16:creationId xmlns:a16="http://schemas.microsoft.com/office/drawing/2014/main" id="{C076D352-DD9A-0146-A1A3-12371F08C41D}"/>
              </a:ext>
            </a:extLst>
          </p:cNvPr>
          <p:cNvGrpSpPr/>
          <p:nvPr/>
        </p:nvGrpSpPr>
        <p:grpSpPr>
          <a:xfrm>
            <a:off x="5778981" y="5624594"/>
            <a:ext cx="495010" cy="379232"/>
            <a:chOff x="5790315" y="3134694"/>
            <a:chExt cx="495010" cy="379232"/>
          </a:xfrm>
        </p:grpSpPr>
        <p:cxnSp>
          <p:nvCxnSpPr>
            <p:cNvPr id="177" name="Straight Arrow Connector 176">
              <a:extLst>
                <a:ext uri="{FF2B5EF4-FFF2-40B4-BE49-F238E27FC236}">
                  <a16:creationId xmlns:a16="http://schemas.microsoft.com/office/drawing/2014/main" id="{69CAFED2-E617-BD49-8B40-E7B52E50521C}"/>
                </a:ext>
              </a:extLst>
            </p:cNvPr>
            <p:cNvCxnSpPr>
              <a:cxnSpLocks/>
            </p:cNvCxnSpPr>
            <p:nvPr/>
          </p:nvCxnSpPr>
          <p:spPr>
            <a:xfrm flipH="1">
              <a:off x="5790315" y="3513926"/>
              <a:ext cx="49501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78" name="TextBox 177">
              <a:extLst>
                <a:ext uri="{FF2B5EF4-FFF2-40B4-BE49-F238E27FC236}">
                  <a16:creationId xmlns:a16="http://schemas.microsoft.com/office/drawing/2014/main" id="{08AA3EEC-F746-AB4C-952B-11C33C09BD14}"/>
                </a:ext>
              </a:extLst>
            </p:cNvPr>
            <p:cNvSpPr txBox="1"/>
            <p:nvPr/>
          </p:nvSpPr>
          <p:spPr>
            <a:xfrm>
              <a:off x="5868043" y="3134694"/>
              <a:ext cx="333557" cy="369332"/>
            </a:xfrm>
            <a:prstGeom prst="rect">
              <a:avLst/>
            </a:prstGeom>
            <a:noFill/>
          </p:spPr>
          <p:txBody>
            <a:bodyPr wrap="square" rtlCol="0">
              <a:spAutoFit/>
            </a:bodyPr>
            <a:lstStyle/>
            <a:p>
              <a:r>
                <a:rPr lang="en-US" dirty="0"/>
                <a:t>L</a:t>
              </a:r>
            </a:p>
          </p:txBody>
        </p:sp>
      </p:grpSp>
      <p:grpSp>
        <p:nvGrpSpPr>
          <p:cNvPr id="179" name="Group 178">
            <a:extLst>
              <a:ext uri="{FF2B5EF4-FFF2-40B4-BE49-F238E27FC236}">
                <a16:creationId xmlns:a16="http://schemas.microsoft.com/office/drawing/2014/main" id="{B17D264F-DA45-7140-8769-7B112F013630}"/>
              </a:ext>
            </a:extLst>
          </p:cNvPr>
          <p:cNvGrpSpPr/>
          <p:nvPr/>
        </p:nvGrpSpPr>
        <p:grpSpPr>
          <a:xfrm>
            <a:off x="5834950" y="5960178"/>
            <a:ext cx="454314" cy="386373"/>
            <a:chOff x="5808785" y="3134694"/>
            <a:chExt cx="454314" cy="386373"/>
          </a:xfrm>
        </p:grpSpPr>
        <p:cxnSp>
          <p:nvCxnSpPr>
            <p:cNvPr id="180" name="Straight Arrow Connector 179">
              <a:extLst>
                <a:ext uri="{FF2B5EF4-FFF2-40B4-BE49-F238E27FC236}">
                  <a16:creationId xmlns:a16="http://schemas.microsoft.com/office/drawing/2014/main" id="{2771D088-67C9-6D40-893F-A50A5AE36705}"/>
                </a:ext>
              </a:extLst>
            </p:cNvPr>
            <p:cNvCxnSpPr/>
            <p:nvPr/>
          </p:nvCxnSpPr>
          <p:spPr>
            <a:xfrm>
              <a:off x="5808785" y="3513926"/>
              <a:ext cx="454314" cy="714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81" name="TextBox 180">
              <a:extLst>
                <a:ext uri="{FF2B5EF4-FFF2-40B4-BE49-F238E27FC236}">
                  <a16:creationId xmlns:a16="http://schemas.microsoft.com/office/drawing/2014/main" id="{FCA79444-3D5C-DB49-BF8D-32577363525D}"/>
                </a:ext>
              </a:extLst>
            </p:cNvPr>
            <p:cNvSpPr txBox="1"/>
            <p:nvPr/>
          </p:nvSpPr>
          <p:spPr>
            <a:xfrm>
              <a:off x="5868043" y="3134694"/>
              <a:ext cx="333557" cy="369332"/>
            </a:xfrm>
            <a:prstGeom prst="rect">
              <a:avLst/>
            </a:prstGeom>
            <a:noFill/>
          </p:spPr>
          <p:txBody>
            <a:bodyPr wrap="square" rtlCol="0">
              <a:spAutoFit/>
            </a:bodyPr>
            <a:lstStyle/>
            <a:p>
              <a:r>
                <a:rPr lang="en-US" dirty="0"/>
                <a:t>R</a:t>
              </a:r>
            </a:p>
          </p:txBody>
        </p:sp>
      </p:grpSp>
      <p:sp>
        <p:nvSpPr>
          <p:cNvPr id="182" name="TextBox 181">
            <a:extLst>
              <a:ext uri="{FF2B5EF4-FFF2-40B4-BE49-F238E27FC236}">
                <a16:creationId xmlns:a16="http://schemas.microsoft.com/office/drawing/2014/main" id="{230B0322-5200-D244-A565-01363F3B83EE}"/>
              </a:ext>
            </a:extLst>
          </p:cNvPr>
          <p:cNvSpPr txBox="1"/>
          <p:nvPr/>
        </p:nvSpPr>
        <p:spPr>
          <a:xfrm>
            <a:off x="9324318" y="516125"/>
            <a:ext cx="2335427" cy="1200329"/>
          </a:xfrm>
          <a:prstGeom prst="rect">
            <a:avLst/>
          </a:prstGeom>
          <a:noFill/>
        </p:spPr>
        <p:txBody>
          <a:bodyPr wrap="square" rtlCol="0">
            <a:spAutoFit/>
          </a:bodyPr>
          <a:lstStyle/>
          <a:p>
            <a:r>
              <a:rPr lang="en-US" dirty="0"/>
              <a:t>Action Legend</a:t>
            </a:r>
          </a:p>
          <a:p>
            <a:r>
              <a:rPr lang="en-US" dirty="0"/>
              <a:t>L = Move Left</a:t>
            </a:r>
          </a:p>
          <a:p>
            <a:r>
              <a:rPr lang="en-US" dirty="0"/>
              <a:t>R = Move Right</a:t>
            </a:r>
          </a:p>
          <a:p>
            <a:r>
              <a:rPr lang="en-US" dirty="0"/>
              <a:t>S = Suck</a:t>
            </a:r>
          </a:p>
        </p:txBody>
      </p:sp>
      <p:grpSp>
        <p:nvGrpSpPr>
          <p:cNvPr id="183" name="Group 182">
            <a:extLst>
              <a:ext uri="{FF2B5EF4-FFF2-40B4-BE49-F238E27FC236}">
                <a16:creationId xmlns:a16="http://schemas.microsoft.com/office/drawing/2014/main" id="{6683A3DB-454D-FB49-B455-2D999274C9F9}"/>
              </a:ext>
            </a:extLst>
          </p:cNvPr>
          <p:cNvGrpSpPr/>
          <p:nvPr/>
        </p:nvGrpSpPr>
        <p:grpSpPr>
          <a:xfrm>
            <a:off x="8661196" y="4564539"/>
            <a:ext cx="454314" cy="386373"/>
            <a:chOff x="5808785" y="3134694"/>
            <a:chExt cx="454314" cy="386373"/>
          </a:xfrm>
        </p:grpSpPr>
        <p:cxnSp>
          <p:nvCxnSpPr>
            <p:cNvPr id="184" name="Straight Arrow Connector 183">
              <a:extLst>
                <a:ext uri="{FF2B5EF4-FFF2-40B4-BE49-F238E27FC236}">
                  <a16:creationId xmlns:a16="http://schemas.microsoft.com/office/drawing/2014/main" id="{7BED9498-03F3-9A45-9076-7A964A4DB039}"/>
                </a:ext>
              </a:extLst>
            </p:cNvPr>
            <p:cNvCxnSpPr/>
            <p:nvPr/>
          </p:nvCxnSpPr>
          <p:spPr>
            <a:xfrm>
              <a:off x="5808785" y="3513926"/>
              <a:ext cx="454314" cy="714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85" name="TextBox 184">
              <a:extLst>
                <a:ext uri="{FF2B5EF4-FFF2-40B4-BE49-F238E27FC236}">
                  <a16:creationId xmlns:a16="http://schemas.microsoft.com/office/drawing/2014/main" id="{C8EBEABB-D822-5B4D-A126-2C4EEEAD398A}"/>
                </a:ext>
              </a:extLst>
            </p:cNvPr>
            <p:cNvSpPr txBox="1"/>
            <p:nvPr/>
          </p:nvSpPr>
          <p:spPr>
            <a:xfrm>
              <a:off x="5868043" y="3134694"/>
              <a:ext cx="333557" cy="369332"/>
            </a:xfrm>
            <a:prstGeom prst="rect">
              <a:avLst/>
            </a:prstGeom>
            <a:noFill/>
          </p:spPr>
          <p:txBody>
            <a:bodyPr wrap="square" rtlCol="0">
              <a:spAutoFit/>
            </a:bodyPr>
            <a:lstStyle/>
            <a:p>
              <a:r>
                <a:rPr lang="en-US" dirty="0"/>
                <a:t>R</a:t>
              </a:r>
            </a:p>
          </p:txBody>
        </p:sp>
      </p:grpSp>
    </p:spTree>
    <p:extLst>
      <p:ext uri="{BB962C8B-B14F-4D97-AF65-F5344CB8AC3E}">
        <p14:creationId xmlns:p14="http://schemas.microsoft.com/office/powerpoint/2010/main" val="250416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82"/>
                                        </p:tgtEl>
                                        <p:attrNameLst>
                                          <p:attrName>style.visibility</p:attrName>
                                        </p:attrNameLst>
                                      </p:cBhvr>
                                      <p:to>
                                        <p:strVal val="visible"/>
                                      </p:to>
                                    </p:set>
                                    <p:animEffect transition="in" filter="dissolve">
                                      <p:cBhvr>
                                        <p:cTn id="12" dur="500"/>
                                        <p:tgtEl>
                                          <p:spTgt spid="18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18"/>
                                        </p:tgtEl>
                                        <p:attrNameLst>
                                          <p:attrName>style.visibility</p:attrName>
                                        </p:attrNameLst>
                                      </p:cBhvr>
                                      <p:to>
                                        <p:strVal val="visible"/>
                                      </p:to>
                                    </p:set>
                                    <p:animEffect transition="in" filter="dissolve">
                                      <p:cBhvr>
                                        <p:cTn id="17" dur="500"/>
                                        <p:tgtEl>
                                          <p:spTgt spid="11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8"/>
                                        </p:tgtEl>
                                        <p:attrNameLst>
                                          <p:attrName>style.visibility</p:attrName>
                                        </p:attrNameLst>
                                      </p:cBhvr>
                                      <p:to>
                                        <p:strVal val="visible"/>
                                      </p:to>
                                    </p:set>
                                    <p:animEffect transition="in" filter="dissolve">
                                      <p:cBhvr>
                                        <p:cTn id="22" dur="500"/>
                                        <p:tgtEl>
                                          <p:spTgt spid="8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41"/>
                                        </p:tgtEl>
                                        <p:attrNameLst>
                                          <p:attrName>style.visibility</p:attrName>
                                        </p:attrNameLst>
                                      </p:cBhvr>
                                      <p:to>
                                        <p:strVal val="visible"/>
                                      </p:to>
                                    </p:set>
                                    <p:animEffect transition="in" filter="dissolve">
                                      <p:cBhvr>
                                        <p:cTn id="27" dur="500"/>
                                        <p:tgtEl>
                                          <p:spTgt spid="41"/>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19"/>
                                        </p:tgtEl>
                                        <p:attrNameLst>
                                          <p:attrName>style.visibility</p:attrName>
                                        </p:attrNameLst>
                                      </p:cBhvr>
                                      <p:to>
                                        <p:strVal val="visible"/>
                                      </p:to>
                                    </p:set>
                                    <p:animEffect transition="in" filter="dissolve">
                                      <p:cBhvr>
                                        <p:cTn id="32" dur="500"/>
                                        <p:tgtEl>
                                          <p:spTgt spid="11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89"/>
                                        </p:tgtEl>
                                        <p:attrNameLst>
                                          <p:attrName>style.visibility</p:attrName>
                                        </p:attrNameLst>
                                      </p:cBhvr>
                                      <p:to>
                                        <p:strVal val="visible"/>
                                      </p:to>
                                    </p:set>
                                    <p:animEffect transition="in" filter="dissolve">
                                      <p:cBhvr>
                                        <p:cTn id="37" dur="500"/>
                                        <p:tgtEl>
                                          <p:spTgt spid="89"/>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22"/>
                                        </p:tgtEl>
                                        <p:attrNameLst>
                                          <p:attrName>style.visibility</p:attrName>
                                        </p:attrNameLst>
                                      </p:cBhvr>
                                      <p:to>
                                        <p:strVal val="visible"/>
                                      </p:to>
                                    </p:set>
                                    <p:animEffect transition="in" filter="dissolve">
                                      <p:cBhvr>
                                        <p:cTn id="42" dur="500"/>
                                        <p:tgtEl>
                                          <p:spTgt spid="122"/>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dissolve">
                                      <p:cBhvr>
                                        <p:cTn id="47" dur="500"/>
                                        <p:tgtEl>
                                          <p:spTgt spid="23"/>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nodeType="clickEffect">
                                  <p:stCondLst>
                                    <p:cond delay="0"/>
                                  </p:stCondLst>
                                  <p:childTnLst>
                                    <p:set>
                                      <p:cBhvr>
                                        <p:cTn id="51" dur="1" fill="hold">
                                          <p:stCondLst>
                                            <p:cond delay="0"/>
                                          </p:stCondLst>
                                        </p:cTn>
                                        <p:tgtEl>
                                          <p:spTgt spid="137"/>
                                        </p:tgtEl>
                                        <p:attrNameLst>
                                          <p:attrName>style.visibility</p:attrName>
                                        </p:attrNameLst>
                                      </p:cBhvr>
                                      <p:to>
                                        <p:strVal val="visible"/>
                                      </p:to>
                                    </p:set>
                                    <p:animEffect transition="in" filter="dissolve">
                                      <p:cBhvr>
                                        <p:cTn id="52" dur="500"/>
                                        <p:tgtEl>
                                          <p:spTgt spid="137"/>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131"/>
                                        </p:tgtEl>
                                        <p:attrNameLst>
                                          <p:attrName>style.visibility</p:attrName>
                                        </p:attrNameLst>
                                      </p:cBhvr>
                                      <p:to>
                                        <p:strVal val="visible"/>
                                      </p:to>
                                    </p:set>
                                    <p:animEffect transition="in" filter="dissolve">
                                      <p:cBhvr>
                                        <p:cTn id="57" dur="500"/>
                                        <p:tgtEl>
                                          <p:spTgt spid="131"/>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0" fill="hold" nodeType="clickEffect">
                                  <p:stCondLst>
                                    <p:cond delay="0"/>
                                  </p:stCondLst>
                                  <p:childTnLst>
                                    <p:set>
                                      <p:cBhvr>
                                        <p:cTn id="61" dur="1" fill="hold">
                                          <p:stCondLst>
                                            <p:cond delay="0"/>
                                          </p:stCondLst>
                                        </p:cTn>
                                        <p:tgtEl>
                                          <p:spTgt spid="126"/>
                                        </p:tgtEl>
                                        <p:attrNameLst>
                                          <p:attrName>style.visibility</p:attrName>
                                        </p:attrNameLst>
                                      </p:cBhvr>
                                      <p:to>
                                        <p:strVal val="visible"/>
                                      </p:to>
                                    </p:set>
                                    <p:animEffect transition="in" filter="dissolve">
                                      <p:cBhvr>
                                        <p:cTn id="62" dur="500"/>
                                        <p:tgtEl>
                                          <p:spTgt spid="126"/>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nodeType="clickEffect">
                                  <p:stCondLst>
                                    <p:cond delay="0"/>
                                  </p:stCondLst>
                                  <p:childTnLst>
                                    <p:set>
                                      <p:cBhvr>
                                        <p:cTn id="66" dur="1" fill="hold">
                                          <p:stCondLst>
                                            <p:cond delay="0"/>
                                          </p:stCondLst>
                                        </p:cTn>
                                        <p:tgtEl>
                                          <p:spTgt spid="68"/>
                                        </p:tgtEl>
                                        <p:attrNameLst>
                                          <p:attrName>style.visibility</p:attrName>
                                        </p:attrNameLst>
                                      </p:cBhvr>
                                      <p:to>
                                        <p:strVal val="visible"/>
                                      </p:to>
                                    </p:set>
                                    <p:animEffect transition="in" filter="dissolve">
                                      <p:cBhvr>
                                        <p:cTn id="67" dur="500"/>
                                        <p:tgtEl>
                                          <p:spTgt spid="68"/>
                                        </p:tgtEl>
                                      </p:cBhvr>
                                    </p:animEffect>
                                  </p:childTnLst>
                                </p:cTn>
                              </p:par>
                            </p:childTnLst>
                          </p:cTn>
                        </p:par>
                      </p:childTnLst>
                    </p:cTn>
                  </p:par>
                  <p:par>
                    <p:cTn id="68" fill="hold">
                      <p:stCondLst>
                        <p:cond delay="indefinite"/>
                      </p:stCondLst>
                      <p:childTnLst>
                        <p:par>
                          <p:cTn id="69" fill="hold">
                            <p:stCondLst>
                              <p:cond delay="0"/>
                            </p:stCondLst>
                            <p:childTnLst>
                              <p:par>
                                <p:cTn id="70" presetID="9" presetClass="entr" presetSubtype="0" fill="hold" nodeType="clickEffect">
                                  <p:stCondLst>
                                    <p:cond delay="0"/>
                                  </p:stCondLst>
                                  <p:childTnLst>
                                    <p:set>
                                      <p:cBhvr>
                                        <p:cTn id="71" dur="1" fill="hold">
                                          <p:stCondLst>
                                            <p:cond delay="0"/>
                                          </p:stCondLst>
                                        </p:cTn>
                                        <p:tgtEl>
                                          <p:spTgt spid="140"/>
                                        </p:tgtEl>
                                        <p:attrNameLst>
                                          <p:attrName>style.visibility</p:attrName>
                                        </p:attrNameLst>
                                      </p:cBhvr>
                                      <p:to>
                                        <p:strVal val="visible"/>
                                      </p:to>
                                    </p:set>
                                    <p:animEffect transition="in" filter="dissolve">
                                      <p:cBhvr>
                                        <p:cTn id="72" dur="500"/>
                                        <p:tgtEl>
                                          <p:spTgt spid="140"/>
                                        </p:tgtEl>
                                      </p:cBhvr>
                                    </p:animEffect>
                                  </p:childTnLst>
                                </p:cTn>
                              </p:par>
                              <p:par>
                                <p:cTn id="73" presetID="9" presetClass="entr" presetSubtype="0" fill="hold" nodeType="withEffect">
                                  <p:stCondLst>
                                    <p:cond delay="0"/>
                                  </p:stCondLst>
                                  <p:childTnLst>
                                    <p:set>
                                      <p:cBhvr>
                                        <p:cTn id="74" dur="1" fill="hold">
                                          <p:stCondLst>
                                            <p:cond delay="0"/>
                                          </p:stCondLst>
                                        </p:cTn>
                                        <p:tgtEl>
                                          <p:spTgt spid="134"/>
                                        </p:tgtEl>
                                        <p:attrNameLst>
                                          <p:attrName>style.visibility</p:attrName>
                                        </p:attrNameLst>
                                      </p:cBhvr>
                                      <p:to>
                                        <p:strVal val="visible"/>
                                      </p:to>
                                    </p:set>
                                    <p:animEffect transition="in" filter="dissolve">
                                      <p:cBhvr>
                                        <p:cTn id="75" dur="500"/>
                                        <p:tgtEl>
                                          <p:spTgt spid="134"/>
                                        </p:tgtEl>
                                      </p:cBhvr>
                                    </p:animEffect>
                                  </p:childTnLst>
                                </p:cTn>
                              </p:par>
                            </p:childTnLst>
                          </p:cTn>
                        </p:par>
                      </p:childTnLst>
                    </p:cTn>
                  </p:par>
                  <p:par>
                    <p:cTn id="76" fill="hold">
                      <p:stCondLst>
                        <p:cond delay="indefinite"/>
                      </p:stCondLst>
                      <p:childTnLst>
                        <p:par>
                          <p:cTn id="77" fill="hold">
                            <p:stCondLst>
                              <p:cond delay="0"/>
                            </p:stCondLst>
                            <p:childTnLst>
                              <p:par>
                                <p:cTn id="78" presetID="9" presetClass="entr" presetSubtype="0" fill="hold" nodeType="clickEffect">
                                  <p:stCondLst>
                                    <p:cond delay="0"/>
                                  </p:stCondLst>
                                  <p:childTnLst>
                                    <p:set>
                                      <p:cBhvr>
                                        <p:cTn id="79" dur="1" fill="hold">
                                          <p:stCondLst>
                                            <p:cond delay="0"/>
                                          </p:stCondLst>
                                        </p:cTn>
                                        <p:tgtEl>
                                          <p:spTgt spid="149"/>
                                        </p:tgtEl>
                                        <p:attrNameLst>
                                          <p:attrName>style.visibility</p:attrName>
                                        </p:attrNameLst>
                                      </p:cBhvr>
                                      <p:to>
                                        <p:strVal val="visible"/>
                                      </p:to>
                                    </p:set>
                                    <p:animEffect transition="in" filter="dissolve">
                                      <p:cBhvr>
                                        <p:cTn id="80" dur="500"/>
                                        <p:tgtEl>
                                          <p:spTgt spid="149"/>
                                        </p:tgtEl>
                                      </p:cBhvr>
                                    </p:animEffect>
                                  </p:childTnLst>
                                </p:cTn>
                              </p:par>
                              <p:par>
                                <p:cTn id="81" presetID="9" presetClass="entr" presetSubtype="0" fill="hold" nodeType="withEffect">
                                  <p:stCondLst>
                                    <p:cond delay="0"/>
                                  </p:stCondLst>
                                  <p:childTnLst>
                                    <p:set>
                                      <p:cBhvr>
                                        <p:cTn id="82" dur="1" fill="hold">
                                          <p:stCondLst>
                                            <p:cond delay="0"/>
                                          </p:stCondLst>
                                        </p:cTn>
                                        <p:tgtEl>
                                          <p:spTgt spid="59"/>
                                        </p:tgtEl>
                                        <p:attrNameLst>
                                          <p:attrName>style.visibility</p:attrName>
                                        </p:attrNameLst>
                                      </p:cBhvr>
                                      <p:to>
                                        <p:strVal val="visible"/>
                                      </p:to>
                                    </p:set>
                                    <p:animEffect transition="in" filter="dissolve">
                                      <p:cBhvr>
                                        <p:cTn id="83" dur="500"/>
                                        <p:tgtEl>
                                          <p:spTgt spid="59"/>
                                        </p:tgtEl>
                                      </p:cBhvr>
                                    </p:animEffect>
                                  </p:childTnLst>
                                </p:cTn>
                              </p:par>
                            </p:childTnLst>
                          </p:cTn>
                        </p:par>
                      </p:childTnLst>
                    </p:cTn>
                  </p:par>
                  <p:par>
                    <p:cTn id="84" fill="hold">
                      <p:stCondLst>
                        <p:cond delay="indefinite"/>
                      </p:stCondLst>
                      <p:childTnLst>
                        <p:par>
                          <p:cTn id="85" fill="hold">
                            <p:stCondLst>
                              <p:cond delay="0"/>
                            </p:stCondLst>
                            <p:childTnLst>
                              <p:par>
                                <p:cTn id="86" presetID="9" presetClass="entr" presetSubtype="0" fill="hold" nodeType="clickEffect">
                                  <p:stCondLst>
                                    <p:cond delay="0"/>
                                  </p:stCondLst>
                                  <p:childTnLst>
                                    <p:set>
                                      <p:cBhvr>
                                        <p:cTn id="87" dur="1" fill="hold">
                                          <p:stCondLst>
                                            <p:cond delay="0"/>
                                          </p:stCondLst>
                                        </p:cTn>
                                        <p:tgtEl>
                                          <p:spTgt spid="143"/>
                                        </p:tgtEl>
                                        <p:attrNameLst>
                                          <p:attrName>style.visibility</p:attrName>
                                        </p:attrNameLst>
                                      </p:cBhvr>
                                      <p:to>
                                        <p:strVal val="visible"/>
                                      </p:to>
                                    </p:set>
                                    <p:animEffect transition="in" filter="dissolve">
                                      <p:cBhvr>
                                        <p:cTn id="88" dur="500"/>
                                        <p:tgtEl>
                                          <p:spTgt spid="143"/>
                                        </p:tgtEl>
                                      </p:cBhvr>
                                    </p:animEffect>
                                  </p:childTnLst>
                                </p:cTn>
                              </p:par>
                            </p:childTnLst>
                          </p:cTn>
                        </p:par>
                      </p:childTnLst>
                    </p:cTn>
                  </p:par>
                  <p:par>
                    <p:cTn id="89" fill="hold">
                      <p:stCondLst>
                        <p:cond delay="indefinite"/>
                      </p:stCondLst>
                      <p:childTnLst>
                        <p:par>
                          <p:cTn id="90" fill="hold">
                            <p:stCondLst>
                              <p:cond delay="0"/>
                            </p:stCondLst>
                            <p:childTnLst>
                              <p:par>
                                <p:cTn id="91" presetID="9" presetClass="entr" presetSubtype="0" fill="hold" nodeType="clickEffect">
                                  <p:stCondLst>
                                    <p:cond delay="0"/>
                                  </p:stCondLst>
                                  <p:childTnLst>
                                    <p:set>
                                      <p:cBhvr>
                                        <p:cTn id="92" dur="1" fill="hold">
                                          <p:stCondLst>
                                            <p:cond delay="0"/>
                                          </p:stCondLst>
                                        </p:cTn>
                                        <p:tgtEl>
                                          <p:spTgt spid="50"/>
                                        </p:tgtEl>
                                        <p:attrNameLst>
                                          <p:attrName>style.visibility</p:attrName>
                                        </p:attrNameLst>
                                      </p:cBhvr>
                                      <p:to>
                                        <p:strVal val="visible"/>
                                      </p:to>
                                    </p:set>
                                    <p:animEffect transition="in" filter="dissolve">
                                      <p:cBhvr>
                                        <p:cTn id="93" dur="500"/>
                                        <p:tgtEl>
                                          <p:spTgt spid="50"/>
                                        </p:tgtEl>
                                      </p:cBhvr>
                                    </p:animEffect>
                                  </p:childTnLst>
                                </p:cTn>
                              </p:par>
                            </p:childTnLst>
                          </p:cTn>
                        </p:par>
                      </p:childTnLst>
                    </p:cTn>
                  </p:par>
                  <p:par>
                    <p:cTn id="94" fill="hold">
                      <p:stCondLst>
                        <p:cond delay="indefinite"/>
                      </p:stCondLst>
                      <p:childTnLst>
                        <p:par>
                          <p:cTn id="95" fill="hold">
                            <p:stCondLst>
                              <p:cond delay="0"/>
                            </p:stCondLst>
                            <p:childTnLst>
                              <p:par>
                                <p:cTn id="96" presetID="9" presetClass="entr" presetSubtype="0" fill="hold" nodeType="clickEffect">
                                  <p:stCondLst>
                                    <p:cond delay="0"/>
                                  </p:stCondLst>
                                  <p:childTnLst>
                                    <p:set>
                                      <p:cBhvr>
                                        <p:cTn id="97" dur="1" fill="hold">
                                          <p:stCondLst>
                                            <p:cond delay="0"/>
                                          </p:stCondLst>
                                        </p:cTn>
                                        <p:tgtEl>
                                          <p:spTgt spid="146"/>
                                        </p:tgtEl>
                                        <p:attrNameLst>
                                          <p:attrName>style.visibility</p:attrName>
                                        </p:attrNameLst>
                                      </p:cBhvr>
                                      <p:to>
                                        <p:strVal val="visible"/>
                                      </p:to>
                                    </p:set>
                                    <p:animEffect transition="in" filter="dissolve">
                                      <p:cBhvr>
                                        <p:cTn id="98" dur="500"/>
                                        <p:tgtEl>
                                          <p:spTgt spid="146"/>
                                        </p:tgtEl>
                                      </p:cBhvr>
                                    </p:animEffect>
                                  </p:childTnLst>
                                </p:cTn>
                              </p:par>
                              <p:par>
                                <p:cTn id="99" presetID="9" presetClass="entr" presetSubtype="0" fill="hold" nodeType="withEffect">
                                  <p:stCondLst>
                                    <p:cond delay="0"/>
                                  </p:stCondLst>
                                  <p:childTnLst>
                                    <p:set>
                                      <p:cBhvr>
                                        <p:cTn id="100" dur="1" fill="hold">
                                          <p:stCondLst>
                                            <p:cond delay="0"/>
                                          </p:stCondLst>
                                        </p:cTn>
                                        <p:tgtEl>
                                          <p:spTgt spid="183"/>
                                        </p:tgtEl>
                                        <p:attrNameLst>
                                          <p:attrName>style.visibility</p:attrName>
                                        </p:attrNameLst>
                                      </p:cBhvr>
                                      <p:to>
                                        <p:strVal val="visible"/>
                                      </p:to>
                                    </p:set>
                                    <p:animEffect transition="in" filter="dissolve">
                                      <p:cBhvr>
                                        <p:cTn id="101" dur="500"/>
                                        <p:tgtEl>
                                          <p:spTgt spid="183"/>
                                        </p:tgtEl>
                                      </p:cBhvr>
                                    </p:animEffect>
                                  </p:childTnLst>
                                </p:cTn>
                              </p:par>
                            </p:childTnLst>
                          </p:cTn>
                        </p:par>
                      </p:childTnLst>
                    </p:cTn>
                  </p:par>
                  <p:par>
                    <p:cTn id="102" fill="hold">
                      <p:stCondLst>
                        <p:cond delay="indefinite"/>
                      </p:stCondLst>
                      <p:childTnLst>
                        <p:par>
                          <p:cTn id="103" fill="hold">
                            <p:stCondLst>
                              <p:cond delay="0"/>
                            </p:stCondLst>
                            <p:childTnLst>
                              <p:par>
                                <p:cTn id="104" presetID="9" presetClass="entr" presetSubtype="0" fill="hold" nodeType="clickEffect">
                                  <p:stCondLst>
                                    <p:cond delay="0"/>
                                  </p:stCondLst>
                                  <p:childTnLst>
                                    <p:set>
                                      <p:cBhvr>
                                        <p:cTn id="105" dur="1" fill="hold">
                                          <p:stCondLst>
                                            <p:cond delay="0"/>
                                          </p:stCondLst>
                                        </p:cTn>
                                        <p:tgtEl>
                                          <p:spTgt spid="158"/>
                                        </p:tgtEl>
                                        <p:attrNameLst>
                                          <p:attrName>style.visibility</p:attrName>
                                        </p:attrNameLst>
                                      </p:cBhvr>
                                      <p:to>
                                        <p:strVal val="visible"/>
                                      </p:to>
                                    </p:set>
                                    <p:animEffect transition="in" filter="dissolve">
                                      <p:cBhvr>
                                        <p:cTn id="106" dur="500"/>
                                        <p:tgtEl>
                                          <p:spTgt spid="158"/>
                                        </p:tgtEl>
                                      </p:cBhvr>
                                    </p:animEffect>
                                  </p:childTnLst>
                                </p:cTn>
                              </p:par>
                              <p:par>
                                <p:cTn id="107" presetID="9" presetClass="entr" presetSubtype="0" fill="hold" nodeType="withEffect">
                                  <p:stCondLst>
                                    <p:cond delay="0"/>
                                  </p:stCondLst>
                                  <p:childTnLst>
                                    <p:set>
                                      <p:cBhvr>
                                        <p:cTn id="108" dur="1" fill="hold">
                                          <p:stCondLst>
                                            <p:cond delay="0"/>
                                          </p:stCondLst>
                                        </p:cTn>
                                        <p:tgtEl>
                                          <p:spTgt spid="161"/>
                                        </p:tgtEl>
                                        <p:attrNameLst>
                                          <p:attrName>style.visibility</p:attrName>
                                        </p:attrNameLst>
                                      </p:cBhvr>
                                      <p:to>
                                        <p:strVal val="visible"/>
                                      </p:to>
                                    </p:set>
                                    <p:animEffect transition="in" filter="dissolve">
                                      <p:cBhvr>
                                        <p:cTn id="109" dur="500"/>
                                        <p:tgtEl>
                                          <p:spTgt spid="161"/>
                                        </p:tgtEl>
                                      </p:cBhvr>
                                    </p:animEffect>
                                  </p:childTnLst>
                                </p:cTn>
                              </p:par>
                            </p:childTnLst>
                          </p:cTn>
                        </p:par>
                      </p:childTnLst>
                    </p:cTn>
                  </p:par>
                  <p:par>
                    <p:cTn id="110" fill="hold">
                      <p:stCondLst>
                        <p:cond delay="indefinite"/>
                      </p:stCondLst>
                      <p:childTnLst>
                        <p:par>
                          <p:cTn id="111" fill="hold">
                            <p:stCondLst>
                              <p:cond delay="0"/>
                            </p:stCondLst>
                            <p:childTnLst>
                              <p:par>
                                <p:cTn id="112" presetID="9" presetClass="entr" presetSubtype="0" fill="hold" nodeType="clickEffect">
                                  <p:stCondLst>
                                    <p:cond delay="0"/>
                                  </p:stCondLst>
                                  <p:childTnLst>
                                    <p:set>
                                      <p:cBhvr>
                                        <p:cTn id="113" dur="1" fill="hold">
                                          <p:stCondLst>
                                            <p:cond delay="0"/>
                                          </p:stCondLst>
                                        </p:cTn>
                                        <p:tgtEl>
                                          <p:spTgt spid="155"/>
                                        </p:tgtEl>
                                        <p:attrNameLst>
                                          <p:attrName>style.visibility</p:attrName>
                                        </p:attrNameLst>
                                      </p:cBhvr>
                                      <p:to>
                                        <p:strVal val="visible"/>
                                      </p:to>
                                    </p:set>
                                    <p:animEffect transition="in" filter="dissolve">
                                      <p:cBhvr>
                                        <p:cTn id="114" dur="500"/>
                                        <p:tgtEl>
                                          <p:spTgt spid="155"/>
                                        </p:tgtEl>
                                      </p:cBhvr>
                                    </p:animEffect>
                                  </p:childTnLst>
                                </p:cTn>
                              </p:par>
                            </p:childTnLst>
                          </p:cTn>
                        </p:par>
                      </p:childTnLst>
                    </p:cTn>
                  </p:par>
                  <p:par>
                    <p:cTn id="115" fill="hold">
                      <p:stCondLst>
                        <p:cond delay="indefinite"/>
                      </p:stCondLst>
                      <p:childTnLst>
                        <p:par>
                          <p:cTn id="116" fill="hold">
                            <p:stCondLst>
                              <p:cond delay="0"/>
                            </p:stCondLst>
                            <p:childTnLst>
                              <p:par>
                                <p:cTn id="117" presetID="9" presetClass="entr" presetSubtype="0" fill="hold" nodeType="clickEffect">
                                  <p:stCondLst>
                                    <p:cond delay="0"/>
                                  </p:stCondLst>
                                  <p:childTnLst>
                                    <p:set>
                                      <p:cBhvr>
                                        <p:cTn id="118" dur="1" fill="hold">
                                          <p:stCondLst>
                                            <p:cond delay="0"/>
                                          </p:stCondLst>
                                        </p:cTn>
                                        <p:tgtEl>
                                          <p:spTgt spid="77"/>
                                        </p:tgtEl>
                                        <p:attrNameLst>
                                          <p:attrName>style.visibility</p:attrName>
                                        </p:attrNameLst>
                                      </p:cBhvr>
                                      <p:to>
                                        <p:strVal val="visible"/>
                                      </p:to>
                                    </p:set>
                                    <p:animEffect transition="in" filter="dissolve">
                                      <p:cBhvr>
                                        <p:cTn id="119" dur="500"/>
                                        <p:tgtEl>
                                          <p:spTgt spid="77"/>
                                        </p:tgtEl>
                                      </p:cBhvr>
                                    </p:animEffect>
                                  </p:childTnLst>
                                </p:cTn>
                              </p:par>
                            </p:childTnLst>
                          </p:cTn>
                        </p:par>
                      </p:childTnLst>
                    </p:cTn>
                  </p:par>
                  <p:par>
                    <p:cTn id="120" fill="hold">
                      <p:stCondLst>
                        <p:cond delay="indefinite"/>
                      </p:stCondLst>
                      <p:childTnLst>
                        <p:par>
                          <p:cTn id="121" fill="hold">
                            <p:stCondLst>
                              <p:cond delay="0"/>
                            </p:stCondLst>
                            <p:childTnLst>
                              <p:par>
                                <p:cTn id="122" presetID="9" presetClass="entr" presetSubtype="0" fill="hold" nodeType="clickEffect">
                                  <p:stCondLst>
                                    <p:cond delay="0"/>
                                  </p:stCondLst>
                                  <p:childTnLst>
                                    <p:set>
                                      <p:cBhvr>
                                        <p:cTn id="123" dur="1" fill="hold">
                                          <p:stCondLst>
                                            <p:cond delay="0"/>
                                          </p:stCondLst>
                                        </p:cTn>
                                        <p:tgtEl>
                                          <p:spTgt spid="152"/>
                                        </p:tgtEl>
                                        <p:attrNameLst>
                                          <p:attrName>style.visibility</p:attrName>
                                        </p:attrNameLst>
                                      </p:cBhvr>
                                      <p:to>
                                        <p:strVal val="visible"/>
                                      </p:to>
                                    </p:set>
                                    <p:animEffect transition="in" filter="dissolve">
                                      <p:cBhvr>
                                        <p:cTn id="124" dur="500"/>
                                        <p:tgtEl>
                                          <p:spTgt spid="152"/>
                                        </p:tgtEl>
                                      </p:cBhvr>
                                    </p:animEffect>
                                  </p:childTnLst>
                                </p:cTn>
                              </p:par>
                            </p:childTnLst>
                          </p:cTn>
                        </p:par>
                      </p:childTnLst>
                    </p:cTn>
                  </p:par>
                  <p:par>
                    <p:cTn id="125" fill="hold">
                      <p:stCondLst>
                        <p:cond delay="indefinite"/>
                      </p:stCondLst>
                      <p:childTnLst>
                        <p:par>
                          <p:cTn id="126" fill="hold">
                            <p:stCondLst>
                              <p:cond delay="0"/>
                            </p:stCondLst>
                            <p:childTnLst>
                              <p:par>
                                <p:cTn id="127" presetID="9" presetClass="entr" presetSubtype="0" fill="hold" nodeType="clickEffect">
                                  <p:stCondLst>
                                    <p:cond delay="0"/>
                                  </p:stCondLst>
                                  <p:childTnLst>
                                    <p:set>
                                      <p:cBhvr>
                                        <p:cTn id="128" dur="1" fill="hold">
                                          <p:stCondLst>
                                            <p:cond delay="0"/>
                                          </p:stCondLst>
                                        </p:cTn>
                                        <p:tgtEl>
                                          <p:spTgt spid="32"/>
                                        </p:tgtEl>
                                        <p:attrNameLst>
                                          <p:attrName>style.visibility</p:attrName>
                                        </p:attrNameLst>
                                      </p:cBhvr>
                                      <p:to>
                                        <p:strVal val="visible"/>
                                      </p:to>
                                    </p:set>
                                    <p:animEffect transition="in" filter="dissolve">
                                      <p:cBhvr>
                                        <p:cTn id="129" dur="500"/>
                                        <p:tgtEl>
                                          <p:spTgt spid="32"/>
                                        </p:tgtEl>
                                      </p:cBhvr>
                                    </p:animEffect>
                                  </p:childTnLst>
                                </p:cTn>
                              </p:par>
                            </p:childTnLst>
                          </p:cTn>
                        </p:par>
                      </p:childTnLst>
                    </p:cTn>
                  </p:par>
                  <p:par>
                    <p:cTn id="130" fill="hold">
                      <p:stCondLst>
                        <p:cond delay="indefinite"/>
                      </p:stCondLst>
                      <p:childTnLst>
                        <p:par>
                          <p:cTn id="131" fill="hold">
                            <p:stCondLst>
                              <p:cond delay="0"/>
                            </p:stCondLst>
                            <p:childTnLst>
                              <p:par>
                                <p:cTn id="132" presetID="9" presetClass="entr" presetSubtype="0" fill="hold" nodeType="clickEffect">
                                  <p:stCondLst>
                                    <p:cond delay="0"/>
                                  </p:stCondLst>
                                  <p:childTnLst>
                                    <p:set>
                                      <p:cBhvr>
                                        <p:cTn id="133" dur="1" fill="hold">
                                          <p:stCondLst>
                                            <p:cond delay="0"/>
                                          </p:stCondLst>
                                        </p:cTn>
                                        <p:tgtEl>
                                          <p:spTgt spid="164"/>
                                        </p:tgtEl>
                                        <p:attrNameLst>
                                          <p:attrName>style.visibility</p:attrName>
                                        </p:attrNameLst>
                                      </p:cBhvr>
                                      <p:to>
                                        <p:strVal val="visible"/>
                                      </p:to>
                                    </p:set>
                                    <p:animEffect transition="in" filter="dissolve">
                                      <p:cBhvr>
                                        <p:cTn id="134" dur="500"/>
                                        <p:tgtEl>
                                          <p:spTgt spid="164"/>
                                        </p:tgtEl>
                                      </p:cBhvr>
                                    </p:animEffect>
                                  </p:childTnLst>
                                </p:cTn>
                              </p:par>
                              <p:par>
                                <p:cTn id="135" presetID="9" presetClass="entr" presetSubtype="0" fill="hold" nodeType="withEffect">
                                  <p:stCondLst>
                                    <p:cond delay="0"/>
                                  </p:stCondLst>
                                  <p:childTnLst>
                                    <p:set>
                                      <p:cBhvr>
                                        <p:cTn id="136" dur="1" fill="hold">
                                          <p:stCondLst>
                                            <p:cond delay="0"/>
                                          </p:stCondLst>
                                        </p:cTn>
                                        <p:tgtEl>
                                          <p:spTgt spid="170"/>
                                        </p:tgtEl>
                                        <p:attrNameLst>
                                          <p:attrName>style.visibility</p:attrName>
                                        </p:attrNameLst>
                                      </p:cBhvr>
                                      <p:to>
                                        <p:strVal val="visible"/>
                                      </p:to>
                                    </p:set>
                                    <p:animEffect transition="in" filter="dissolve">
                                      <p:cBhvr>
                                        <p:cTn id="137" dur="500"/>
                                        <p:tgtEl>
                                          <p:spTgt spid="170"/>
                                        </p:tgtEl>
                                      </p:cBhvr>
                                    </p:animEffect>
                                  </p:childTnLst>
                                </p:cTn>
                              </p:par>
                              <p:par>
                                <p:cTn id="138" presetID="9" presetClass="entr" presetSubtype="0" fill="hold" nodeType="withEffect">
                                  <p:stCondLst>
                                    <p:cond delay="0"/>
                                  </p:stCondLst>
                                  <p:childTnLst>
                                    <p:set>
                                      <p:cBhvr>
                                        <p:cTn id="139" dur="1" fill="hold">
                                          <p:stCondLst>
                                            <p:cond delay="0"/>
                                          </p:stCondLst>
                                        </p:cTn>
                                        <p:tgtEl>
                                          <p:spTgt spid="179"/>
                                        </p:tgtEl>
                                        <p:attrNameLst>
                                          <p:attrName>style.visibility</p:attrName>
                                        </p:attrNameLst>
                                      </p:cBhvr>
                                      <p:to>
                                        <p:strVal val="visible"/>
                                      </p:to>
                                    </p:set>
                                    <p:animEffect transition="in" filter="dissolve">
                                      <p:cBhvr>
                                        <p:cTn id="140" dur="500"/>
                                        <p:tgtEl>
                                          <p:spTgt spid="179"/>
                                        </p:tgtEl>
                                      </p:cBhvr>
                                    </p:animEffect>
                                  </p:childTnLst>
                                </p:cTn>
                              </p:par>
                              <p:par>
                                <p:cTn id="141" presetID="9" presetClass="entr" presetSubtype="0" fill="hold" nodeType="withEffect">
                                  <p:stCondLst>
                                    <p:cond delay="0"/>
                                  </p:stCondLst>
                                  <p:childTnLst>
                                    <p:set>
                                      <p:cBhvr>
                                        <p:cTn id="142" dur="1" fill="hold">
                                          <p:stCondLst>
                                            <p:cond delay="0"/>
                                          </p:stCondLst>
                                        </p:cTn>
                                        <p:tgtEl>
                                          <p:spTgt spid="176"/>
                                        </p:tgtEl>
                                        <p:attrNameLst>
                                          <p:attrName>style.visibility</p:attrName>
                                        </p:attrNameLst>
                                      </p:cBhvr>
                                      <p:to>
                                        <p:strVal val="visible"/>
                                      </p:to>
                                    </p:set>
                                    <p:animEffect transition="in" filter="dissolve">
                                      <p:cBhvr>
                                        <p:cTn id="143" dur="500"/>
                                        <p:tgtEl>
                                          <p:spTgt spid="176"/>
                                        </p:tgtEl>
                                      </p:cBhvr>
                                    </p:animEffect>
                                  </p:childTnLst>
                                </p:cTn>
                              </p:par>
                              <p:par>
                                <p:cTn id="144" presetID="9" presetClass="entr" presetSubtype="0" fill="hold" nodeType="withEffect">
                                  <p:stCondLst>
                                    <p:cond delay="0"/>
                                  </p:stCondLst>
                                  <p:childTnLst>
                                    <p:set>
                                      <p:cBhvr>
                                        <p:cTn id="145" dur="1" fill="hold">
                                          <p:stCondLst>
                                            <p:cond delay="0"/>
                                          </p:stCondLst>
                                        </p:cTn>
                                        <p:tgtEl>
                                          <p:spTgt spid="167"/>
                                        </p:tgtEl>
                                        <p:attrNameLst>
                                          <p:attrName>style.visibility</p:attrName>
                                        </p:attrNameLst>
                                      </p:cBhvr>
                                      <p:to>
                                        <p:strVal val="visible"/>
                                      </p:to>
                                    </p:set>
                                    <p:animEffect transition="in" filter="dissolve">
                                      <p:cBhvr>
                                        <p:cTn id="146" dur="500"/>
                                        <p:tgtEl>
                                          <p:spTgt spid="167"/>
                                        </p:tgtEl>
                                      </p:cBhvr>
                                    </p:animEffect>
                                  </p:childTnLst>
                                </p:cTn>
                              </p:par>
                              <p:par>
                                <p:cTn id="147" presetID="9" presetClass="entr" presetSubtype="0" fill="hold" nodeType="withEffect">
                                  <p:stCondLst>
                                    <p:cond delay="0"/>
                                  </p:stCondLst>
                                  <p:childTnLst>
                                    <p:set>
                                      <p:cBhvr>
                                        <p:cTn id="148" dur="1" fill="hold">
                                          <p:stCondLst>
                                            <p:cond delay="0"/>
                                          </p:stCondLst>
                                        </p:cTn>
                                        <p:tgtEl>
                                          <p:spTgt spid="173"/>
                                        </p:tgtEl>
                                        <p:attrNameLst>
                                          <p:attrName>style.visibility</p:attrName>
                                        </p:attrNameLst>
                                      </p:cBhvr>
                                      <p:to>
                                        <p:strVal val="visible"/>
                                      </p:to>
                                    </p:set>
                                    <p:animEffect transition="in" filter="dissolve">
                                      <p:cBhvr>
                                        <p:cTn id="149" dur="500"/>
                                        <p:tgtEl>
                                          <p:spTgt spid="1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Vacuum World State Space</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1089677" y="1640354"/>
            <a:ext cx="10058399" cy="3849624"/>
          </a:xfrm>
        </p:spPr>
        <p:txBody>
          <a:bodyPr>
            <a:noAutofit/>
          </a:bodyPr>
          <a:lstStyle/>
          <a:p>
            <a:r>
              <a:rPr lang="en-US" sz="2100" dirty="0"/>
              <a:t>The</a:t>
            </a:r>
            <a:r>
              <a:rPr lang="en-US" sz="2100" b="1" dirty="0"/>
              <a:t> </a:t>
            </a:r>
            <a:r>
              <a:rPr lang="en-US" sz="2100" dirty="0"/>
              <a:t>state space can also help us visualize all of the components of a search problem!</a:t>
            </a:r>
          </a:p>
        </p:txBody>
      </p:sp>
      <p:grpSp>
        <p:nvGrpSpPr>
          <p:cNvPr id="4" name="Group 3">
            <a:extLst>
              <a:ext uri="{FF2B5EF4-FFF2-40B4-BE49-F238E27FC236}">
                <a16:creationId xmlns:a16="http://schemas.microsoft.com/office/drawing/2014/main" id="{CDFC2937-0DD3-764A-8CB8-652AC0040CFA}"/>
              </a:ext>
            </a:extLst>
          </p:cNvPr>
          <p:cNvGrpSpPr/>
          <p:nvPr/>
        </p:nvGrpSpPr>
        <p:grpSpPr>
          <a:xfrm>
            <a:off x="3403336" y="2755524"/>
            <a:ext cx="2405449" cy="1096231"/>
            <a:chOff x="6984484" y="2612572"/>
            <a:chExt cx="3738933" cy="2121416"/>
          </a:xfrm>
        </p:grpSpPr>
        <p:grpSp>
          <p:nvGrpSpPr>
            <p:cNvPr id="5" name="Group 4">
              <a:extLst>
                <a:ext uri="{FF2B5EF4-FFF2-40B4-BE49-F238E27FC236}">
                  <a16:creationId xmlns:a16="http://schemas.microsoft.com/office/drawing/2014/main" id="{A410081D-A235-2447-8883-8E017096BB4A}"/>
                </a:ext>
              </a:extLst>
            </p:cNvPr>
            <p:cNvGrpSpPr/>
            <p:nvPr/>
          </p:nvGrpSpPr>
          <p:grpSpPr>
            <a:xfrm>
              <a:off x="6984484" y="2612572"/>
              <a:ext cx="3738933" cy="2121416"/>
              <a:chOff x="7103238" y="2135528"/>
              <a:chExt cx="2824223" cy="1412111"/>
            </a:xfrm>
          </p:grpSpPr>
          <p:sp>
            <p:nvSpPr>
              <p:cNvPr id="9" name="Rectangle 8">
                <a:extLst>
                  <a:ext uri="{FF2B5EF4-FFF2-40B4-BE49-F238E27FC236}">
                    <a16:creationId xmlns:a16="http://schemas.microsoft.com/office/drawing/2014/main" id="{B80E0917-1638-274E-A4F7-186DB37CDEBC}"/>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E306EDF-FFE1-9848-9B5F-78EFC5C7874D}"/>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11" name="Rectangle 10">
                <a:extLst>
                  <a:ext uri="{FF2B5EF4-FFF2-40B4-BE49-F238E27FC236}">
                    <a16:creationId xmlns:a16="http://schemas.microsoft.com/office/drawing/2014/main" id="{805EFD91-5FB6-B143-B64B-52B2A1F87AEB}"/>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941E3FAA-C059-2E4B-9D99-9C413BFA46D0}"/>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6" name="Picture 5">
              <a:extLst>
                <a:ext uri="{FF2B5EF4-FFF2-40B4-BE49-F238E27FC236}">
                  <a16:creationId xmlns:a16="http://schemas.microsoft.com/office/drawing/2014/main" id="{120CC34E-044C-0947-805B-3262F4C7942B}"/>
                </a:ext>
              </a:extLst>
            </p:cNvPr>
            <p:cNvPicPr>
              <a:picLocks noChangeAspect="1"/>
            </p:cNvPicPr>
            <p:nvPr/>
          </p:nvPicPr>
          <p:blipFill>
            <a:blip r:embed="rId3"/>
            <a:stretch>
              <a:fillRect/>
            </a:stretch>
          </p:blipFill>
          <p:spPr>
            <a:xfrm>
              <a:off x="7076779" y="3097434"/>
              <a:ext cx="1682168" cy="1121447"/>
            </a:xfrm>
            <a:prstGeom prst="rect">
              <a:avLst/>
            </a:prstGeom>
          </p:spPr>
        </p:pic>
        <p:pic>
          <p:nvPicPr>
            <p:cNvPr id="7" name="Picture 6">
              <a:extLst>
                <a:ext uri="{FF2B5EF4-FFF2-40B4-BE49-F238E27FC236}">
                  <a16:creationId xmlns:a16="http://schemas.microsoft.com/office/drawing/2014/main" id="{0811B4E8-03A7-3A40-BB30-565DD2469CA7}"/>
                </a:ext>
              </a:extLst>
            </p:cNvPr>
            <p:cNvPicPr>
              <a:picLocks noChangeAspect="1"/>
            </p:cNvPicPr>
            <p:nvPr/>
          </p:nvPicPr>
          <p:blipFill>
            <a:blip r:embed="rId4"/>
            <a:stretch>
              <a:fillRect/>
            </a:stretch>
          </p:blipFill>
          <p:spPr>
            <a:xfrm>
              <a:off x="7452035" y="4109041"/>
              <a:ext cx="902943" cy="601360"/>
            </a:xfrm>
            <a:prstGeom prst="rect">
              <a:avLst/>
            </a:prstGeom>
          </p:spPr>
        </p:pic>
        <p:pic>
          <p:nvPicPr>
            <p:cNvPr id="8" name="Picture 7">
              <a:extLst>
                <a:ext uri="{FF2B5EF4-FFF2-40B4-BE49-F238E27FC236}">
                  <a16:creationId xmlns:a16="http://schemas.microsoft.com/office/drawing/2014/main" id="{E80899E0-5D78-B94E-A5B1-CD7F2378B901}"/>
                </a:ext>
              </a:extLst>
            </p:cNvPr>
            <p:cNvPicPr>
              <a:picLocks noChangeAspect="1"/>
            </p:cNvPicPr>
            <p:nvPr/>
          </p:nvPicPr>
          <p:blipFill>
            <a:blip r:embed="rId4"/>
            <a:stretch>
              <a:fillRect/>
            </a:stretch>
          </p:blipFill>
          <p:spPr>
            <a:xfrm>
              <a:off x="9257921" y="4085128"/>
              <a:ext cx="902943" cy="601360"/>
            </a:xfrm>
            <a:prstGeom prst="rect">
              <a:avLst/>
            </a:prstGeom>
          </p:spPr>
        </p:pic>
      </p:grpSp>
      <p:grpSp>
        <p:nvGrpSpPr>
          <p:cNvPr id="23" name="Group 22">
            <a:extLst>
              <a:ext uri="{FF2B5EF4-FFF2-40B4-BE49-F238E27FC236}">
                <a16:creationId xmlns:a16="http://schemas.microsoft.com/office/drawing/2014/main" id="{02D6F133-5D25-DA4C-8045-7CA906B7F650}"/>
              </a:ext>
            </a:extLst>
          </p:cNvPr>
          <p:cNvGrpSpPr/>
          <p:nvPr/>
        </p:nvGrpSpPr>
        <p:grpSpPr>
          <a:xfrm>
            <a:off x="550864" y="4018457"/>
            <a:ext cx="2405449" cy="1096231"/>
            <a:chOff x="6984484" y="2612572"/>
            <a:chExt cx="3738933" cy="2121416"/>
          </a:xfrm>
        </p:grpSpPr>
        <p:grpSp>
          <p:nvGrpSpPr>
            <p:cNvPr id="24" name="Group 23">
              <a:extLst>
                <a:ext uri="{FF2B5EF4-FFF2-40B4-BE49-F238E27FC236}">
                  <a16:creationId xmlns:a16="http://schemas.microsoft.com/office/drawing/2014/main" id="{1504AA82-0318-C949-BCE5-85DEDAEB602B}"/>
                </a:ext>
              </a:extLst>
            </p:cNvPr>
            <p:cNvGrpSpPr/>
            <p:nvPr/>
          </p:nvGrpSpPr>
          <p:grpSpPr>
            <a:xfrm>
              <a:off x="6984484" y="2612572"/>
              <a:ext cx="3738933" cy="2121416"/>
              <a:chOff x="7103238" y="2135528"/>
              <a:chExt cx="2824223" cy="1412111"/>
            </a:xfrm>
          </p:grpSpPr>
          <p:sp>
            <p:nvSpPr>
              <p:cNvPr id="28" name="Rectangle 27">
                <a:extLst>
                  <a:ext uri="{FF2B5EF4-FFF2-40B4-BE49-F238E27FC236}">
                    <a16:creationId xmlns:a16="http://schemas.microsoft.com/office/drawing/2014/main" id="{7675377F-6D0D-6840-AFB1-02E6D3F0975F}"/>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EE9E396E-F9F4-5B4D-8717-C6E4C2D5A285}"/>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30" name="Rectangle 29">
                <a:extLst>
                  <a:ext uri="{FF2B5EF4-FFF2-40B4-BE49-F238E27FC236}">
                    <a16:creationId xmlns:a16="http://schemas.microsoft.com/office/drawing/2014/main" id="{3720287A-DA6E-BA41-B4F5-632839277E12}"/>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97262F0E-85F6-A948-AEEC-57C042FE8317}"/>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25" name="Picture 24">
              <a:extLst>
                <a:ext uri="{FF2B5EF4-FFF2-40B4-BE49-F238E27FC236}">
                  <a16:creationId xmlns:a16="http://schemas.microsoft.com/office/drawing/2014/main" id="{8AEAB1C7-DD54-FB48-BCC3-C72299D9C2A7}"/>
                </a:ext>
              </a:extLst>
            </p:cNvPr>
            <p:cNvPicPr>
              <a:picLocks noChangeAspect="1"/>
            </p:cNvPicPr>
            <p:nvPr/>
          </p:nvPicPr>
          <p:blipFill>
            <a:blip r:embed="rId3"/>
            <a:stretch>
              <a:fillRect/>
            </a:stretch>
          </p:blipFill>
          <p:spPr>
            <a:xfrm>
              <a:off x="7076779" y="3097434"/>
              <a:ext cx="1682168" cy="1121447"/>
            </a:xfrm>
            <a:prstGeom prst="rect">
              <a:avLst/>
            </a:prstGeom>
          </p:spPr>
        </p:pic>
        <p:pic>
          <p:nvPicPr>
            <p:cNvPr id="27" name="Picture 26">
              <a:extLst>
                <a:ext uri="{FF2B5EF4-FFF2-40B4-BE49-F238E27FC236}">
                  <a16:creationId xmlns:a16="http://schemas.microsoft.com/office/drawing/2014/main" id="{0B2F84E6-50D4-AC46-BE8A-995EE66996F8}"/>
                </a:ext>
              </a:extLst>
            </p:cNvPr>
            <p:cNvPicPr>
              <a:picLocks noChangeAspect="1"/>
            </p:cNvPicPr>
            <p:nvPr/>
          </p:nvPicPr>
          <p:blipFill>
            <a:blip r:embed="rId4"/>
            <a:stretch>
              <a:fillRect/>
            </a:stretch>
          </p:blipFill>
          <p:spPr>
            <a:xfrm>
              <a:off x="9257921" y="4085128"/>
              <a:ext cx="902943" cy="601360"/>
            </a:xfrm>
            <a:prstGeom prst="rect">
              <a:avLst/>
            </a:prstGeom>
          </p:spPr>
        </p:pic>
      </p:grpSp>
      <p:grpSp>
        <p:nvGrpSpPr>
          <p:cNvPr id="32" name="Group 31">
            <a:extLst>
              <a:ext uri="{FF2B5EF4-FFF2-40B4-BE49-F238E27FC236}">
                <a16:creationId xmlns:a16="http://schemas.microsoft.com/office/drawing/2014/main" id="{AB738E6F-8666-6749-B012-38FB9F7FA9FE}"/>
              </a:ext>
            </a:extLst>
          </p:cNvPr>
          <p:cNvGrpSpPr/>
          <p:nvPr/>
        </p:nvGrpSpPr>
        <p:grpSpPr>
          <a:xfrm>
            <a:off x="3403336" y="5289032"/>
            <a:ext cx="2405449" cy="1096231"/>
            <a:chOff x="6984484" y="2612572"/>
            <a:chExt cx="3738933" cy="2121416"/>
          </a:xfrm>
        </p:grpSpPr>
        <p:grpSp>
          <p:nvGrpSpPr>
            <p:cNvPr id="33" name="Group 32">
              <a:extLst>
                <a:ext uri="{FF2B5EF4-FFF2-40B4-BE49-F238E27FC236}">
                  <a16:creationId xmlns:a16="http://schemas.microsoft.com/office/drawing/2014/main" id="{45072E3D-EAB8-A048-9D7D-607B4F5A4AC0}"/>
                </a:ext>
              </a:extLst>
            </p:cNvPr>
            <p:cNvGrpSpPr/>
            <p:nvPr/>
          </p:nvGrpSpPr>
          <p:grpSpPr>
            <a:xfrm>
              <a:off x="6984484" y="2612572"/>
              <a:ext cx="3738933" cy="2121416"/>
              <a:chOff x="7103238" y="2135528"/>
              <a:chExt cx="2824223" cy="1412111"/>
            </a:xfrm>
          </p:grpSpPr>
          <p:sp>
            <p:nvSpPr>
              <p:cNvPr id="37" name="Rectangle 36">
                <a:extLst>
                  <a:ext uri="{FF2B5EF4-FFF2-40B4-BE49-F238E27FC236}">
                    <a16:creationId xmlns:a16="http://schemas.microsoft.com/office/drawing/2014/main" id="{4A270A0D-CC72-0945-B173-D80D9B6FA58B}"/>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B0DBE8F5-EAD2-0A4C-9645-804EC0589E98}"/>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39" name="Rectangle 38">
                <a:extLst>
                  <a:ext uri="{FF2B5EF4-FFF2-40B4-BE49-F238E27FC236}">
                    <a16:creationId xmlns:a16="http://schemas.microsoft.com/office/drawing/2014/main" id="{F89627A3-401A-5944-A903-155BF99BD125}"/>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B82BF984-C7B1-2F45-BDFE-C9114CE4F967}"/>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34" name="Picture 33">
              <a:extLst>
                <a:ext uri="{FF2B5EF4-FFF2-40B4-BE49-F238E27FC236}">
                  <a16:creationId xmlns:a16="http://schemas.microsoft.com/office/drawing/2014/main" id="{09FC5899-B46B-BA4E-A27D-214E957C2540}"/>
                </a:ext>
              </a:extLst>
            </p:cNvPr>
            <p:cNvPicPr>
              <a:picLocks noChangeAspect="1"/>
            </p:cNvPicPr>
            <p:nvPr/>
          </p:nvPicPr>
          <p:blipFill>
            <a:blip r:embed="rId3"/>
            <a:stretch>
              <a:fillRect/>
            </a:stretch>
          </p:blipFill>
          <p:spPr>
            <a:xfrm>
              <a:off x="7076779" y="3097434"/>
              <a:ext cx="1682168" cy="1121447"/>
            </a:xfrm>
            <a:prstGeom prst="rect">
              <a:avLst/>
            </a:prstGeom>
          </p:spPr>
        </p:pic>
      </p:grpSp>
      <p:grpSp>
        <p:nvGrpSpPr>
          <p:cNvPr id="41" name="Group 40">
            <a:extLst>
              <a:ext uri="{FF2B5EF4-FFF2-40B4-BE49-F238E27FC236}">
                <a16:creationId xmlns:a16="http://schemas.microsoft.com/office/drawing/2014/main" id="{B4D87F23-FF29-684F-97AF-5E4564DEB5F9}"/>
              </a:ext>
            </a:extLst>
          </p:cNvPr>
          <p:cNvGrpSpPr/>
          <p:nvPr/>
        </p:nvGrpSpPr>
        <p:grpSpPr>
          <a:xfrm>
            <a:off x="6263099" y="2752990"/>
            <a:ext cx="2405449" cy="1096231"/>
            <a:chOff x="6984484" y="2612572"/>
            <a:chExt cx="3738933" cy="2121416"/>
          </a:xfrm>
        </p:grpSpPr>
        <p:grpSp>
          <p:nvGrpSpPr>
            <p:cNvPr id="42" name="Group 41">
              <a:extLst>
                <a:ext uri="{FF2B5EF4-FFF2-40B4-BE49-F238E27FC236}">
                  <a16:creationId xmlns:a16="http://schemas.microsoft.com/office/drawing/2014/main" id="{3CB5D7EB-0D1C-0749-95E3-F5A8703725DE}"/>
                </a:ext>
              </a:extLst>
            </p:cNvPr>
            <p:cNvGrpSpPr/>
            <p:nvPr/>
          </p:nvGrpSpPr>
          <p:grpSpPr>
            <a:xfrm>
              <a:off x="6984484" y="2612572"/>
              <a:ext cx="3738933" cy="2121416"/>
              <a:chOff x="7103238" y="2135528"/>
              <a:chExt cx="2824223" cy="1412111"/>
            </a:xfrm>
          </p:grpSpPr>
          <p:sp>
            <p:nvSpPr>
              <p:cNvPr id="46" name="Rectangle 45">
                <a:extLst>
                  <a:ext uri="{FF2B5EF4-FFF2-40B4-BE49-F238E27FC236}">
                    <a16:creationId xmlns:a16="http://schemas.microsoft.com/office/drawing/2014/main" id="{2275096E-BC4D-B24C-B89B-CD9FF9374D4B}"/>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a:extLst>
                  <a:ext uri="{FF2B5EF4-FFF2-40B4-BE49-F238E27FC236}">
                    <a16:creationId xmlns:a16="http://schemas.microsoft.com/office/drawing/2014/main" id="{841556E1-29DF-4F4B-B628-DE00D6079C80}"/>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48" name="Rectangle 47">
                <a:extLst>
                  <a:ext uri="{FF2B5EF4-FFF2-40B4-BE49-F238E27FC236}">
                    <a16:creationId xmlns:a16="http://schemas.microsoft.com/office/drawing/2014/main" id="{030D72C4-38D4-D042-BC9A-35486E07BB3D}"/>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Box 48">
                <a:extLst>
                  <a:ext uri="{FF2B5EF4-FFF2-40B4-BE49-F238E27FC236}">
                    <a16:creationId xmlns:a16="http://schemas.microsoft.com/office/drawing/2014/main" id="{6EC748A0-339F-6E4A-939F-B91097F124DD}"/>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43" name="Picture 42">
              <a:extLst>
                <a:ext uri="{FF2B5EF4-FFF2-40B4-BE49-F238E27FC236}">
                  <a16:creationId xmlns:a16="http://schemas.microsoft.com/office/drawing/2014/main" id="{69114290-121A-1E43-BA30-959EB89EC7FA}"/>
                </a:ext>
              </a:extLst>
            </p:cNvPr>
            <p:cNvPicPr>
              <a:picLocks noChangeAspect="1"/>
            </p:cNvPicPr>
            <p:nvPr/>
          </p:nvPicPr>
          <p:blipFill>
            <a:blip r:embed="rId3"/>
            <a:stretch>
              <a:fillRect/>
            </a:stretch>
          </p:blipFill>
          <p:spPr>
            <a:xfrm>
              <a:off x="8959059" y="3097434"/>
              <a:ext cx="1682168" cy="1121447"/>
            </a:xfrm>
            <a:prstGeom prst="rect">
              <a:avLst/>
            </a:prstGeom>
          </p:spPr>
        </p:pic>
        <p:pic>
          <p:nvPicPr>
            <p:cNvPr id="44" name="Picture 43">
              <a:extLst>
                <a:ext uri="{FF2B5EF4-FFF2-40B4-BE49-F238E27FC236}">
                  <a16:creationId xmlns:a16="http://schemas.microsoft.com/office/drawing/2014/main" id="{049B1325-82C5-C24E-92CF-6332ED9B9F35}"/>
                </a:ext>
              </a:extLst>
            </p:cNvPr>
            <p:cNvPicPr>
              <a:picLocks noChangeAspect="1"/>
            </p:cNvPicPr>
            <p:nvPr/>
          </p:nvPicPr>
          <p:blipFill>
            <a:blip r:embed="rId4"/>
            <a:stretch>
              <a:fillRect/>
            </a:stretch>
          </p:blipFill>
          <p:spPr>
            <a:xfrm>
              <a:off x="7452035" y="4109041"/>
              <a:ext cx="902943" cy="601360"/>
            </a:xfrm>
            <a:prstGeom prst="rect">
              <a:avLst/>
            </a:prstGeom>
          </p:spPr>
        </p:pic>
        <p:pic>
          <p:nvPicPr>
            <p:cNvPr id="45" name="Picture 44">
              <a:extLst>
                <a:ext uri="{FF2B5EF4-FFF2-40B4-BE49-F238E27FC236}">
                  <a16:creationId xmlns:a16="http://schemas.microsoft.com/office/drawing/2014/main" id="{838AA898-BF5D-0F48-8151-8511B9B427D1}"/>
                </a:ext>
              </a:extLst>
            </p:cNvPr>
            <p:cNvPicPr>
              <a:picLocks noChangeAspect="1"/>
            </p:cNvPicPr>
            <p:nvPr/>
          </p:nvPicPr>
          <p:blipFill>
            <a:blip r:embed="rId4"/>
            <a:stretch>
              <a:fillRect/>
            </a:stretch>
          </p:blipFill>
          <p:spPr>
            <a:xfrm>
              <a:off x="9257921" y="4085128"/>
              <a:ext cx="902943" cy="601360"/>
            </a:xfrm>
            <a:prstGeom prst="rect">
              <a:avLst/>
            </a:prstGeom>
          </p:spPr>
        </p:pic>
      </p:grpSp>
      <p:grpSp>
        <p:nvGrpSpPr>
          <p:cNvPr id="50" name="Group 49">
            <a:extLst>
              <a:ext uri="{FF2B5EF4-FFF2-40B4-BE49-F238E27FC236}">
                <a16:creationId xmlns:a16="http://schemas.microsoft.com/office/drawing/2014/main" id="{C2D51B7E-CABC-F04D-A986-A3D7D1036ABB}"/>
              </a:ext>
            </a:extLst>
          </p:cNvPr>
          <p:cNvGrpSpPr/>
          <p:nvPr/>
        </p:nvGrpSpPr>
        <p:grpSpPr>
          <a:xfrm>
            <a:off x="3404332" y="4018457"/>
            <a:ext cx="2405449" cy="1096231"/>
            <a:chOff x="6984484" y="2612572"/>
            <a:chExt cx="3738933" cy="2121416"/>
          </a:xfrm>
        </p:grpSpPr>
        <p:grpSp>
          <p:nvGrpSpPr>
            <p:cNvPr id="51" name="Group 50">
              <a:extLst>
                <a:ext uri="{FF2B5EF4-FFF2-40B4-BE49-F238E27FC236}">
                  <a16:creationId xmlns:a16="http://schemas.microsoft.com/office/drawing/2014/main" id="{E1E05459-CCC7-E249-9F5B-29C61C9A6275}"/>
                </a:ext>
              </a:extLst>
            </p:cNvPr>
            <p:cNvGrpSpPr/>
            <p:nvPr/>
          </p:nvGrpSpPr>
          <p:grpSpPr>
            <a:xfrm>
              <a:off x="6984484" y="2612572"/>
              <a:ext cx="3738933" cy="2121416"/>
              <a:chOff x="7103238" y="2135528"/>
              <a:chExt cx="2824223" cy="1412111"/>
            </a:xfrm>
          </p:grpSpPr>
          <p:sp>
            <p:nvSpPr>
              <p:cNvPr id="55" name="Rectangle 54">
                <a:extLst>
                  <a:ext uri="{FF2B5EF4-FFF2-40B4-BE49-F238E27FC236}">
                    <a16:creationId xmlns:a16="http://schemas.microsoft.com/office/drawing/2014/main" id="{86A9C9DB-2A72-AB4F-96AD-821F7241FAB0}"/>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D4E63755-F288-BE4A-B7C6-5576E6C8C71B}"/>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57" name="Rectangle 56">
                <a:extLst>
                  <a:ext uri="{FF2B5EF4-FFF2-40B4-BE49-F238E27FC236}">
                    <a16:creationId xmlns:a16="http://schemas.microsoft.com/office/drawing/2014/main" id="{DD35F2F3-E0C6-9444-B680-F7B64814D6CA}"/>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Box 57">
                <a:extLst>
                  <a:ext uri="{FF2B5EF4-FFF2-40B4-BE49-F238E27FC236}">
                    <a16:creationId xmlns:a16="http://schemas.microsoft.com/office/drawing/2014/main" id="{DFA2C8CD-CCD7-6F45-97CE-482D9E8283D8}"/>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52" name="Picture 51">
              <a:extLst>
                <a:ext uri="{FF2B5EF4-FFF2-40B4-BE49-F238E27FC236}">
                  <a16:creationId xmlns:a16="http://schemas.microsoft.com/office/drawing/2014/main" id="{F3819744-3044-9042-B5CD-326F3F5506F9}"/>
                </a:ext>
              </a:extLst>
            </p:cNvPr>
            <p:cNvPicPr>
              <a:picLocks noChangeAspect="1"/>
            </p:cNvPicPr>
            <p:nvPr/>
          </p:nvPicPr>
          <p:blipFill>
            <a:blip r:embed="rId3"/>
            <a:stretch>
              <a:fillRect/>
            </a:stretch>
          </p:blipFill>
          <p:spPr>
            <a:xfrm>
              <a:off x="8920641" y="3097434"/>
              <a:ext cx="1682168" cy="1121447"/>
            </a:xfrm>
            <a:prstGeom prst="rect">
              <a:avLst/>
            </a:prstGeom>
          </p:spPr>
        </p:pic>
        <p:pic>
          <p:nvPicPr>
            <p:cNvPr id="54" name="Picture 53">
              <a:extLst>
                <a:ext uri="{FF2B5EF4-FFF2-40B4-BE49-F238E27FC236}">
                  <a16:creationId xmlns:a16="http://schemas.microsoft.com/office/drawing/2014/main" id="{47063C65-0447-5E4F-8651-B62750AEAF95}"/>
                </a:ext>
              </a:extLst>
            </p:cNvPr>
            <p:cNvPicPr>
              <a:picLocks noChangeAspect="1"/>
            </p:cNvPicPr>
            <p:nvPr/>
          </p:nvPicPr>
          <p:blipFill>
            <a:blip r:embed="rId4"/>
            <a:stretch>
              <a:fillRect/>
            </a:stretch>
          </p:blipFill>
          <p:spPr>
            <a:xfrm>
              <a:off x="9257921" y="4085128"/>
              <a:ext cx="902943" cy="601360"/>
            </a:xfrm>
            <a:prstGeom prst="rect">
              <a:avLst/>
            </a:prstGeom>
          </p:spPr>
        </p:pic>
      </p:grpSp>
      <p:grpSp>
        <p:nvGrpSpPr>
          <p:cNvPr id="59" name="Group 58">
            <a:extLst>
              <a:ext uri="{FF2B5EF4-FFF2-40B4-BE49-F238E27FC236}">
                <a16:creationId xmlns:a16="http://schemas.microsoft.com/office/drawing/2014/main" id="{964B57A6-E8A3-0840-8F83-1B026100653B}"/>
              </a:ext>
            </a:extLst>
          </p:cNvPr>
          <p:cNvGrpSpPr/>
          <p:nvPr/>
        </p:nvGrpSpPr>
        <p:grpSpPr>
          <a:xfrm>
            <a:off x="6263100" y="4026099"/>
            <a:ext cx="2405449" cy="1096231"/>
            <a:chOff x="6984484" y="2612572"/>
            <a:chExt cx="3738933" cy="2121416"/>
          </a:xfrm>
        </p:grpSpPr>
        <p:grpSp>
          <p:nvGrpSpPr>
            <p:cNvPr id="60" name="Group 59">
              <a:extLst>
                <a:ext uri="{FF2B5EF4-FFF2-40B4-BE49-F238E27FC236}">
                  <a16:creationId xmlns:a16="http://schemas.microsoft.com/office/drawing/2014/main" id="{BFF96E99-97E1-6B4A-ACC3-F6BCDD760AF0}"/>
                </a:ext>
              </a:extLst>
            </p:cNvPr>
            <p:cNvGrpSpPr/>
            <p:nvPr/>
          </p:nvGrpSpPr>
          <p:grpSpPr>
            <a:xfrm>
              <a:off x="6984484" y="2612572"/>
              <a:ext cx="3738933" cy="2121416"/>
              <a:chOff x="7103238" y="2135528"/>
              <a:chExt cx="2824223" cy="1412111"/>
            </a:xfrm>
          </p:grpSpPr>
          <p:sp>
            <p:nvSpPr>
              <p:cNvPr id="64" name="Rectangle 63">
                <a:extLst>
                  <a:ext uri="{FF2B5EF4-FFF2-40B4-BE49-F238E27FC236}">
                    <a16:creationId xmlns:a16="http://schemas.microsoft.com/office/drawing/2014/main" id="{FF4B88B4-AF7D-1444-994D-D85FEB99A6A6}"/>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a:extLst>
                  <a:ext uri="{FF2B5EF4-FFF2-40B4-BE49-F238E27FC236}">
                    <a16:creationId xmlns:a16="http://schemas.microsoft.com/office/drawing/2014/main" id="{BAF45D38-55AB-6A48-8E7F-C18ABCEC1076}"/>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66" name="Rectangle 65">
                <a:extLst>
                  <a:ext uri="{FF2B5EF4-FFF2-40B4-BE49-F238E27FC236}">
                    <a16:creationId xmlns:a16="http://schemas.microsoft.com/office/drawing/2014/main" id="{82795BF2-E6C1-5D4C-BDD0-B3F8086B83E4}"/>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66">
                <a:extLst>
                  <a:ext uri="{FF2B5EF4-FFF2-40B4-BE49-F238E27FC236}">
                    <a16:creationId xmlns:a16="http://schemas.microsoft.com/office/drawing/2014/main" id="{7045E996-F5EF-7646-BEC2-B93B2A76DCE5}"/>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61" name="Picture 60">
              <a:extLst>
                <a:ext uri="{FF2B5EF4-FFF2-40B4-BE49-F238E27FC236}">
                  <a16:creationId xmlns:a16="http://schemas.microsoft.com/office/drawing/2014/main" id="{2088FC33-32B5-0F4D-80DB-7F7844053BD8}"/>
                </a:ext>
              </a:extLst>
            </p:cNvPr>
            <p:cNvPicPr>
              <a:picLocks noChangeAspect="1"/>
            </p:cNvPicPr>
            <p:nvPr/>
          </p:nvPicPr>
          <p:blipFill>
            <a:blip r:embed="rId3"/>
            <a:stretch>
              <a:fillRect/>
            </a:stretch>
          </p:blipFill>
          <p:spPr>
            <a:xfrm>
              <a:off x="7076779" y="3097434"/>
              <a:ext cx="1682168" cy="1121447"/>
            </a:xfrm>
            <a:prstGeom prst="rect">
              <a:avLst/>
            </a:prstGeom>
          </p:spPr>
        </p:pic>
        <p:pic>
          <p:nvPicPr>
            <p:cNvPr id="62" name="Picture 61">
              <a:extLst>
                <a:ext uri="{FF2B5EF4-FFF2-40B4-BE49-F238E27FC236}">
                  <a16:creationId xmlns:a16="http://schemas.microsoft.com/office/drawing/2014/main" id="{C9469A76-B790-044E-A397-839360D49081}"/>
                </a:ext>
              </a:extLst>
            </p:cNvPr>
            <p:cNvPicPr>
              <a:picLocks noChangeAspect="1"/>
            </p:cNvPicPr>
            <p:nvPr/>
          </p:nvPicPr>
          <p:blipFill>
            <a:blip r:embed="rId4"/>
            <a:stretch>
              <a:fillRect/>
            </a:stretch>
          </p:blipFill>
          <p:spPr>
            <a:xfrm>
              <a:off x="7452035" y="4109041"/>
              <a:ext cx="902943" cy="601360"/>
            </a:xfrm>
            <a:prstGeom prst="rect">
              <a:avLst/>
            </a:prstGeom>
          </p:spPr>
        </p:pic>
      </p:grpSp>
      <p:grpSp>
        <p:nvGrpSpPr>
          <p:cNvPr id="68" name="Group 67">
            <a:extLst>
              <a:ext uri="{FF2B5EF4-FFF2-40B4-BE49-F238E27FC236}">
                <a16:creationId xmlns:a16="http://schemas.microsoft.com/office/drawing/2014/main" id="{6AF0EF16-E807-124B-99A8-39B63C8619B3}"/>
              </a:ext>
            </a:extLst>
          </p:cNvPr>
          <p:cNvGrpSpPr/>
          <p:nvPr/>
        </p:nvGrpSpPr>
        <p:grpSpPr>
          <a:xfrm>
            <a:off x="9044910" y="4033741"/>
            <a:ext cx="2405449" cy="1096231"/>
            <a:chOff x="6984484" y="2612572"/>
            <a:chExt cx="3738933" cy="2121416"/>
          </a:xfrm>
        </p:grpSpPr>
        <p:grpSp>
          <p:nvGrpSpPr>
            <p:cNvPr id="69" name="Group 68">
              <a:extLst>
                <a:ext uri="{FF2B5EF4-FFF2-40B4-BE49-F238E27FC236}">
                  <a16:creationId xmlns:a16="http://schemas.microsoft.com/office/drawing/2014/main" id="{E443D6CC-9760-D649-816D-DEE13E7F185D}"/>
                </a:ext>
              </a:extLst>
            </p:cNvPr>
            <p:cNvGrpSpPr/>
            <p:nvPr/>
          </p:nvGrpSpPr>
          <p:grpSpPr>
            <a:xfrm>
              <a:off x="6984484" y="2612572"/>
              <a:ext cx="3738933" cy="2121416"/>
              <a:chOff x="7103238" y="2135528"/>
              <a:chExt cx="2824223" cy="1412111"/>
            </a:xfrm>
          </p:grpSpPr>
          <p:sp>
            <p:nvSpPr>
              <p:cNvPr id="73" name="Rectangle 72">
                <a:extLst>
                  <a:ext uri="{FF2B5EF4-FFF2-40B4-BE49-F238E27FC236}">
                    <a16:creationId xmlns:a16="http://schemas.microsoft.com/office/drawing/2014/main" id="{2EFD392B-F1EC-7A43-B9FF-BD75E70C47A5}"/>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a:extLst>
                  <a:ext uri="{FF2B5EF4-FFF2-40B4-BE49-F238E27FC236}">
                    <a16:creationId xmlns:a16="http://schemas.microsoft.com/office/drawing/2014/main" id="{131BCC59-812E-C24B-B867-298B78B4C4FF}"/>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75" name="Rectangle 74">
                <a:extLst>
                  <a:ext uri="{FF2B5EF4-FFF2-40B4-BE49-F238E27FC236}">
                    <a16:creationId xmlns:a16="http://schemas.microsoft.com/office/drawing/2014/main" id="{12E4F4CF-951B-FE4E-99D9-CD4608FC7B20}"/>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4A345864-B691-744A-96EC-F2D9AB60BAE6}"/>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70" name="Picture 69">
              <a:extLst>
                <a:ext uri="{FF2B5EF4-FFF2-40B4-BE49-F238E27FC236}">
                  <a16:creationId xmlns:a16="http://schemas.microsoft.com/office/drawing/2014/main" id="{C767FC25-E4E8-8E4E-8B26-CD29DCF7B80C}"/>
                </a:ext>
              </a:extLst>
            </p:cNvPr>
            <p:cNvPicPr>
              <a:picLocks noChangeAspect="1"/>
            </p:cNvPicPr>
            <p:nvPr/>
          </p:nvPicPr>
          <p:blipFill>
            <a:blip r:embed="rId3"/>
            <a:stretch>
              <a:fillRect/>
            </a:stretch>
          </p:blipFill>
          <p:spPr>
            <a:xfrm>
              <a:off x="8920644" y="3097434"/>
              <a:ext cx="1682168" cy="1121447"/>
            </a:xfrm>
            <a:prstGeom prst="rect">
              <a:avLst/>
            </a:prstGeom>
          </p:spPr>
        </p:pic>
        <p:pic>
          <p:nvPicPr>
            <p:cNvPr id="71" name="Picture 70">
              <a:extLst>
                <a:ext uri="{FF2B5EF4-FFF2-40B4-BE49-F238E27FC236}">
                  <a16:creationId xmlns:a16="http://schemas.microsoft.com/office/drawing/2014/main" id="{7D2FE8BE-374E-9D45-BF66-2CC519D91C45}"/>
                </a:ext>
              </a:extLst>
            </p:cNvPr>
            <p:cNvPicPr>
              <a:picLocks noChangeAspect="1"/>
            </p:cNvPicPr>
            <p:nvPr/>
          </p:nvPicPr>
          <p:blipFill>
            <a:blip r:embed="rId4"/>
            <a:stretch>
              <a:fillRect/>
            </a:stretch>
          </p:blipFill>
          <p:spPr>
            <a:xfrm>
              <a:off x="7452035" y="4109041"/>
              <a:ext cx="902943" cy="601360"/>
            </a:xfrm>
            <a:prstGeom prst="rect">
              <a:avLst/>
            </a:prstGeom>
          </p:spPr>
        </p:pic>
      </p:grpSp>
      <p:grpSp>
        <p:nvGrpSpPr>
          <p:cNvPr id="77" name="Group 76">
            <a:extLst>
              <a:ext uri="{FF2B5EF4-FFF2-40B4-BE49-F238E27FC236}">
                <a16:creationId xmlns:a16="http://schemas.microsoft.com/office/drawing/2014/main" id="{15551342-3448-D048-95C7-46B85E663C59}"/>
              </a:ext>
            </a:extLst>
          </p:cNvPr>
          <p:cNvGrpSpPr/>
          <p:nvPr/>
        </p:nvGrpSpPr>
        <p:grpSpPr>
          <a:xfrm>
            <a:off x="6289264" y="5281217"/>
            <a:ext cx="2405449" cy="1096231"/>
            <a:chOff x="6984484" y="2612572"/>
            <a:chExt cx="3738933" cy="2121416"/>
          </a:xfrm>
        </p:grpSpPr>
        <p:grpSp>
          <p:nvGrpSpPr>
            <p:cNvPr id="78" name="Group 77">
              <a:extLst>
                <a:ext uri="{FF2B5EF4-FFF2-40B4-BE49-F238E27FC236}">
                  <a16:creationId xmlns:a16="http://schemas.microsoft.com/office/drawing/2014/main" id="{7C2B6E75-1BF7-AB41-B6AE-081DE8546979}"/>
                </a:ext>
              </a:extLst>
            </p:cNvPr>
            <p:cNvGrpSpPr/>
            <p:nvPr/>
          </p:nvGrpSpPr>
          <p:grpSpPr>
            <a:xfrm>
              <a:off x="6984484" y="2612572"/>
              <a:ext cx="3738933" cy="2121416"/>
              <a:chOff x="7103238" y="2135528"/>
              <a:chExt cx="2824223" cy="1412111"/>
            </a:xfrm>
          </p:grpSpPr>
          <p:sp>
            <p:nvSpPr>
              <p:cNvPr id="82" name="Rectangle 81">
                <a:extLst>
                  <a:ext uri="{FF2B5EF4-FFF2-40B4-BE49-F238E27FC236}">
                    <a16:creationId xmlns:a16="http://schemas.microsoft.com/office/drawing/2014/main" id="{BF974FB3-CAD8-E24E-833D-E8B6E55A73B3}"/>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a:extLst>
                  <a:ext uri="{FF2B5EF4-FFF2-40B4-BE49-F238E27FC236}">
                    <a16:creationId xmlns:a16="http://schemas.microsoft.com/office/drawing/2014/main" id="{28BE2E5B-A3C8-BE40-8E6A-2CF7B4E552BB}"/>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84" name="Rectangle 83">
                <a:extLst>
                  <a:ext uri="{FF2B5EF4-FFF2-40B4-BE49-F238E27FC236}">
                    <a16:creationId xmlns:a16="http://schemas.microsoft.com/office/drawing/2014/main" id="{4B6EFF62-92ED-DC4E-B16A-1204FB086F33}"/>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TextBox 84">
                <a:extLst>
                  <a:ext uri="{FF2B5EF4-FFF2-40B4-BE49-F238E27FC236}">
                    <a16:creationId xmlns:a16="http://schemas.microsoft.com/office/drawing/2014/main" id="{6248F163-77DB-B44C-991E-2C063C82C980}"/>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79" name="Picture 78">
              <a:extLst>
                <a:ext uri="{FF2B5EF4-FFF2-40B4-BE49-F238E27FC236}">
                  <a16:creationId xmlns:a16="http://schemas.microsoft.com/office/drawing/2014/main" id="{6C6D09CE-59A5-C14F-95F2-DEBFA20D0880}"/>
                </a:ext>
              </a:extLst>
            </p:cNvPr>
            <p:cNvPicPr>
              <a:picLocks noChangeAspect="1"/>
            </p:cNvPicPr>
            <p:nvPr/>
          </p:nvPicPr>
          <p:blipFill>
            <a:blip r:embed="rId3"/>
            <a:stretch>
              <a:fillRect/>
            </a:stretch>
          </p:blipFill>
          <p:spPr>
            <a:xfrm>
              <a:off x="8901434" y="3097434"/>
              <a:ext cx="1682168" cy="1121447"/>
            </a:xfrm>
            <a:prstGeom prst="rect">
              <a:avLst/>
            </a:prstGeom>
          </p:spPr>
        </p:pic>
      </p:grpSp>
      <p:grpSp>
        <p:nvGrpSpPr>
          <p:cNvPr id="88" name="Group 87">
            <a:extLst>
              <a:ext uri="{FF2B5EF4-FFF2-40B4-BE49-F238E27FC236}">
                <a16:creationId xmlns:a16="http://schemas.microsoft.com/office/drawing/2014/main" id="{E0AD1CB5-A806-6346-AAF7-9DE15C8B8DB0}"/>
              </a:ext>
            </a:extLst>
          </p:cNvPr>
          <p:cNvGrpSpPr/>
          <p:nvPr/>
        </p:nvGrpSpPr>
        <p:grpSpPr>
          <a:xfrm>
            <a:off x="5808785" y="3295333"/>
            <a:ext cx="454314" cy="386373"/>
            <a:chOff x="5808785" y="3134694"/>
            <a:chExt cx="454314" cy="386373"/>
          </a:xfrm>
        </p:grpSpPr>
        <p:cxnSp>
          <p:nvCxnSpPr>
            <p:cNvPr id="86" name="Straight Arrow Connector 85">
              <a:extLst>
                <a:ext uri="{FF2B5EF4-FFF2-40B4-BE49-F238E27FC236}">
                  <a16:creationId xmlns:a16="http://schemas.microsoft.com/office/drawing/2014/main" id="{0A4E3890-425B-2F4A-83BB-3063DBB9DE7E}"/>
                </a:ext>
              </a:extLst>
            </p:cNvPr>
            <p:cNvCxnSpPr/>
            <p:nvPr/>
          </p:nvCxnSpPr>
          <p:spPr>
            <a:xfrm>
              <a:off x="5808785" y="3513926"/>
              <a:ext cx="454314" cy="714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73A5D234-6C3A-7844-A4AE-7C6EA06DFF87}"/>
                </a:ext>
              </a:extLst>
            </p:cNvPr>
            <p:cNvSpPr txBox="1"/>
            <p:nvPr/>
          </p:nvSpPr>
          <p:spPr>
            <a:xfrm>
              <a:off x="5868043" y="3134694"/>
              <a:ext cx="333557" cy="369332"/>
            </a:xfrm>
            <a:prstGeom prst="rect">
              <a:avLst/>
            </a:prstGeom>
            <a:noFill/>
          </p:spPr>
          <p:txBody>
            <a:bodyPr wrap="square" rtlCol="0">
              <a:spAutoFit/>
            </a:bodyPr>
            <a:lstStyle/>
            <a:p>
              <a:r>
                <a:rPr lang="en-US" dirty="0"/>
                <a:t>R</a:t>
              </a:r>
            </a:p>
          </p:txBody>
        </p:sp>
      </p:grpSp>
      <p:grpSp>
        <p:nvGrpSpPr>
          <p:cNvPr id="89" name="Group 88">
            <a:extLst>
              <a:ext uri="{FF2B5EF4-FFF2-40B4-BE49-F238E27FC236}">
                <a16:creationId xmlns:a16="http://schemas.microsoft.com/office/drawing/2014/main" id="{3FE292BF-CA0B-1942-852E-78315B2A54A5}"/>
              </a:ext>
            </a:extLst>
          </p:cNvPr>
          <p:cNvGrpSpPr/>
          <p:nvPr/>
        </p:nvGrpSpPr>
        <p:grpSpPr>
          <a:xfrm>
            <a:off x="5794254" y="2786731"/>
            <a:ext cx="495010" cy="379232"/>
            <a:chOff x="5790315" y="3134694"/>
            <a:chExt cx="495010" cy="379232"/>
          </a:xfrm>
        </p:grpSpPr>
        <p:cxnSp>
          <p:nvCxnSpPr>
            <p:cNvPr id="90" name="Straight Arrow Connector 89">
              <a:extLst>
                <a:ext uri="{FF2B5EF4-FFF2-40B4-BE49-F238E27FC236}">
                  <a16:creationId xmlns:a16="http://schemas.microsoft.com/office/drawing/2014/main" id="{947FE2F9-DA7B-0D42-9DAE-2B550CF82DC3}"/>
                </a:ext>
              </a:extLst>
            </p:cNvPr>
            <p:cNvCxnSpPr>
              <a:cxnSpLocks/>
            </p:cNvCxnSpPr>
            <p:nvPr/>
          </p:nvCxnSpPr>
          <p:spPr>
            <a:xfrm flipH="1">
              <a:off x="5790315" y="3513926"/>
              <a:ext cx="49501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EC5D00C2-B137-4242-ACF3-31C235948AEC}"/>
                </a:ext>
              </a:extLst>
            </p:cNvPr>
            <p:cNvSpPr txBox="1"/>
            <p:nvPr/>
          </p:nvSpPr>
          <p:spPr>
            <a:xfrm>
              <a:off x="5868043" y="3134694"/>
              <a:ext cx="333557" cy="369332"/>
            </a:xfrm>
            <a:prstGeom prst="rect">
              <a:avLst/>
            </a:prstGeom>
            <a:noFill/>
          </p:spPr>
          <p:txBody>
            <a:bodyPr wrap="square" rtlCol="0">
              <a:spAutoFit/>
            </a:bodyPr>
            <a:lstStyle/>
            <a:p>
              <a:r>
                <a:rPr lang="en-US" dirty="0"/>
                <a:t>L</a:t>
              </a:r>
            </a:p>
          </p:txBody>
        </p:sp>
      </p:grpSp>
      <p:grpSp>
        <p:nvGrpSpPr>
          <p:cNvPr id="118" name="Group 117">
            <a:extLst>
              <a:ext uri="{FF2B5EF4-FFF2-40B4-BE49-F238E27FC236}">
                <a16:creationId xmlns:a16="http://schemas.microsoft.com/office/drawing/2014/main" id="{773185F3-93CB-8645-9C2F-DB8BAA553DC1}"/>
              </a:ext>
            </a:extLst>
          </p:cNvPr>
          <p:cNvGrpSpPr/>
          <p:nvPr/>
        </p:nvGrpSpPr>
        <p:grpSpPr>
          <a:xfrm>
            <a:off x="3003526" y="2786731"/>
            <a:ext cx="368211" cy="598070"/>
            <a:chOff x="3003526" y="2786731"/>
            <a:chExt cx="368211" cy="598070"/>
          </a:xfrm>
        </p:grpSpPr>
        <p:sp>
          <p:nvSpPr>
            <p:cNvPr id="116" name="TextBox 115">
              <a:extLst>
                <a:ext uri="{FF2B5EF4-FFF2-40B4-BE49-F238E27FC236}">
                  <a16:creationId xmlns:a16="http://schemas.microsoft.com/office/drawing/2014/main" id="{734D61AA-0809-804C-B5A3-CED5B9A49DA5}"/>
                </a:ext>
              </a:extLst>
            </p:cNvPr>
            <p:cNvSpPr txBox="1"/>
            <p:nvPr/>
          </p:nvSpPr>
          <p:spPr>
            <a:xfrm>
              <a:off x="3135231" y="2786731"/>
              <a:ext cx="45719" cy="369332"/>
            </a:xfrm>
            <a:prstGeom prst="rect">
              <a:avLst/>
            </a:prstGeom>
            <a:noFill/>
          </p:spPr>
          <p:txBody>
            <a:bodyPr wrap="square" rtlCol="0">
              <a:spAutoFit/>
            </a:bodyPr>
            <a:lstStyle/>
            <a:p>
              <a:r>
                <a:rPr lang="en-US" dirty="0"/>
                <a:t>L</a:t>
              </a:r>
            </a:p>
          </p:txBody>
        </p:sp>
        <p:sp>
          <p:nvSpPr>
            <p:cNvPr id="117" name="U-Turn Arrow 116">
              <a:extLst>
                <a:ext uri="{FF2B5EF4-FFF2-40B4-BE49-F238E27FC236}">
                  <a16:creationId xmlns:a16="http://schemas.microsoft.com/office/drawing/2014/main" id="{B95F54A5-D6A6-5043-850D-CF38C3C74E13}"/>
                </a:ext>
              </a:extLst>
            </p:cNvPr>
            <p:cNvSpPr/>
            <p:nvPr/>
          </p:nvSpPr>
          <p:spPr>
            <a:xfrm rot="16200000"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19" name="Group 118">
            <a:extLst>
              <a:ext uri="{FF2B5EF4-FFF2-40B4-BE49-F238E27FC236}">
                <a16:creationId xmlns:a16="http://schemas.microsoft.com/office/drawing/2014/main" id="{C2DFB101-1E6C-7C4F-8D57-4EE2135C4CDC}"/>
              </a:ext>
            </a:extLst>
          </p:cNvPr>
          <p:cNvGrpSpPr/>
          <p:nvPr/>
        </p:nvGrpSpPr>
        <p:grpSpPr>
          <a:xfrm>
            <a:off x="8679490" y="2829681"/>
            <a:ext cx="368211" cy="598070"/>
            <a:chOff x="3003526" y="2786731"/>
            <a:chExt cx="368211" cy="598070"/>
          </a:xfrm>
        </p:grpSpPr>
        <p:sp>
          <p:nvSpPr>
            <p:cNvPr id="120" name="TextBox 119">
              <a:extLst>
                <a:ext uri="{FF2B5EF4-FFF2-40B4-BE49-F238E27FC236}">
                  <a16:creationId xmlns:a16="http://schemas.microsoft.com/office/drawing/2014/main" id="{76CD05D3-AAF4-5E4D-AA11-D4DEB0D1E444}"/>
                </a:ext>
              </a:extLst>
            </p:cNvPr>
            <p:cNvSpPr txBox="1"/>
            <p:nvPr/>
          </p:nvSpPr>
          <p:spPr>
            <a:xfrm>
              <a:off x="3135231" y="2786731"/>
              <a:ext cx="45719" cy="369332"/>
            </a:xfrm>
            <a:prstGeom prst="rect">
              <a:avLst/>
            </a:prstGeom>
            <a:noFill/>
          </p:spPr>
          <p:txBody>
            <a:bodyPr wrap="square" rtlCol="0">
              <a:spAutoFit/>
            </a:bodyPr>
            <a:lstStyle/>
            <a:p>
              <a:r>
                <a:rPr lang="en-US" dirty="0"/>
                <a:t>R</a:t>
              </a:r>
            </a:p>
          </p:txBody>
        </p:sp>
        <p:sp>
          <p:nvSpPr>
            <p:cNvPr id="121" name="U-Turn Arrow 120">
              <a:extLst>
                <a:ext uri="{FF2B5EF4-FFF2-40B4-BE49-F238E27FC236}">
                  <a16:creationId xmlns:a16="http://schemas.microsoft.com/office/drawing/2014/main" id="{74223546-F3E0-A447-8515-281128405AA5}"/>
                </a:ext>
              </a:extLst>
            </p:cNvPr>
            <p:cNvSpPr/>
            <p:nvPr/>
          </p:nvSpPr>
          <p:spPr>
            <a:xfrm rot="5400000">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22" name="Group 121">
            <a:extLst>
              <a:ext uri="{FF2B5EF4-FFF2-40B4-BE49-F238E27FC236}">
                <a16:creationId xmlns:a16="http://schemas.microsoft.com/office/drawing/2014/main" id="{816A9F20-CD6C-1443-A9CD-15171E973AE6}"/>
              </a:ext>
            </a:extLst>
          </p:cNvPr>
          <p:cNvGrpSpPr/>
          <p:nvPr/>
        </p:nvGrpSpPr>
        <p:grpSpPr>
          <a:xfrm>
            <a:off x="2956313" y="3643677"/>
            <a:ext cx="457590" cy="397706"/>
            <a:chOff x="5827735" y="3307692"/>
            <a:chExt cx="457590" cy="397706"/>
          </a:xfrm>
        </p:grpSpPr>
        <p:cxnSp>
          <p:nvCxnSpPr>
            <p:cNvPr id="123" name="Straight Arrow Connector 122">
              <a:extLst>
                <a:ext uri="{FF2B5EF4-FFF2-40B4-BE49-F238E27FC236}">
                  <a16:creationId xmlns:a16="http://schemas.microsoft.com/office/drawing/2014/main" id="{8DC3933C-20B6-F344-BA0E-FE836732D86D}"/>
                </a:ext>
              </a:extLst>
            </p:cNvPr>
            <p:cNvCxnSpPr>
              <a:cxnSpLocks/>
            </p:cNvCxnSpPr>
            <p:nvPr/>
          </p:nvCxnSpPr>
          <p:spPr>
            <a:xfrm flipH="1">
              <a:off x="5827735" y="3513926"/>
              <a:ext cx="457590" cy="191472"/>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4" name="TextBox 123">
              <a:extLst>
                <a:ext uri="{FF2B5EF4-FFF2-40B4-BE49-F238E27FC236}">
                  <a16:creationId xmlns:a16="http://schemas.microsoft.com/office/drawing/2014/main" id="{BFDEAF09-18DA-5B47-B003-FD64F9B5E52C}"/>
                </a:ext>
              </a:extLst>
            </p:cNvPr>
            <p:cNvSpPr txBox="1"/>
            <p:nvPr/>
          </p:nvSpPr>
          <p:spPr>
            <a:xfrm>
              <a:off x="5868043" y="3307692"/>
              <a:ext cx="333557" cy="369332"/>
            </a:xfrm>
            <a:prstGeom prst="rect">
              <a:avLst/>
            </a:prstGeom>
            <a:noFill/>
          </p:spPr>
          <p:txBody>
            <a:bodyPr wrap="square" rtlCol="0">
              <a:spAutoFit/>
            </a:bodyPr>
            <a:lstStyle/>
            <a:p>
              <a:r>
                <a:rPr lang="en-US" dirty="0">
                  <a:solidFill>
                    <a:srgbClr val="FF0000"/>
                  </a:solidFill>
                </a:rPr>
                <a:t>S</a:t>
              </a:r>
            </a:p>
          </p:txBody>
        </p:sp>
      </p:grpSp>
      <p:grpSp>
        <p:nvGrpSpPr>
          <p:cNvPr id="126" name="Group 125">
            <a:extLst>
              <a:ext uri="{FF2B5EF4-FFF2-40B4-BE49-F238E27FC236}">
                <a16:creationId xmlns:a16="http://schemas.microsoft.com/office/drawing/2014/main" id="{C715738D-FA89-2F41-9D1B-0BD1B6EE3E28}"/>
              </a:ext>
            </a:extLst>
          </p:cNvPr>
          <p:cNvGrpSpPr/>
          <p:nvPr/>
        </p:nvGrpSpPr>
        <p:grpSpPr>
          <a:xfrm>
            <a:off x="8694713" y="3585168"/>
            <a:ext cx="363816" cy="440931"/>
            <a:chOff x="5767450" y="3282987"/>
            <a:chExt cx="363816" cy="440931"/>
          </a:xfrm>
        </p:grpSpPr>
        <p:cxnSp>
          <p:nvCxnSpPr>
            <p:cNvPr id="127" name="Straight Arrow Connector 126">
              <a:extLst>
                <a:ext uri="{FF2B5EF4-FFF2-40B4-BE49-F238E27FC236}">
                  <a16:creationId xmlns:a16="http://schemas.microsoft.com/office/drawing/2014/main" id="{1B101A7B-560C-884D-95CB-3195EC66CE9A}"/>
                </a:ext>
              </a:extLst>
            </p:cNvPr>
            <p:cNvCxnSpPr>
              <a:cxnSpLocks/>
            </p:cNvCxnSpPr>
            <p:nvPr/>
          </p:nvCxnSpPr>
          <p:spPr>
            <a:xfrm>
              <a:off x="5767450" y="3547040"/>
              <a:ext cx="350197" cy="176878"/>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28" name="TextBox 127">
              <a:extLst>
                <a:ext uri="{FF2B5EF4-FFF2-40B4-BE49-F238E27FC236}">
                  <a16:creationId xmlns:a16="http://schemas.microsoft.com/office/drawing/2014/main" id="{F096F1CF-2F06-BC4B-B413-41EF16988A86}"/>
                </a:ext>
              </a:extLst>
            </p:cNvPr>
            <p:cNvSpPr txBox="1"/>
            <p:nvPr/>
          </p:nvSpPr>
          <p:spPr>
            <a:xfrm>
              <a:off x="5797709" y="3282987"/>
              <a:ext cx="333557" cy="369332"/>
            </a:xfrm>
            <a:prstGeom prst="rect">
              <a:avLst/>
            </a:prstGeom>
            <a:noFill/>
          </p:spPr>
          <p:txBody>
            <a:bodyPr wrap="square" rtlCol="0">
              <a:spAutoFit/>
            </a:bodyPr>
            <a:lstStyle/>
            <a:p>
              <a:r>
                <a:rPr lang="en-US" dirty="0"/>
                <a:t>S</a:t>
              </a:r>
            </a:p>
          </p:txBody>
        </p:sp>
      </p:grpSp>
      <p:grpSp>
        <p:nvGrpSpPr>
          <p:cNvPr id="131" name="Group 130">
            <a:extLst>
              <a:ext uri="{FF2B5EF4-FFF2-40B4-BE49-F238E27FC236}">
                <a16:creationId xmlns:a16="http://schemas.microsoft.com/office/drawing/2014/main" id="{3BCE5633-D0F4-904A-89A0-ECF278DB379A}"/>
              </a:ext>
            </a:extLst>
          </p:cNvPr>
          <p:cNvGrpSpPr/>
          <p:nvPr/>
        </p:nvGrpSpPr>
        <p:grpSpPr>
          <a:xfrm>
            <a:off x="204889" y="4104464"/>
            <a:ext cx="368211" cy="598070"/>
            <a:chOff x="3003526" y="2786731"/>
            <a:chExt cx="368211" cy="598070"/>
          </a:xfrm>
        </p:grpSpPr>
        <p:sp>
          <p:nvSpPr>
            <p:cNvPr id="132" name="TextBox 131">
              <a:extLst>
                <a:ext uri="{FF2B5EF4-FFF2-40B4-BE49-F238E27FC236}">
                  <a16:creationId xmlns:a16="http://schemas.microsoft.com/office/drawing/2014/main" id="{7CDE0A6B-CA04-3746-AC6A-2F292C8ABC3B}"/>
                </a:ext>
              </a:extLst>
            </p:cNvPr>
            <p:cNvSpPr txBox="1"/>
            <p:nvPr/>
          </p:nvSpPr>
          <p:spPr>
            <a:xfrm>
              <a:off x="3209373" y="2786731"/>
              <a:ext cx="45719" cy="369332"/>
            </a:xfrm>
            <a:prstGeom prst="rect">
              <a:avLst/>
            </a:prstGeom>
            <a:noFill/>
          </p:spPr>
          <p:txBody>
            <a:bodyPr wrap="square" rtlCol="0">
              <a:spAutoFit/>
            </a:bodyPr>
            <a:lstStyle/>
            <a:p>
              <a:r>
                <a:rPr lang="en-US" dirty="0"/>
                <a:t>L</a:t>
              </a:r>
            </a:p>
          </p:txBody>
        </p:sp>
        <p:sp>
          <p:nvSpPr>
            <p:cNvPr id="133" name="U-Turn Arrow 132">
              <a:extLst>
                <a:ext uri="{FF2B5EF4-FFF2-40B4-BE49-F238E27FC236}">
                  <a16:creationId xmlns:a16="http://schemas.microsoft.com/office/drawing/2014/main" id="{59E3DFEB-0F2C-864A-8250-D240AAD3B429}"/>
                </a:ext>
              </a:extLst>
            </p:cNvPr>
            <p:cNvSpPr/>
            <p:nvPr/>
          </p:nvSpPr>
          <p:spPr>
            <a:xfrm rot="16200000"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34" name="Group 133">
            <a:extLst>
              <a:ext uri="{FF2B5EF4-FFF2-40B4-BE49-F238E27FC236}">
                <a16:creationId xmlns:a16="http://schemas.microsoft.com/office/drawing/2014/main" id="{114C9600-D7A8-8C46-957C-F43D7FF8D5B7}"/>
              </a:ext>
            </a:extLst>
          </p:cNvPr>
          <p:cNvGrpSpPr/>
          <p:nvPr/>
        </p:nvGrpSpPr>
        <p:grpSpPr>
          <a:xfrm>
            <a:off x="11446213" y="4112146"/>
            <a:ext cx="368211" cy="598070"/>
            <a:chOff x="3003526" y="2786731"/>
            <a:chExt cx="368211" cy="598070"/>
          </a:xfrm>
        </p:grpSpPr>
        <p:sp>
          <p:nvSpPr>
            <p:cNvPr id="135" name="TextBox 134">
              <a:extLst>
                <a:ext uri="{FF2B5EF4-FFF2-40B4-BE49-F238E27FC236}">
                  <a16:creationId xmlns:a16="http://schemas.microsoft.com/office/drawing/2014/main" id="{682B0C51-B058-CA43-A6F2-568031A599E4}"/>
                </a:ext>
              </a:extLst>
            </p:cNvPr>
            <p:cNvSpPr txBox="1"/>
            <p:nvPr/>
          </p:nvSpPr>
          <p:spPr>
            <a:xfrm>
              <a:off x="3135231" y="2786731"/>
              <a:ext cx="45719" cy="369332"/>
            </a:xfrm>
            <a:prstGeom prst="rect">
              <a:avLst/>
            </a:prstGeom>
            <a:noFill/>
          </p:spPr>
          <p:txBody>
            <a:bodyPr wrap="square" rtlCol="0">
              <a:spAutoFit/>
            </a:bodyPr>
            <a:lstStyle/>
            <a:p>
              <a:r>
                <a:rPr lang="en-US" dirty="0"/>
                <a:t>R</a:t>
              </a:r>
            </a:p>
          </p:txBody>
        </p:sp>
        <p:sp>
          <p:nvSpPr>
            <p:cNvPr id="136" name="U-Turn Arrow 135">
              <a:extLst>
                <a:ext uri="{FF2B5EF4-FFF2-40B4-BE49-F238E27FC236}">
                  <a16:creationId xmlns:a16="http://schemas.microsoft.com/office/drawing/2014/main" id="{DAE4D9EB-6C1E-DF49-B98A-45A68A05261F}"/>
                </a:ext>
              </a:extLst>
            </p:cNvPr>
            <p:cNvSpPr/>
            <p:nvPr/>
          </p:nvSpPr>
          <p:spPr>
            <a:xfrm rot="5400000">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37" name="Group 136">
            <a:extLst>
              <a:ext uri="{FF2B5EF4-FFF2-40B4-BE49-F238E27FC236}">
                <a16:creationId xmlns:a16="http://schemas.microsoft.com/office/drawing/2014/main" id="{CF8C2F03-62C6-C844-8C28-C24236065B73}"/>
              </a:ext>
            </a:extLst>
          </p:cNvPr>
          <p:cNvGrpSpPr/>
          <p:nvPr/>
        </p:nvGrpSpPr>
        <p:grpSpPr>
          <a:xfrm>
            <a:off x="1361479" y="3340735"/>
            <a:ext cx="291352" cy="648856"/>
            <a:chOff x="3041956" y="2774374"/>
            <a:chExt cx="291352" cy="648856"/>
          </a:xfrm>
        </p:grpSpPr>
        <p:sp>
          <p:nvSpPr>
            <p:cNvPr id="138" name="TextBox 137">
              <a:extLst>
                <a:ext uri="{FF2B5EF4-FFF2-40B4-BE49-F238E27FC236}">
                  <a16:creationId xmlns:a16="http://schemas.microsoft.com/office/drawing/2014/main" id="{64630CE5-05C0-804B-83C5-4887967960B5}"/>
                </a:ext>
              </a:extLst>
            </p:cNvPr>
            <p:cNvSpPr txBox="1"/>
            <p:nvPr/>
          </p:nvSpPr>
          <p:spPr>
            <a:xfrm>
              <a:off x="3147588" y="2774374"/>
              <a:ext cx="45719" cy="369332"/>
            </a:xfrm>
            <a:prstGeom prst="rect">
              <a:avLst/>
            </a:prstGeom>
            <a:noFill/>
          </p:spPr>
          <p:txBody>
            <a:bodyPr wrap="square" rtlCol="0">
              <a:spAutoFit/>
            </a:bodyPr>
            <a:lstStyle/>
            <a:p>
              <a:r>
                <a:rPr lang="en-US" dirty="0"/>
                <a:t>S</a:t>
              </a:r>
            </a:p>
          </p:txBody>
        </p:sp>
        <p:sp>
          <p:nvSpPr>
            <p:cNvPr id="139" name="U-Turn Arrow 138">
              <a:extLst>
                <a:ext uri="{FF2B5EF4-FFF2-40B4-BE49-F238E27FC236}">
                  <a16:creationId xmlns:a16="http://schemas.microsoft.com/office/drawing/2014/main" id="{23BA1950-68A2-324A-B987-22AF1995979A}"/>
                </a:ext>
              </a:extLst>
            </p:cNvPr>
            <p:cNvSpPr/>
            <p:nvPr/>
          </p:nvSpPr>
          <p:spPr>
            <a:xfrm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40" name="Group 139">
            <a:extLst>
              <a:ext uri="{FF2B5EF4-FFF2-40B4-BE49-F238E27FC236}">
                <a16:creationId xmlns:a16="http://schemas.microsoft.com/office/drawing/2014/main" id="{494BA92E-96CE-0747-A725-829303F61A4C}"/>
              </a:ext>
            </a:extLst>
          </p:cNvPr>
          <p:cNvGrpSpPr/>
          <p:nvPr/>
        </p:nvGrpSpPr>
        <p:grpSpPr>
          <a:xfrm>
            <a:off x="10003477" y="3357230"/>
            <a:ext cx="291352" cy="648856"/>
            <a:chOff x="3041956" y="2774374"/>
            <a:chExt cx="291352" cy="648856"/>
          </a:xfrm>
        </p:grpSpPr>
        <p:sp>
          <p:nvSpPr>
            <p:cNvPr id="141" name="TextBox 140">
              <a:extLst>
                <a:ext uri="{FF2B5EF4-FFF2-40B4-BE49-F238E27FC236}">
                  <a16:creationId xmlns:a16="http://schemas.microsoft.com/office/drawing/2014/main" id="{35B4A5E7-1D8F-C643-B2E4-0FE4F9CE7CCB}"/>
                </a:ext>
              </a:extLst>
            </p:cNvPr>
            <p:cNvSpPr txBox="1"/>
            <p:nvPr/>
          </p:nvSpPr>
          <p:spPr>
            <a:xfrm>
              <a:off x="3147588" y="2774374"/>
              <a:ext cx="45719" cy="369332"/>
            </a:xfrm>
            <a:prstGeom prst="rect">
              <a:avLst/>
            </a:prstGeom>
            <a:noFill/>
          </p:spPr>
          <p:txBody>
            <a:bodyPr wrap="square" rtlCol="0">
              <a:spAutoFit/>
            </a:bodyPr>
            <a:lstStyle/>
            <a:p>
              <a:r>
                <a:rPr lang="en-US" dirty="0"/>
                <a:t>S</a:t>
              </a:r>
            </a:p>
          </p:txBody>
        </p:sp>
        <p:sp>
          <p:nvSpPr>
            <p:cNvPr id="142" name="U-Turn Arrow 141">
              <a:extLst>
                <a:ext uri="{FF2B5EF4-FFF2-40B4-BE49-F238E27FC236}">
                  <a16:creationId xmlns:a16="http://schemas.microsoft.com/office/drawing/2014/main" id="{FB2D8A8E-76BE-5C44-8C84-3B129870F556}"/>
                </a:ext>
              </a:extLst>
            </p:cNvPr>
            <p:cNvSpPr/>
            <p:nvPr/>
          </p:nvSpPr>
          <p:spPr>
            <a:xfrm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43" name="Group 142">
            <a:extLst>
              <a:ext uri="{FF2B5EF4-FFF2-40B4-BE49-F238E27FC236}">
                <a16:creationId xmlns:a16="http://schemas.microsoft.com/office/drawing/2014/main" id="{E1E779F3-AC8E-D74D-8A9E-B27B7D3DCB4F}"/>
              </a:ext>
            </a:extLst>
          </p:cNvPr>
          <p:cNvGrpSpPr/>
          <p:nvPr/>
        </p:nvGrpSpPr>
        <p:grpSpPr>
          <a:xfrm>
            <a:off x="2972800" y="4548395"/>
            <a:ext cx="454314" cy="386373"/>
            <a:chOff x="5808785" y="3134694"/>
            <a:chExt cx="454314" cy="386373"/>
          </a:xfrm>
        </p:grpSpPr>
        <p:cxnSp>
          <p:nvCxnSpPr>
            <p:cNvPr id="144" name="Straight Arrow Connector 143">
              <a:extLst>
                <a:ext uri="{FF2B5EF4-FFF2-40B4-BE49-F238E27FC236}">
                  <a16:creationId xmlns:a16="http://schemas.microsoft.com/office/drawing/2014/main" id="{7B1FCBDE-380B-F948-AB7F-E2206F003E39}"/>
                </a:ext>
              </a:extLst>
            </p:cNvPr>
            <p:cNvCxnSpPr/>
            <p:nvPr/>
          </p:nvCxnSpPr>
          <p:spPr>
            <a:xfrm>
              <a:off x="5808785" y="3513926"/>
              <a:ext cx="454314" cy="7141"/>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5" name="TextBox 144">
              <a:extLst>
                <a:ext uri="{FF2B5EF4-FFF2-40B4-BE49-F238E27FC236}">
                  <a16:creationId xmlns:a16="http://schemas.microsoft.com/office/drawing/2014/main" id="{531F0492-18E6-AC44-B92D-D5FCD575D180}"/>
                </a:ext>
              </a:extLst>
            </p:cNvPr>
            <p:cNvSpPr txBox="1"/>
            <p:nvPr/>
          </p:nvSpPr>
          <p:spPr>
            <a:xfrm>
              <a:off x="5868043" y="3134694"/>
              <a:ext cx="333557" cy="369332"/>
            </a:xfrm>
            <a:prstGeom prst="rect">
              <a:avLst/>
            </a:prstGeom>
            <a:noFill/>
          </p:spPr>
          <p:txBody>
            <a:bodyPr wrap="square" rtlCol="0">
              <a:spAutoFit/>
            </a:bodyPr>
            <a:lstStyle/>
            <a:p>
              <a:r>
                <a:rPr lang="en-US" dirty="0">
                  <a:solidFill>
                    <a:srgbClr val="FF0000"/>
                  </a:solidFill>
                </a:rPr>
                <a:t>R</a:t>
              </a:r>
            </a:p>
          </p:txBody>
        </p:sp>
      </p:grpSp>
      <p:grpSp>
        <p:nvGrpSpPr>
          <p:cNvPr id="146" name="Group 145">
            <a:extLst>
              <a:ext uri="{FF2B5EF4-FFF2-40B4-BE49-F238E27FC236}">
                <a16:creationId xmlns:a16="http://schemas.microsoft.com/office/drawing/2014/main" id="{038AD2F6-57A4-9E4F-AE96-41997D84C005}"/>
              </a:ext>
            </a:extLst>
          </p:cNvPr>
          <p:cNvGrpSpPr/>
          <p:nvPr/>
        </p:nvGrpSpPr>
        <p:grpSpPr>
          <a:xfrm>
            <a:off x="2932742" y="4149377"/>
            <a:ext cx="495010" cy="379232"/>
            <a:chOff x="5790315" y="3134694"/>
            <a:chExt cx="495010" cy="379232"/>
          </a:xfrm>
        </p:grpSpPr>
        <p:cxnSp>
          <p:nvCxnSpPr>
            <p:cNvPr id="147" name="Straight Arrow Connector 146">
              <a:extLst>
                <a:ext uri="{FF2B5EF4-FFF2-40B4-BE49-F238E27FC236}">
                  <a16:creationId xmlns:a16="http://schemas.microsoft.com/office/drawing/2014/main" id="{4BE0BC4A-9223-AE42-8E81-FDCD6B736F78}"/>
                </a:ext>
              </a:extLst>
            </p:cNvPr>
            <p:cNvCxnSpPr>
              <a:cxnSpLocks/>
            </p:cNvCxnSpPr>
            <p:nvPr/>
          </p:nvCxnSpPr>
          <p:spPr>
            <a:xfrm flipH="1">
              <a:off x="5790315" y="3513926"/>
              <a:ext cx="49501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48" name="TextBox 147">
              <a:extLst>
                <a:ext uri="{FF2B5EF4-FFF2-40B4-BE49-F238E27FC236}">
                  <a16:creationId xmlns:a16="http://schemas.microsoft.com/office/drawing/2014/main" id="{320508BC-BE39-9644-B5E2-3FC47A1B1DB8}"/>
                </a:ext>
              </a:extLst>
            </p:cNvPr>
            <p:cNvSpPr txBox="1"/>
            <p:nvPr/>
          </p:nvSpPr>
          <p:spPr>
            <a:xfrm>
              <a:off x="5868043" y="3134694"/>
              <a:ext cx="333557" cy="369332"/>
            </a:xfrm>
            <a:prstGeom prst="rect">
              <a:avLst/>
            </a:prstGeom>
            <a:noFill/>
          </p:spPr>
          <p:txBody>
            <a:bodyPr wrap="square" rtlCol="0">
              <a:spAutoFit/>
            </a:bodyPr>
            <a:lstStyle/>
            <a:p>
              <a:r>
                <a:rPr lang="en-US" dirty="0"/>
                <a:t>L</a:t>
              </a:r>
            </a:p>
          </p:txBody>
        </p:sp>
      </p:grpSp>
      <p:grpSp>
        <p:nvGrpSpPr>
          <p:cNvPr id="149" name="Group 148">
            <a:extLst>
              <a:ext uri="{FF2B5EF4-FFF2-40B4-BE49-F238E27FC236}">
                <a16:creationId xmlns:a16="http://schemas.microsoft.com/office/drawing/2014/main" id="{AEE187C6-7DDC-DD40-B352-D11EA3882F57}"/>
              </a:ext>
            </a:extLst>
          </p:cNvPr>
          <p:cNvGrpSpPr/>
          <p:nvPr/>
        </p:nvGrpSpPr>
        <p:grpSpPr>
          <a:xfrm>
            <a:off x="8552692" y="4138785"/>
            <a:ext cx="495010" cy="379232"/>
            <a:chOff x="5790315" y="3134694"/>
            <a:chExt cx="495010" cy="379232"/>
          </a:xfrm>
        </p:grpSpPr>
        <p:cxnSp>
          <p:nvCxnSpPr>
            <p:cNvPr id="150" name="Straight Arrow Connector 149">
              <a:extLst>
                <a:ext uri="{FF2B5EF4-FFF2-40B4-BE49-F238E27FC236}">
                  <a16:creationId xmlns:a16="http://schemas.microsoft.com/office/drawing/2014/main" id="{31D554A5-5335-514E-84F3-862D91EB03E1}"/>
                </a:ext>
              </a:extLst>
            </p:cNvPr>
            <p:cNvCxnSpPr>
              <a:cxnSpLocks/>
            </p:cNvCxnSpPr>
            <p:nvPr/>
          </p:nvCxnSpPr>
          <p:spPr>
            <a:xfrm flipH="1">
              <a:off x="5790315" y="3513926"/>
              <a:ext cx="49501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51" name="TextBox 150">
              <a:extLst>
                <a:ext uri="{FF2B5EF4-FFF2-40B4-BE49-F238E27FC236}">
                  <a16:creationId xmlns:a16="http://schemas.microsoft.com/office/drawing/2014/main" id="{22F31583-1D1F-3344-AD58-BFB477E6DEC3}"/>
                </a:ext>
              </a:extLst>
            </p:cNvPr>
            <p:cNvSpPr txBox="1"/>
            <p:nvPr/>
          </p:nvSpPr>
          <p:spPr>
            <a:xfrm>
              <a:off x="5868043" y="3134694"/>
              <a:ext cx="333557" cy="369332"/>
            </a:xfrm>
            <a:prstGeom prst="rect">
              <a:avLst/>
            </a:prstGeom>
            <a:noFill/>
          </p:spPr>
          <p:txBody>
            <a:bodyPr wrap="square" rtlCol="0">
              <a:spAutoFit/>
            </a:bodyPr>
            <a:lstStyle/>
            <a:p>
              <a:r>
                <a:rPr lang="en-US" dirty="0"/>
                <a:t>L</a:t>
              </a:r>
            </a:p>
          </p:txBody>
        </p:sp>
      </p:grpSp>
      <p:grpSp>
        <p:nvGrpSpPr>
          <p:cNvPr id="152" name="Group 151">
            <a:extLst>
              <a:ext uri="{FF2B5EF4-FFF2-40B4-BE49-F238E27FC236}">
                <a16:creationId xmlns:a16="http://schemas.microsoft.com/office/drawing/2014/main" id="{E78FF212-4F7B-874D-8367-B932FD337A1C}"/>
              </a:ext>
            </a:extLst>
          </p:cNvPr>
          <p:cNvGrpSpPr/>
          <p:nvPr/>
        </p:nvGrpSpPr>
        <p:grpSpPr>
          <a:xfrm>
            <a:off x="5800524" y="4919740"/>
            <a:ext cx="457590" cy="397706"/>
            <a:chOff x="5827735" y="3307692"/>
            <a:chExt cx="457590" cy="397706"/>
          </a:xfrm>
        </p:grpSpPr>
        <p:cxnSp>
          <p:nvCxnSpPr>
            <p:cNvPr id="153" name="Straight Arrow Connector 152">
              <a:extLst>
                <a:ext uri="{FF2B5EF4-FFF2-40B4-BE49-F238E27FC236}">
                  <a16:creationId xmlns:a16="http://schemas.microsoft.com/office/drawing/2014/main" id="{374D0DBB-0372-C548-8EDF-AC6272BC1158}"/>
                </a:ext>
              </a:extLst>
            </p:cNvPr>
            <p:cNvCxnSpPr>
              <a:cxnSpLocks/>
            </p:cNvCxnSpPr>
            <p:nvPr/>
          </p:nvCxnSpPr>
          <p:spPr>
            <a:xfrm flipH="1">
              <a:off x="5827735" y="3513926"/>
              <a:ext cx="457590" cy="191472"/>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CF5BF1A1-501E-0240-82DB-D0AEC8C72993}"/>
                </a:ext>
              </a:extLst>
            </p:cNvPr>
            <p:cNvSpPr txBox="1"/>
            <p:nvPr/>
          </p:nvSpPr>
          <p:spPr>
            <a:xfrm>
              <a:off x="5868043" y="3307692"/>
              <a:ext cx="333557" cy="369332"/>
            </a:xfrm>
            <a:prstGeom prst="rect">
              <a:avLst/>
            </a:prstGeom>
            <a:noFill/>
          </p:spPr>
          <p:txBody>
            <a:bodyPr wrap="square" rtlCol="0">
              <a:spAutoFit/>
            </a:bodyPr>
            <a:lstStyle/>
            <a:p>
              <a:r>
                <a:rPr lang="en-US" dirty="0"/>
                <a:t>S</a:t>
              </a:r>
            </a:p>
          </p:txBody>
        </p:sp>
      </p:grpSp>
      <p:grpSp>
        <p:nvGrpSpPr>
          <p:cNvPr id="155" name="Group 154">
            <a:extLst>
              <a:ext uri="{FF2B5EF4-FFF2-40B4-BE49-F238E27FC236}">
                <a16:creationId xmlns:a16="http://schemas.microsoft.com/office/drawing/2014/main" id="{814D711C-56D5-7344-9069-DECF4DE80F3A}"/>
              </a:ext>
            </a:extLst>
          </p:cNvPr>
          <p:cNvGrpSpPr/>
          <p:nvPr/>
        </p:nvGrpSpPr>
        <p:grpSpPr>
          <a:xfrm>
            <a:off x="5155978" y="5018503"/>
            <a:ext cx="1183649" cy="734369"/>
            <a:chOff x="5767450" y="3514765"/>
            <a:chExt cx="350197" cy="209153"/>
          </a:xfrm>
        </p:grpSpPr>
        <p:cxnSp>
          <p:nvCxnSpPr>
            <p:cNvPr id="156" name="Straight Arrow Connector 155">
              <a:extLst>
                <a:ext uri="{FF2B5EF4-FFF2-40B4-BE49-F238E27FC236}">
                  <a16:creationId xmlns:a16="http://schemas.microsoft.com/office/drawing/2014/main" id="{1ED81A76-4260-6F4A-8A4A-C7CB483F4E5F}"/>
                </a:ext>
              </a:extLst>
            </p:cNvPr>
            <p:cNvCxnSpPr>
              <a:cxnSpLocks/>
            </p:cNvCxnSpPr>
            <p:nvPr/>
          </p:nvCxnSpPr>
          <p:spPr>
            <a:xfrm>
              <a:off x="5767450" y="3547040"/>
              <a:ext cx="350197" cy="176878"/>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7" name="TextBox 156">
              <a:extLst>
                <a:ext uri="{FF2B5EF4-FFF2-40B4-BE49-F238E27FC236}">
                  <a16:creationId xmlns:a16="http://schemas.microsoft.com/office/drawing/2014/main" id="{B0AFCF25-4785-9F4B-97E3-E84E3E7793C1}"/>
                </a:ext>
              </a:extLst>
            </p:cNvPr>
            <p:cNvSpPr txBox="1"/>
            <p:nvPr/>
          </p:nvSpPr>
          <p:spPr>
            <a:xfrm>
              <a:off x="5808420" y="3514765"/>
              <a:ext cx="296815" cy="105188"/>
            </a:xfrm>
            <a:prstGeom prst="rect">
              <a:avLst/>
            </a:prstGeom>
            <a:noFill/>
          </p:spPr>
          <p:txBody>
            <a:bodyPr wrap="square" rtlCol="0">
              <a:spAutoFit/>
            </a:bodyPr>
            <a:lstStyle/>
            <a:p>
              <a:r>
                <a:rPr lang="en-US" dirty="0">
                  <a:solidFill>
                    <a:srgbClr val="FF0000"/>
                  </a:solidFill>
                </a:rPr>
                <a:t>S</a:t>
              </a:r>
            </a:p>
          </p:txBody>
        </p:sp>
      </p:grpSp>
      <p:grpSp>
        <p:nvGrpSpPr>
          <p:cNvPr id="158" name="Group 157">
            <a:extLst>
              <a:ext uri="{FF2B5EF4-FFF2-40B4-BE49-F238E27FC236}">
                <a16:creationId xmlns:a16="http://schemas.microsoft.com/office/drawing/2014/main" id="{B5358B76-3A78-BA45-996E-EE66585D1A8D}"/>
              </a:ext>
            </a:extLst>
          </p:cNvPr>
          <p:cNvGrpSpPr/>
          <p:nvPr/>
        </p:nvGrpSpPr>
        <p:grpSpPr>
          <a:xfrm>
            <a:off x="5804398" y="3910047"/>
            <a:ext cx="368211" cy="598070"/>
            <a:chOff x="3003526" y="2786731"/>
            <a:chExt cx="368211" cy="598070"/>
          </a:xfrm>
        </p:grpSpPr>
        <p:sp>
          <p:nvSpPr>
            <p:cNvPr id="159" name="TextBox 158">
              <a:extLst>
                <a:ext uri="{FF2B5EF4-FFF2-40B4-BE49-F238E27FC236}">
                  <a16:creationId xmlns:a16="http://schemas.microsoft.com/office/drawing/2014/main" id="{BE5C3508-323F-174E-B147-FB3806660F40}"/>
                </a:ext>
              </a:extLst>
            </p:cNvPr>
            <p:cNvSpPr txBox="1"/>
            <p:nvPr/>
          </p:nvSpPr>
          <p:spPr>
            <a:xfrm>
              <a:off x="3135231" y="2786731"/>
              <a:ext cx="45719" cy="369332"/>
            </a:xfrm>
            <a:prstGeom prst="rect">
              <a:avLst/>
            </a:prstGeom>
            <a:noFill/>
          </p:spPr>
          <p:txBody>
            <a:bodyPr wrap="square" rtlCol="0">
              <a:spAutoFit/>
            </a:bodyPr>
            <a:lstStyle/>
            <a:p>
              <a:r>
                <a:rPr lang="en-US" dirty="0"/>
                <a:t>R</a:t>
              </a:r>
            </a:p>
          </p:txBody>
        </p:sp>
        <p:sp>
          <p:nvSpPr>
            <p:cNvPr id="160" name="U-Turn Arrow 159">
              <a:extLst>
                <a:ext uri="{FF2B5EF4-FFF2-40B4-BE49-F238E27FC236}">
                  <a16:creationId xmlns:a16="http://schemas.microsoft.com/office/drawing/2014/main" id="{26A60723-417F-5E4D-AB3C-D92D26339377}"/>
                </a:ext>
              </a:extLst>
            </p:cNvPr>
            <p:cNvSpPr/>
            <p:nvPr/>
          </p:nvSpPr>
          <p:spPr>
            <a:xfrm rot="5400000">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61" name="Group 160">
            <a:extLst>
              <a:ext uri="{FF2B5EF4-FFF2-40B4-BE49-F238E27FC236}">
                <a16:creationId xmlns:a16="http://schemas.microsoft.com/office/drawing/2014/main" id="{1E782064-AE4E-384E-A7B1-62503E3A654C}"/>
              </a:ext>
            </a:extLst>
          </p:cNvPr>
          <p:cNvGrpSpPr/>
          <p:nvPr/>
        </p:nvGrpSpPr>
        <p:grpSpPr>
          <a:xfrm>
            <a:off x="5862613" y="4408899"/>
            <a:ext cx="368211" cy="598070"/>
            <a:chOff x="3003526" y="2786731"/>
            <a:chExt cx="368211" cy="598070"/>
          </a:xfrm>
        </p:grpSpPr>
        <p:sp>
          <p:nvSpPr>
            <p:cNvPr id="162" name="TextBox 161">
              <a:extLst>
                <a:ext uri="{FF2B5EF4-FFF2-40B4-BE49-F238E27FC236}">
                  <a16:creationId xmlns:a16="http://schemas.microsoft.com/office/drawing/2014/main" id="{11B33FAA-52E2-994F-A12B-A7FECFC6902E}"/>
                </a:ext>
              </a:extLst>
            </p:cNvPr>
            <p:cNvSpPr txBox="1"/>
            <p:nvPr/>
          </p:nvSpPr>
          <p:spPr>
            <a:xfrm>
              <a:off x="3135231" y="2786731"/>
              <a:ext cx="45719" cy="369332"/>
            </a:xfrm>
            <a:prstGeom prst="rect">
              <a:avLst/>
            </a:prstGeom>
            <a:noFill/>
          </p:spPr>
          <p:txBody>
            <a:bodyPr wrap="square" rtlCol="0">
              <a:spAutoFit/>
            </a:bodyPr>
            <a:lstStyle/>
            <a:p>
              <a:r>
                <a:rPr lang="en-US" dirty="0"/>
                <a:t>L</a:t>
              </a:r>
            </a:p>
          </p:txBody>
        </p:sp>
        <p:sp>
          <p:nvSpPr>
            <p:cNvPr id="163" name="U-Turn Arrow 162">
              <a:extLst>
                <a:ext uri="{FF2B5EF4-FFF2-40B4-BE49-F238E27FC236}">
                  <a16:creationId xmlns:a16="http://schemas.microsoft.com/office/drawing/2014/main" id="{9EDB2D06-7C60-0B44-BAF9-66BC60C9D4EC}"/>
                </a:ext>
              </a:extLst>
            </p:cNvPr>
            <p:cNvSpPr/>
            <p:nvPr/>
          </p:nvSpPr>
          <p:spPr>
            <a:xfrm rot="16200000"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64" name="Group 163">
            <a:extLst>
              <a:ext uri="{FF2B5EF4-FFF2-40B4-BE49-F238E27FC236}">
                <a16:creationId xmlns:a16="http://schemas.microsoft.com/office/drawing/2014/main" id="{8958EB00-E665-D548-BDCB-69FC152935CE}"/>
              </a:ext>
            </a:extLst>
          </p:cNvPr>
          <p:cNvGrpSpPr/>
          <p:nvPr/>
        </p:nvGrpSpPr>
        <p:grpSpPr>
          <a:xfrm>
            <a:off x="3001936" y="5420159"/>
            <a:ext cx="368211" cy="598070"/>
            <a:chOff x="3003526" y="2786731"/>
            <a:chExt cx="368211" cy="598070"/>
          </a:xfrm>
        </p:grpSpPr>
        <p:sp>
          <p:nvSpPr>
            <p:cNvPr id="165" name="TextBox 164">
              <a:extLst>
                <a:ext uri="{FF2B5EF4-FFF2-40B4-BE49-F238E27FC236}">
                  <a16:creationId xmlns:a16="http://schemas.microsoft.com/office/drawing/2014/main" id="{93E73481-26AF-BA46-83D8-C461E9A6D761}"/>
                </a:ext>
              </a:extLst>
            </p:cNvPr>
            <p:cNvSpPr txBox="1"/>
            <p:nvPr/>
          </p:nvSpPr>
          <p:spPr>
            <a:xfrm>
              <a:off x="3209373" y="2786731"/>
              <a:ext cx="45719" cy="369332"/>
            </a:xfrm>
            <a:prstGeom prst="rect">
              <a:avLst/>
            </a:prstGeom>
            <a:noFill/>
          </p:spPr>
          <p:txBody>
            <a:bodyPr wrap="square" rtlCol="0">
              <a:spAutoFit/>
            </a:bodyPr>
            <a:lstStyle/>
            <a:p>
              <a:r>
                <a:rPr lang="en-US" dirty="0"/>
                <a:t>L</a:t>
              </a:r>
            </a:p>
          </p:txBody>
        </p:sp>
        <p:sp>
          <p:nvSpPr>
            <p:cNvPr id="166" name="U-Turn Arrow 165">
              <a:extLst>
                <a:ext uri="{FF2B5EF4-FFF2-40B4-BE49-F238E27FC236}">
                  <a16:creationId xmlns:a16="http://schemas.microsoft.com/office/drawing/2014/main" id="{DACAA5AB-4194-774F-A756-461C1ADDDEEA}"/>
                </a:ext>
              </a:extLst>
            </p:cNvPr>
            <p:cNvSpPr/>
            <p:nvPr/>
          </p:nvSpPr>
          <p:spPr>
            <a:xfrm rot="16200000" flipH="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67" name="Group 166">
            <a:extLst>
              <a:ext uri="{FF2B5EF4-FFF2-40B4-BE49-F238E27FC236}">
                <a16:creationId xmlns:a16="http://schemas.microsoft.com/office/drawing/2014/main" id="{FAB8E80E-2D97-534C-BE55-8F03E94C5173}"/>
              </a:ext>
            </a:extLst>
          </p:cNvPr>
          <p:cNvGrpSpPr/>
          <p:nvPr/>
        </p:nvGrpSpPr>
        <p:grpSpPr>
          <a:xfrm>
            <a:off x="8694713" y="5240547"/>
            <a:ext cx="368211" cy="598070"/>
            <a:chOff x="3003526" y="2786731"/>
            <a:chExt cx="368211" cy="598070"/>
          </a:xfrm>
        </p:grpSpPr>
        <p:sp>
          <p:nvSpPr>
            <p:cNvPr id="168" name="TextBox 167">
              <a:extLst>
                <a:ext uri="{FF2B5EF4-FFF2-40B4-BE49-F238E27FC236}">
                  <a16:creationId xmlns:a16="http://schemas.microsoft.com/office/drawing/2014/main" id="{57A15F81-E31B-F045-9D47-2FD881D6BE12}"/>
                </a:ext>
              </a:extLst>
            </p:cNvPr>
            <p:cNvSpPr txBox="1"/>
            <p:nvPr/>
          </p:nvSpPr>
          <p:spPr>
            <a:xfrm>
              <a:off x="3135231" y="2786731"/>
              <a:ext cx="45719" cy="369332"/>
            </a:xfrm>
            <a:prstGeom prst="rect">
              <a:avLst/>
            </a:prstGeom>
            <a:noFill/>
          </p:spPr>
          <p:txBody>
            <a:bodyPr wrap="square" rtlCol="0">
              <a:spAutoFit/>
            </a:bodyPr>
            <a:lstStyle/>
            <a:p>
              <a:r>
                <a:rPr lang="en-US" dirty="0"/>
                <a:t>R</a:t>
              </a:r>
            </a:p>
          </p:txBody>
        </p:sp>
        <p:sp>
          <p:nvSpPr>
            <p:cNvPr id="169" name="U-Turn Arrow 168">
              <a:extLst>
                <a:ext uri="{FF2B5EF4-FFF2-40B4-BE49-F238E27FC236}">
                  <a16:creationId xmlns:a16="http://schemas.microsoft.com/office/drawing/2014/main" id="{53D50EC2-2FC3-6149-8115-261ABE290113}"/>
                </a:ext>
              </a:extLst>
            </p:cNvPr>
            <p:cNvSpPr/>
            <p:nvPr/>
          </p:nvSpPr>
          <p:spPr>
            <a:xfrm rot="5400000">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0" name="Group 169">
            <a:extLst>
              <a:ext uri="{FF2B5EF4-FFF2-40B4-BE49-F238E27FC236}">
                <a16:creationId xmlns:a16="http://schemas.microsoft.com/office/drawing/2014/main" id="{36C323FA-9117-784C-A193-4B53BE8C4330}"/>
              </a:ext>
            </a:extLst>
          </p:cNvPr>
          <p:cNvGrpSpPr/>
          <p:nvPr/>
        </p:nvGrpSpPr>
        <p:grpSpPr>
          <a:xfrm>
            <a:off x="4454273" y="6335424"/>
            <a:ext cx="359186" cy="404103"/>
            <a:chOff x="3041956" y="3019127"/>
            <a:chExt cx="359186" cy="404103"/>
          </a:xfrm>
        </p:grpSpPr>
        <p:sp>
          <p:nvSpPr>
            <p:cNvPr id="171" name="TextBox 170">
              <a:extLst>
                <a:ext uri="{FF2B5EF4-FFF2-40B4-BE49-F238E27FC236}">
                  <a16:creationId xmlns:a16="http://schemas.microsoft.com/office/drawing/2014/main" id="{B8C38CB8-93ED-3A43-A94C-7DE9AC098F17}"/>
                </a:ext>
              </a:extLst>
            </p:cNvPr>
            <p:cNvSpPr txBox="1"/>
            <p:nvPr/>
          </p:nvSpPr>
          <p:spPr>
            <a:xfrm>
              <a:off x="3355423" y="3019127"/>
              <a:ext cx="45719" cy="369332"/>
            </a:xfrm>
            <a:prstGeom prst="rect">
              <a:avLst/>
            </a:prstGeom>
            <a:noFill/>
          </p:spPr>
          <p:txBody>
            <a:bodyPr wrap="square" rtlCol="0">
              <a:spAutoFit/>
            </a:bodyPr>
            <a:lstStyle/>
            <a:p>
              <a:r>
                <a:rPr lang="en-US" dirty="0"/>
                <a:t>S</a:t>
              </a:r>
            </a:p>
          </p:txBody>
        </p:sp>
        <p:sp>
          <p:nvSpPr>
            <p:cNvPr id="172" name="U-Turn Arrow 171">
              <a:extLst>
                <a:ext uri="{FF2B5EF4-FFF2-40B4-BE49-F238E27FC236}">
                  <a16:creationId xmlns:a16="http://schemas.microsoft.com/office/drawing/2014/main" id="{75D20FD2-43E6-D647-AF8B-823B73B503F6}"/>
                </a:ext>
              </a:extLst>
            </p:cNvPr>
            <p:cNvSpPr/>
            <p:nvPr/>
          </p:nvSpPr>
          <p:spPr>
            <a:xfrm flipH="1" flipV="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3" name="Group 172">
            <a:extLst>
              <a:ext uri="{FF2B5EF4-FFF2-40B4-BE49-F238E27FC236}">
                <a16:creationId xmlns:a16="http://schemas.microsoft.com/office/drawing/2014/main" id="{559F7861-5503-584C-BC4F-34EFCFEBE095}"/>
              </a:ext>
            </a:extLst>
          </p:cNvPr>
          <p:cNvGrpSpPr/>
          <p:nvPr/>
        </p:nvGrpSpPr>
        <p:grpSpPr>
          <a:xfrm>
            <a:off x="7378249" y="6353369"/>
            <a:ext cx="359186" cy="404103"/>
            <a:chOff x="3041956" y="3019127"/>
            <a:chExt cx="359186" cy="404103"/>
          </a:xfrm>
        </p:grpSpPr>
        <p:sp>
          <p:nvSpPr>
            <p:cNvPr id="174" name="TextBox 173">
              <a:extLst>
                <a:ext uri="{FF2B5EF4-FFF2-40B4-BE49-F238E27FC236}">
                  <a16:creationId xmlns:a16="http://schemas.microsoft.com/office/drawing/2014/main" id="{FD785FDE-3F87-6A4F-8435-BD0A8F536B0E}"/>
                </a:ext>
              </a:extLst>
            </p:cNvPr>
            <p:cNvSpPr txBox="1"/>
            <p:nvPr/>
          </p:nvSpPr>
          <p:spPr>
            <a:xfrm>
              <a:off x="3355423" y="3019127"/>
              <a:ext cx="45719" cy="369332"/>
            </a:xfrm>
            <a:prstGeom prst="rect">
              <a:avLst/>
            </a:prstGeom>
            <a:noFill/>
          </p:spPr>
          <p:txBody>
            <a:bodyPr wrap="square" rtlCol="0">
              <a:spAutoFit/>
            </a:bodyPr>
            <a:lstStyle/>
            <a:p>
              <a:r>
                <a:rPr lang="en-US" dirty="0"/>
                <a:t>S</a:t>
              </a:r>
            </a:p>
          </p:txBody>
        </p:sp>
        <p:sp>
          <p:nvSpPr>
            <p:cNvPr id="175" name="U-Turn Arrow 174">
              <a:extLst>
                <a:ext uri="{FF2B5EF4-FFF2-40B4-BE49-F238E27FC236}">
                  <a16:creationId xmlns:a16="http://schemas.microsoft.com/office/drawing/2014/main" id="{1FACCAF1-C0C7-8B4B-9951-62C8BBDC3ED0}"/>
                </a:ext>
              </a:extLst>
            </p:cNvPr>
            <p:cNvSpPr/>
            <p:nvPr/>
          </p:nvSpPr>
          <p:spPr>
            <a:xfrm flipH="1" flipV="1">
              <a:off x="3041956" y="3055019"/>
              <a:ext cx="291352" cy="368211"/>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6" name="Group 175">
            <a:extLst>
              <a:ext uri="{FF2B5EF4-FFF2-40B4-BE49-F238E27FC236}">
                <a16:creationId xmlns:a16="http://schemas.microsoft.com/office/drawing/2014/main" id="{C076D352-DD9A-0146-A1A3-12371F08C41D}"/>
              </a:ext>
            </a:extLst>
          </p:cNvPr>
          <p:cNvGrpSpPr/>
          <p:nvPr/>
        </p:nvGrpSpPr>
        <p:grpSpPr>
          <a:xfrm>
            <a:off x="5778981" y="5624594"/>
            <a:ext cx="495010" cy="379232"/>
            <a:chOff x="5790315" y="3134694"/>
            <a:chExt cx="495010" cy="379232"/>
          </a:xfrm>
        </p:grpSpPr>
        <p:cxnSp>
          <p:nvCxnSpPr>
            <p:cNvPr id="177" name="Straight Arrow Connector 176">
              <a:extLst>
                <a:ext uri="{FF2B5EF4-FFF2-40B4-BE49-F238E27FC236}">
                  <a16:creationId xmlns:a16="http://schemas.microsoft.com/office/drawing/2014/main" id="{69CAFED2-E617-BD49-8B40-E7B52E50521C}"/>
                </a:ext>
              </a:extLst>
            </p:cNvPr>
            <p:cNvCxnSpPr>
              <a:cxnSpLocks/>
            </p:cNvCxnSpPr>
            <p:nvPr/>
          </p:nvCxnSpPr>
          <p:spPr>
            <a:xfrm flipH="1">
              <a:off x="5790315" y="3513926"/>
              <a:ext cx="495010"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78" name="TextBox 177">
              <a:extLst>
                <a:ext uri="{FF2B5EF4-FFF2-40B4-BE49-F238E27FC236}">
                  <a16:creationId xmlns:a16="http://schemas.microsoft.com/office/drawing/2014/main" id="{08AA3EEC-F746-AB4C-952B-11C33C09BD14}"/>
                </a:ext>
              </a:extLst>
            </p:cNvPr>
            <p:cNvSpPr txBox="1"/>
            <p:nvPr/>
          </p:nvSpPr>
          <p:spPr>
            <a:xfrm>
              <a:off x="5868043" y="3134694"/>
              <a:ext cx="333557" cy="369332"/>
            </a:xfrm>
            <a:prstGeom prst="rect">
              <a:avLst/>
            </a:prstGeom>
            <a:noFill/>
          </p:spPr>
          <p:txBody>
            <a:bodyPr wrap="square" rtlCol="0">
              <a:spAutoFit/>
            </a:bodyPr>
            <a:lstStyle/>
            <a:p>
              <a:r>
                <a:rPr lang="en-US" dirty="0"/>
                <a:t>L</a:t>
              </a:r>
            </a:p>
          </p:txBody>
        </p:sp>
      </p:grpSp>
      <p:grpSp>
        <p:nvGrpSpPr>
          <p:cNvPr id="179" name="Group 178">
            <a:extLst>
              <a:ext uri="{FF2B5EF4-FFF2-40B4-BE49-F238E27FC236}">
                <a16:creationId xmlns:a16="http://schemas.microsoft.com/office/drawing/2014/main" id="{B17D264F-DA45-7140-8769-7B112F013630}"/>
              </a:ext>
            </a:extLst>
          </p:cNvPr>
          <p:cNvGrpSpPr/>
          <p:nvPr/>
        </p:nvGrpSpPr>
        <p:grpSpPr>
          <a:xfrm>
            <a:off x="5834950" y="5960178"/>
            <a:ext cx="454314" cy="386373"/>
            <a:chOff x="5808785" y="3134694"/>
            <a:chExt cx="454314" cy="386373"/>
          </a:xfrm>
        </p:grpSpPr>
        <p:cxnSp>
          <p:nvCxnSpPr>
            <p:cNvPr id="180" name="Straight Arrow Connector 179">
              <a:extLst>
                <a:ext uri="{FF2B5EF4-FFF2-40B4-BE49-F238E27FC236}">
                  <a16:creationId xmlns:a16="http://schemas.microsoft.com/office/drawing/2014/main" id="{2771D088-67C9-6D40-893F-A50A5AE36705}"/>
                </a:ext>
              </a:extLst>
            </p:cNvPr>
            <p:cNvCxnSpPr/>
            <p:nvPr/>
          </p:nvCxnSpPr>
          <p:spPr>
            <a:xfrm>
              <a:off x="5808785" y="3513926"/>
              <a:ext cx="454314" cy="714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81" name="TextBox 180">
              <a:extLst>
                <a:ext uri="{FF2B5EF4-FFF2-40B4-BE49-F238E27FC236}">
                  <a16:creationId xmlns:a16="http://schemas.microsoft.com/office/drawing/2014/main" id="{FCA79444-3D5C-DB49-BF8D-32577363525D}"/>
                </a:ext>
              </a:extLst>
            </p:cNvPr>
            <p:cNvSpPr txBox="1"/>
            <p:nvPr/>
          </p:nvSpPr>
          <p:spPr>
            <a:xfrm>
              <a:off x="5868043" y="3134694"/>
              <a:ext cx="333557" cy="369332"/>
            </a:xfrm>
            <a:prstGeom prst="rect">
              <a:avLst/>
            </a:prstGeom>
            <a:noFill/>
          </p:spPr>
          <p:txBody>
            <a:bodyPr wrap="square" rtlCol="0">
              <a:spAutoFit/>
            </a:bodyPr>
            <a:lstStyle/>
            <a:p>
              <a:r>
                <a:rPr lang="en-US" dirty="0"/>
                <a:t>R</a:t>
              </a:r>
            </a:p>
          </p:txBody>
        </p:sp>
      </p:grpSp>
      <p:sp>
        <p:nvSpPr>
          <p:cNvPr id="182" name="TextBox 181">
            <a:extLst>
              <a:ext uri="{FF2B5EF4-FFF2-40B4-BE49-F238E27FC236}">
                <a16:creationId xmlns:a16="http://schemas.microsoft.com/office/drawing/2014/main" id="{230B0322-5200-D244-A565-01363F3B83EE}"/>
              </a:ext>
            </a:extLst>
          </p:cNvPr>
          <p:cNvSpPr txBox="1"/>
          <p:nvPr/>
        </p:nvSpPr>
        <p:spPr>
          <a:xfrm>
            <a:off x="9324318" y="516125"/>
            <a:ext cx="2335427" cy="1200329"/>
          </a:xfrm>
          <a:prstGeom prst="rect">
            <a:avLst/>
          </a:prstGeom>
          <a:noFill/>
        </p:spPr>
        <p:txBody>
          <a:bodyPr wrap="square" rtlCol="0">
            <a:spAutoFit/>
          </a:bodyPr>
          <a:lstStyle/>
          <a:p>
            <a:r>
              <a:rPr lang="en-US" dirty="0"/>
              <a:t>Action Legend</a:t>
            </a:r>
          </a:p>
          <a:p>
            <a:r>
              <a:rPr lang="en-US" dirty="0"/>
              <a:t>L = Move Left</a:t>
            </a:r>
          </a:p>
          <a:p>
            <a:r>
              <a:rPr lang="en-US" dirty="0"/>
              <a:t>R = Move Right</a:t>
            </a:r>
          </a:p>
          <a:p>
            <a:r>
              <a:rPr lang="en-US" dirty="0"/>
              <a:t>S = Suck</a:t>
            </a:r>
          </a:p>
        </p:txBody>
      </p:sp>
      <p:grpSp>
        <p:nvGrpSpPr>
          <p:cNvPr id="183" name="Group 182">
            <a:extLst>
              <a:ext uri="{FF2B5EF4-FFF2-40B4-BE49-F238E27FC236}">
                <a16:creationId xmlns:a16="http://schemas.microsoft.com/office/drawing/2014/main" id="{6683A3DB-454D-FB49-B455-2D999274C9F9}"/>
              </a:ext>
            </a:extLst>
          </p:cNvPr>
          <p:cNvGrpSpPr/>
          <p:nvPr/>
        </p:nvGrpSpPr>
        <p:grpSpPr>
          <a:xfrm>
            <a:off x="8661196" y="4564539"/>
            <a:ext cx="454314" cy="386373"/>
            <a:chOff x="5808785" y="3134694"/>
            <a:chExt cx="454314" cy="386373"/>
          </a:xfrm>
        </p:grpSpPr>
        <p:cxnSp>
          <p:nvCxnSpPr>
            <p:cNvPr id="184" name="Straight Arrow Connector 183">
              <a:extLst>
                <a:ext uri="{FF2B5EF4-FFF2-40B4-BE49-F238E27FC236}">
                  <a16:creationId xmlns:a16="http://schemas.microsoft.com/office/drawing/2014/main" id="{7BED9498-03F3-9A45-9076-7A964A4DB039}"/>
                </a:ext>
              </a:extLst>
            </p:cNvPr>
            <p:cNvCxnSpPr/>
            <p:nvPr/>
          </p:nvCxnSpPr>
          <p:spPr>
            <a:xfrm>
              <a:off x="5808785" y="3513926"/>
              <a:ext cx="454314" cy="714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85" name="TextBox 184">
              <a:extLst>
                <a:ext uri="{FF2B5EF4-FFF2-40B4-BE49-F238E27FC236}">
                  <a16:creationId xmlns:a16="http://schemas.microsoft.com/office/drawing/2014/main" id="{C8EBEABB-D822-5B4D-A126-2C4EEEAD398A}"/>
                </a:ext>
              </a:extLst>
            </p:cNvPr>
            <p:cNvSpPr txBox="1"/>
            <p:nvPr/>
          </p:nvSpPr>
          <p:spPr>
            <a:xfrm>
              <a:off x="5868043" y="3134694"/>
              <a:ext cx="333557" cy="369332"/>
            </a:xfrm>
            <a:prstGeom prst="rect">
              <a:avLst/>
            </a:prstGeom>
            <a:noFill/>
          </p:spPr>
          <p:txBody>
            <a:bodyPr wrap="square" rtlCol="0">
              <a:spAutoFit/>
            </a:bodyPr>
            <a:lstStyle/>
            <a:p>
              <a:r>
                <a:rPr lang="en-US" dirty="0"/>
                <a:t>R</a:t>
              </a:r>
            </a:p>
          </p:txBody>
        </p:sp>
      </p:grpSp>
      <p:sp>
        <p:nvSpPr>
          <p:cNvPr id="3" name="Rectangle 2">
            <a:extLst>
              <a:ext uri="{FF2B5EF4-FFF2-40B4-BE49-F238E27FC236}">
                <a16:creationId xmlns:a16="http://schemas.microsoft.com/office/drawing/2014/main" id="{154417A6-022B-684C-A62C-270116D8B4D8}"/>
              </a:ext>
            </a:extLst>
          </p:cNvPr>
          <p:cNvSpPr/>
          <p:nvPr/>
        </p:nvSpPr>
        <p:spPr>
          <a:xfrm>
            <a:off x="1361479" y="5223464"/>
            <a:ext cx="7962839" cy="1263833"/>
          </a:xfrm>
          <a:prstGeom prst="rect">
            <a:avLst/>
          </a:prstGeom>
          <a:solidFill>
            <a:srgbClr val="92D050">
              <a:alpha val="18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73BA139D-1576-3D4D-9DD8-E1A328BB7808}"/>
              </a:ext>
            </a:extLst>
          </p:cNvPr>
          <p:cNvSpPr txBox="1"/>
          <p:nvPr/>
        </p:nvSpPr>
        <p:spPr>
          <a:xfrm>
            <a:off x="1701323" y="5443582"/>
            <a:ext cx="885164" cy="646331"/>
          </a:xfrm>
          <a:prstGeom prst="rect">
            <a:avLst/>
          </a:prstGeom>
          <a:noFill/>
        </p:spPr>
        <p:txBody>
          <a:bodyPr wrap="square" rtlCol="0">
            <a:spAutoFit/>
          </a:bodyPr>
          <a:lstStyle/>
          <a:p>
            <a:r>
              <a:rPr lang="en-US" dirty="0"/>
              <a:t>Goal States</a:t>
            </a:r>
          </a:p>
        </p:txBody>
      </p:sp>
      <p:sp>
        <p:nvSpPr>
          <p:cNvPr id="14" name="Rectangle 13">
            <a:extLst>
              <a:ext uri="{FF2B5EF4-FFF2-40B4-BE49-F238E27FC236}">
                <a16:creationId xmlns:a16="http://schemas.microsoft.com/office/drawing/2014/main" id="{D9A4271C-DEA1-E975-DEFE-A5BEA7E22F34}"/>
              </a:ext>
            </a:extLst>
          </p:cNvPr>
          <p:cNvSpPr/>
          <p:nvPr/>
        </p:nvSpPr>
        <p:spPr>
          <a:xfrm>
            <a:off x="1512831" y="2609082"/>
            <a:ext cx="4481488" cy="1208665"/>
          </a:xfrm>
          <a:prstGeom prst="rect">
            <a:avLst/>
          </a:prstGeom>
          <a:solidFill>
            <a:schemeClr val="accent2">
              <a:alpha val="1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A81EC1F-A697-00ED-05D9-9F1C15D9C906}"/>
              </a:ext>
            </a:extLst>
          </p:cNvPr>
          <p:cNvSpPr txBox="1"/>
          <p:nvPr/>
        </p:nvSpPr>
        <p:spPr>
          <a:xfrm>
            <a:off x="1738398" y="2765795"/>
            <a:ext cx="885164" cy="646331"/>
          </a:xfrm>
          <a:prstGeom prst="rect">
            <a:avLst/>
          </a:prstGeom>
          <a:noFill/>
        </p:spPr>
        <p:txBody>
          <a:bodyPr wrap="square" rtlCol="0">
            <a:spAutoFit/>
          </a:bodyPr>
          <a:lstStyle/>
          <a:p>
            <a:r>
              <a:rPr lang="en-US" dirty="0"/>
              <a:t>Initial State</a:t>
            </a:r>
          </a:p>
        </p:txBody>
      </p:sp>
      <p:sp>
        <p:nvSpPr>
          <p:cNvPr id="17" name="TextBox 16">
            <a:extLst>
              <a:ext uri="{FF2B5EF4-FFF2-40B4-BE49-F238E27FC236}">
                <a16:creationId xmlns:a16="http://schemas.microsoft.com/office/drawing/2014/main" id="{A3C64A57-80F4-3FB7-A68B-593E261CA5A0}"/>
              </a:ext>
            </a:extLst>
          </p:cNvPr>
          <p:cNvSpPr txBox="1"/>
          <p:nvPr/>
        </p:nvSpPr>
        <p:spPr>
          <a:xfrm>
            <a:off x="9456022" y="5317446"/>
            <a:ext cx="2433085" cy="923330"/>
          </a:xfrm>
          <a:prstGeom prst="rect">
            <a:avLst/>
          </a:prstGeom>
          <a:noFill/>
        </p:spPr>
        <p:txBody>
          <a:bodyPr wrap="square" rtlCol="0">
            <a:spAutoFit/>
          </a:bodyPr>
          <a:lstStyle/>
          <a:p>
            <a:r>
              <a:rPr lang="en-US" b="1" dirty="0">
                <a:solidFill>
                  <a:srgbClr val="FF0000"/>
                </a:solidFill>
              </a:rPr>
              <a:t>Minimum Path cost from initial state to goal state: 3</a:t>
            </a:r>
          </a:p>
        </p:txBody>
      </p:sp>
    </p:spTree>
    <p:extLst>
      <p:ext uri="{BB962C8B-B14F-4D97-AF65-F5344CB8AC3E}">
        <p14:creationId xmlns:p14="http://schemas.microsoft.com/office/powerpoint/2010/main" val="27508549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8 Puzzle</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1066801" y="1822277"/>
            <a:ext cx="10058399" cy="3849624"/>
          </a:xfrm>
        </p:spPr>
        <p:txBody>
          <a:bodyPr>
            <a:noAutofit/>
          </a:bodyPr>
          <a:lstStyle/>
          <a:p>
            <a:r>
              <a:rPr lang="en-US" sz="2100" dirty="0"/>
              <a:t>Just to provide more state space examples…</a:t>
            </a:r>
          </a:p>
          <a:p>
            <a:r>
              <a:rPr lang="en-US" sz="2100" dirty="0"/>
              <a:t>Classic 3 x 3 puzzle – “slide” tiles into the blank space.</a:t>
            </a:r>
          </a:p>
        </p:txBody>
      </p:sp>
      <p:pic>
        <p:nvPicPr>
          <p:cNvPr id="186" name="Picture 2" descr="http://centurion2.com/AIHomework/Searching/8-Puzzle.JPG">
            <a:extLst>
              <a:ext uri="{FF2B5EF4-FFF2-40B4-BE49-F238E27FC236}">
                <a16:creationId xmlns:a16="http://schemas.microsoft.com/office/drawing/2014/main" id="{9DB3A4DB-4998-9B43-B1A3-981C7B13EE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320" y="3090552"/>
            <a:ext cx="5906984" cy="326265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B61A0189-2384-7A44-BFD7-AD715398C08E}"/>
              </a:ext>
            </a:extLst>
          </p:cNvPr>
          <p:cNvPicPr>
            <a:picLocks noChangeAspect="1"/>
          </p:cNvPicPr>
          <p:nvPr/>
        </p:nvPicPr>
        <p:blipFill>
          <a:blip r:embed="rId4"/>
          <a:stretch>
            <a:fillRect/>
          </a:stretch>
        </p:blipFill>
        <p:spPr>
          <a:xfrm>
            <a:off x="8593235" y="423303"/>
            <a:ext cx="2832442" cy="2832442"/>
          </a:xfrm>
          <a:prstGeom prst="rect">
            <a:avLst/>
          </a:prstGeom>
        </p:spPr>
      </p:pic>
      <p:sp>
        <p:nvSpPr>
          <p:cNvPr id="16" name="TextBox 15">
            <a:extLst>
              <a:ext uri="{FF2B5EF4-FFF2-40B4-BE49-F238E27FC236}">
                <a16:creationId xmlns:a16="http://schemas.microsoft.com/office/drawing/2014/main" id="{7B5D2F4E-3EB7-1546-92C5-86732A5EBE8C}"/>
              </a:ext>
            </a:extLst>
          </p:cNvPr>
          <p:cNvSpPr txBox="1"/>
          <p:nvPr/>
        </p:nvSpPr>
        <p:spPr>
          <a:xfrm>
            <a:off x="8492473" y="3395795"/>
            <a:ext cx="3115204" cy="369332"/>
          </a:xfrm>
          <a:prstGeom prst="rect">
            <a:avLst/>
          </a:prstGeom>
          <a:noFill/>
        </p:spPr>
        <p:txBody>
          <a:bodyPr wrap="square" rtlCol="0">
            <a:spAutoFit/>
          </a:bodyPr>
          <a:lstStyle/>
          <a:p>
            <a:r>
              <a:rPr lang="en-US" dirty="0"/>
              <a:t>4 x 4 puzzle – “15 puzzle”</a:t>
            </a:r>
          </a:p>
        </p:txBody>
      </p:sp>
      <p:pic>
        <p:nvPicPr>
          <p:cNvPr id="17" name="Picture 16">
            <a:extLst>
              <a:ext uri="{FF2B5EF4-FFF2-40B4-BE49-F238E27FC236}">
                <a16:creationId xmlns:a16="http://schemas.microsoft.com/office/drawing/2014/main" id="{FE624FF9-5631-9648-8D7E-AAF13F6C21C5}"/>
              </a:ext>
            </a:extLst>
          </p:cNvPr>
          <p:cNvPicPr>
            <a:picLocks noChangeAspect="1"/>
          </p:cNvPicPr>
          <p:nvPr/>
        </p:nvPicPr>
        <p:blipFill>
          <a:blip r:embed="rId5"/>
          <a:stretch>
            <a:fillRect/>
          </a:stretch>
        </p:blipFill>
        <p:spPr>
          <a:xfrm>
            <a:off x="7092262" y="4027932"/>
            <a:ext cx="4633894" cy="2081090"/>
          </a:xfrm>
          <a:prstGeom prst="rect">
            <a:avLst/>
          </a:prstGeom>
        </p:spPr>
      </p:pic>
      <p:sp>
        <p:nvSpPr>
          <p:cNvPr id="187" name="TextBox 186">
            <a:extLst>
              <a:ext uri="{FF2B5EF4-FFF2-40B4-BE49-F238E27FC236}">
                <a16:creationId xmlns:a16="http://schemas.microsoft.com/office/drawing/2014/main" id="{95AAAF90-0F52-9049-8926-32785EF27291}"/>
              </a:ext>
            </a:extLst>
          </p:cNvPr>
          <p:cNvSpPr txBox="1"/>
          <p:nvPr/>
        </p:nvSpPr>
        <p:spPr>
          <a:xfrm>
            <a:off x="7551020" y="6109022"/>
            <a:ext cx="3641818" cy="369332"/>
          </a:xfrm>
          <a:prstGeom prst="rect">
            <a:avLst/>
          </a:prstGeom>
          <a:noFill/>
        </p:spPr>
        <p:txBody>
          <a:bodyPr wrap="square" rtlCol="0">
            <a:spAutoFit/>
          </a:bodyPr>
          <a:lstStyle/>
          <a:p>
            <a:r>
              <a:rPr lang="en-US" dirty="0"/>
              <a:t>8 Puzzle expanding state space</a:t>
            </a:r>
          </a:p>
        </p:txBody>
      </p:sp>
    </p:spTree>
    <p:extLst>
      <p:ext uri="{BB962C8B-B14F-4D97-AF65-F5344CB8AC3E}">
        <p14:creationId xmlns:p14="http://schemas.microsoft.com/office/powerpoint/2010/main" val="2557994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87"/>
                                        </p:tgtEl>
                                        <p:attrNameLst>
                                          <p:attrName>style.visibility</p:attrName>
                                        </p:attrNameLst>
                                      </p:cBhvr>
                                      <p:to>
                                        <p:strVal val="visible"/>
                                      </p:to>
                                    </p:set>
                                    <p:animEffect transition="in" filter="dissolve">
                                      <p:cBhvr>
                                        <p:cTn id="12" dur="500"/>
                                        <p:tgtEl>
                                          <p:spTgt spid="18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dissolv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n x n boards</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1066799" y="2103120"/>
            <a:ext cx="10058399" cy="3849624"/>
          </a:xfrm>
        </p:spPr>
        <p:txBody>
          <a:bodyPr>
            <a:noAutofit/>
          </a:bodyPr>
          <a:lstStyle/>
          <a:p>
            <a:r>
              <a:rPr lang="en-US" sz="2100" dirty="0"/>
              <a:t>So, just how big does the search space get here?</a:t>
            </a:r>
          </a:p>
          <a:p>
            <a:r>
              <a:rPr lang="en-US" sz="2100" dirty="0"/>
              <a:t>8 puzzle (3 x 3) –&gt; 9!/2 = 181,440 reachable states.</a:t>
            </a:r>
          </a:p>
          <a:p>
            <a:pPr lvl="1"/>
            <a:r>
              <a:rPr lang="en-US" sz="1900" dirty="0"/>
              <a:t>Solved in milliseconds!</a:t>
            </a:r>
          </a:p>
          <a:p>
            <a:r>
              <a:rPr lang="en-US" sz="2100" dirty="0"/>
              <a:t>15 puzzle (4 x 4) -&gt; has about 1.3 trillion states (1,300,000,000,000)</a:t>
            </a:r>
          </a:p>
          <a:p>
            <a:pPr lvl="1"/>
            <a:r>
              <a:rPr lang="en-US" sz="1900" dirty="0"/>
              <a:t>Still milliseconds!</a:t>
            </a:r>
          </a:p>
          <a:p>
            <a:r>
              <a:rPr lang="en-US" sz="2100" dirty="0"/>
              <a:t>24 puzzle (5 x 5) -&gt; has around 10^25 states.</a:t>
            </a:r>
          </a:p>
          <a:p>
            <a:pPr lvl="1"/>
            <a:r>
              <a:rPr lang="en-US" sz="1900" dirty="0"/>
              <a:t>Takes hours!</a:t>
            </a:r>
          </a:p>
        </p:txBody>
      </p:sp>
    </p:spTree>
    <p:extLst>
      <p:ext uri="{BB962C8B-B14F-4D97-AF65-F5344CB8AC3E}">
        <p14:creationId xmlns:p14="http://schemas.microsoft.com/office/powerpoint/2010/main" val="3107234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1" end="1"/>
                                            </p:txEl>
                                          </p:spTgt>
                                        </p:tgtEl>
                                        <p:attrNameLst>
                                          <p:attrName>style.visibility</p:attrName>
                                        </p:attrNameLst>
                                      </p:cBhvr>
                                      <p:to>
                                        <p:strVal val="visible"/>
                                      </p:to>
                                    </p:set>
                                    <p:animEffect transition="in" filter="dissolve">
                                      <p:cBhvr>
                                        <p:cTn id="7" dur="500"/>
                                        <p:tgtEl>
                                          <p:spTgt spid="1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xEl>
                                              <p:pRg st="2" end="2"/>
                                            </p:txEl>
                                          </p:spTgt>
                                        </p:tgtEl>
                                        <p:attrNameLst>
                                          <p:attrName>style.visibility</p:attrName>
                                        </p:attrNameLst>
                                      </p:cBhvr>
                                      <p:to>
                                        <p:strVal val="visible"/>
                                      </p:to>
                                    </p:set>
                                    <p:animEffect transition="in" filter="dissolve">
                                      <p:cBhvr>
                                        <p:cTn id="12" dur="500"/>
                                        <p:tgtEl>
                                          <p:spTgt spid="1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5">
                                            <p:txEl>
                                              <p:pRg st="3" end="3"/>
                                            </p:txEl>
                                          </p:spTgt>
                                        </p:tgtEl>
                                        <p:attrNameLst>
                                          <p:attrName>style.visibility</p:attrName>
                                        </p:attrNameLst>
                                      </p:cBhvr>
                                      <p:to>
                                        <p:strVal val="visible"/>
                                      </p:to>
                                    </p:set>
                                    <p:animEffect transition="in" filter="dissolve">
                                      <p:cBhvr>
                                        <p:cTn id="17" dur="500"/>
                                        <p:tgtEl>
                                          <p:spTgt spid="1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5">
                                            <p:txEl>
                                              <p:pRg st="4" end="4"/>
                                            </p:txEl>
                                          </p:spTgt>
                                        </p:tgtEl>
                                        <p:attrNameLst>
                                          <p:attrName>style.visibility</p:attrName>
                                        </p:attrNameLst>
                                      </p:cBhvr>
                                      <p:to>
                                        <p:strVal val="visible"/>
                                      </p:to>
                                    </p:set>
                                    <p:animEffect transition="in" filter="dissolve">
                                      <p:cBhvr>
                                        <p:cTn id="22" dur="500"/>
                                        <p:tgtEl>
                                          <p:spTgt spid="1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5">
                                            <p:txEl>
                                              <p:pRg st="5" end="5"/>
                                            </p:txEl>
                                          </p:spTgt>
                                        </p:tgtEl>
                                        <p:attrNameLst>
                                          <p:attrName>style.visibility</p:attrName>
                                        </p:attrNameLst>
                                      </p:cBhvr>
                                      <p:to>
                                        <p:strVal val="visible"/>
                                      </p:to>
                                    </p:set>
                                    <p:animEffect transition="in" filter="dissolve">
                                      <p:cBhvr>
                                        <p:cTn id="27" dur="500"/>
                                        <p:tgtEl>
                                          <p:spTgt spid="1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5">
                                            <p:txEl>
                                              <p:pRg st="6" end="6"/>
                                            </p:txEl>
                                          </p:spTgt>
                                        </p:tgtEl>
                                        <p:attrNameLst>
                                          <p:attrName>style.visibility</p:attrName>
                                        </p:attrNameLst>
                                      </p:cBhvr>
                                      <p:to>
                                        <p:strVal val="visible"/>
                                      </p:to>
                                    </p:set>
                                    <p:animEffect transition="in" filter="dissolve">
                                      <p:cBhvr>
                                        <p:cTn id="32" dur="500"/>
                                        <p:tgtEl>
                                          <p:spTgt spid="1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8-Queens Problem</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1066799" y="2103120"/>
            <a:ext cx="10058399" cy="3849624"/>
          </a:xfrm>
        </p:spPr>
        <p:txBody>
          <a:bodyPr>
            <a:noAutofit/>
          </a:bodyPr>
          <a:lstStyle/>
          <a:p>
            <a:r>
              <a:rPr lang="en-US" sz="2100" dirty="0"/>
              <a:t>Goal: Place 8 queens on a chessboard, with none attacking each other.</a:t>
            </a:r>
          </a:p>
          <a:p>
            <a:r>
              <a:rPr lang="en-US" sz="2100" dirty="0"/>
              <a:t>Upcoming wisdom: </a:t>
            </a:r>
            <a:r>
              <a:rPr lang="en-US" sz="2100" b="1" dirty="0"/>
              <a:t>Problem formulation affects state space!</a:t>
            </a:r>
          </a:p>
        </p:txBody>
      </p:sp>
      <p:pic>
        <p:nvPicPr>
          <p:cNvPr id="4" name="Picture 4" descr="http://letstalkdata.com/wp-content/uploads/2013/11/8q_solved.png">
            <a:extLst>
              <a:ext uri="{FF2B5EF4-FFF2-40B4-BE49-F238E27FC236}">
                <a16:creationId xmlns:a16="http://schemas.microsoft.com/office/drawing/2014/main" id="{29573E48-FC6B-E944-91EC-BE78B8B8DD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0566" y="3262184"/>
            <a:ext cx="2953222" cy="29532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4317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1" end="1"/>
                                            </p:txEl>
                                          </p:spTgt>
                                        </p:tgtEl>
                                        <p:attrNameLst>
                                          <p:attrName>style.visibility</p:attrName>
                                        </p:attrNameLst>
                                      </p:cBhvr>
                                      <p:to>
                                        <p:strVal val="visible"/>
                                      </p:to>
                                    </p:set>
                                    <p:animEffect transition="in" filter="dissolve">
                                      <p:cBhvr>
                                        <p:cTn id="7" dur="500"/>
                                        <p:tgtEl>
                                          <p:spTgt spid="1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8-Queens Problem – Naïve Approach</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3830596" y="2103120"/>
            <a:ext cx="3422820" cy="3849624"/>
          </a:xfrm>
        </p:spPr>
        <p:txBody>
          <a:bodyPr>
            <a:noAutofit/>
          </a:bodyPr>
          <a:lstStyle/>
          <a:p>
            <a:r>
              <a:rPr lang="en-US" sz="2100" dirty="0"/>
              <a:t>States:</a:t>
            </a:r>
          </a:p>
          <a:p>
            <a:endParaRPr lang="en-US" sz="2100" b="1" dirty="0"/>
          </a:p>
          <a:p>
            <a:r>
              <a:rPr lang="en-US" sz="2100" b="1" dirty="0"/>
              <a:t>Initial State:</a:t>
            </a:r>
          </a:p>
          <a:p>
            <a:r>
              <a:rPr lang="en-US" sz="2100" b="1" dirty="0"/>
              <a:t>Actions:</a:t>
            </a:r>
          </a:p>
          <a:p>
            <a:r>
              <a:rPr lang="en-US" sz="2100" b="1" dirty="0"/>
              <a:t>Transition Model:</a:t>
            </a:r>
          </a:p>
          <a:p>
            <a:r>
              <a:rPr lang="en-US" sz="2100" b="1" dirty="0"/>
              <a:t>Goal Test:</a:t>
            </a:r>
          </a:p>
          <a:p>
            <a:r>
              <a:rPr lang="en-US" sz="2100" b="1" dirty="0"/>
              <a:t>Path Cost:</a:t>
            </a:r>
          </a:p>
          <a:p>
            <a:pPr marL="0" indent="0">
              <a:buNone/>
            </a:pPr>
            <a:endParaRPr lang="en-US" sz="2100" b="1" dirty="0"/>
          </a:p>
          <a:p>
            <a:pPr marL="0" indent="0">
              <a:buNone/>
            </a:pPr>
            <a:r>
              <a:rPr lang="en-US" sz="2100" dirty="0"/>
              <a:t>Total  States:</a:t>
            </a:r>
          </a:p>
        </p:txBody>
      </p:sp>
      <p:pic>
        <p:nvPicPr>
          <p:cNvPr id="4" name="Picture 4" descr="http://letstalkdata.com/wp-content/uploads/2013/11/8q_solved.png">
            <a:extLst>
              <a:ext uri="{FF2B5EF4-FFF2-40B4-BE49-F238E27FC236}">
                <a16:creationId xmlns:a16="http://schemas.microsoft.com/office/drawing/2014/main" id="{29573E48-FC6B-E944-91EC-BE78B8B8DD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966" y="2103120"/>
            <a:ext cx="2953222" cy="2953222"/>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14">
            <a:extLst>
              <a:ext uri="{FF2B5EF4-FFF2-40B4-BE49-F238E27FC236}">
                <a16:creationId xmlns:a16="http://schemas.microsoft.com/office/drawing/2014/main" id="{C0ED06F4-974E-8A4A-B25A-8D9CAB7381FC}"/>
              </a:ext>
            </a:extLst>
          </p:cNvPr>
          <p:cNvSpPr txBox="1">
            <a:spLocks/>
          </p:cNvSpPr>
          <p:nvPr/>
        </p:nvSpPr>
        <p:spPr>
          <a:xfrm>
            <a:off x="6382115" y="2103120"/>
            <a:ext cx="5809885" cy="3849624"/>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US" sz="2100" dirty="0"/>
              <a:t>Any Board with 0 to 8 Queens.</a:t>
            </a:r>
          </a:p>
          <a:p>
            <a:pPr marL="0" indent="0">
              <a:buNone/>
            </a:pPr>
            <a:endParaRPr lang="en-US" sz="2100" b="1" dirty="0"/>
          </a:p>
          <a:p>
            <a:pPr marL="0" indent="0">
              <a:buNone/>
            </a:pPr>
            <a:r>
              <a:rPr lang="en-US" sz="2100" dirty="0"/>
              <a:t>Empty Board</a:t>
            </a:r>
          </a:p>
          <a:p>
            <a:pPr marL="0" indent="0">
              <a:buNone/>
            </a:pPr>
            <a:r>
              <a:rPr lang="en-US" sz="2100" dirty="0"/>
              <a:t>Add Queen to empty square</a:t>
            </a:r>
          </a:p>
          <a:p>
            <a:pPr marL="0" indent="0">
              <a:buNone/>
            </a:pPr>
            <a:r>
              <a:rPr lang="en-US" sz="2100" dirty="0"/>
              <a:t>New board with queen added to that square</a:t>
            </a:r>
          </a:p>
          <a:p>
            <a:pPr marL="0" indent="0">
              <a:buNone/>
            </a:pPr>
            <a:r>
              <a:rPr lang="en-US" sz="2100" dirty="0"/>
              <a:t>8 queens on board, none attacked.</a:t>
            </a:r>
          </a:p>
          <a:p>
            <a:pPr marL="0" indent="0">
              <a:buNone/>
            </a:pPr>
            <a:r>
              <a:rPr lang="en-US" sz="2100" dirty="0"/>
              <a:t>Not relevant. (final state all that counts)</a:t>
            </a:r>
          </a:p>
          <a:p>
            <a:pPr marL="0" indent="0">
              <a:buNone/>
            </a:pPr>
            <a:endParaRPr lang="en-US" sz="2100" dirty="0"/>
          </a:p>
          <a:p>
            <a:pPr marL="0" indent="0">
              <a:buNone/>
            </a:pPr>
            <a:r>
              <a:rPr lang="en-US" sz="2100" dirty="0"/>
              <a:t>64!  Or 1.8 * 10^14. </a:t>
            </a:r>
          </a:p>
        </p:txBody>
      </p:sp>
    </p:spTree>
    <p:extLst>
      <p:ext uri="{BB962C8B-B14F-4D97-AF65-F5344CB8AC3E}">
        <p14:creationId xmlns:p14="http://schemas.microsoft.com/office/powerpoint/2010/main" val="237940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dissolv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dissolve">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dissolve">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dissolve">
                                      <p:cBhvr>
                                        <p:cTn id="27" dur="500"/>
                                        <p:tgtEl>
                                          <p:spTgt spid="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dissolve">
                                      <p:cBhvr>
                                        <p:cTn id="32" dur="500"/>
                                        <p:tgtEl>
                                          <p:spTgt spid="5">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Effect transition="in" filter="fade">
                                      <p:cBhvr>
                                        <p:cTn id="37"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8-Queens Problem – Naïve Approach</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1066800" y="2103120"/>
            <a:ext cx="9868930" cy="3849624"/>
          </a:xfrm>
        </p:spPr>
        <p:txBody>
          <a:bodyPr>
            <a:noAutofit/>
          </a:bodyPr>
          <a:lstStyle/>
          <a:p>
            <a:pPr marL="0" indent="0">
              <a:buNone/>
            </a:pPr>
            <a:r>
              <a:rPr lang="en-US" sz="2100" dirty="0"/>
              <a:t>So many states because “silly moves” are allowed.</a:t>
            </a:r>
          </a:p>
        </p:txBody>
      </p:sp>
      <p:sp>
        <p:nvSpPr>
          <p:cNvPr id="5" name="Content Placeholder 14">
            <a:extLst>
              <a:ext uri="{FF2B5EF4-FFF2-40B4-BE49-F238E27FC236}">
                <a16:creationId xmlns:a16="http://schemas.microsoft.com/office/drawing/2014/main" id="{C0ED06F4-974E-8A4A-B25A-8D9CAB7381FC}"/>
              </a:ext>
            </a:extLst>
          </p:cNvPr>
          <p:cNvSpPr txBox="1">
            <a:spLocks/>
          </p:cNvSpPr>
          <p:nvPr/>
        </p:nvSpPr>
        <p:spPr>
          <a:xfrm>
            <a:off x="1066800" y="2103120"/>
            <a:ext cx="10597978" cy="3849624"/>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endParaRPr lang="en-US" sz="2100" dirty="0"/>
          </a:p>
        </p:txBody>
      </p:sp>
      <p:pic>
        <p:nvPicPr>
          <p:cNvPr id="3" name="Picture 2">
            <a:extLst>
              <a:ext uri="{FF2B5EF4-FFF2-40B4-BE49-F238E27FC236}">
                <a16:creationId xmlns:a16="http://schemas.microsoft.com/office/drawing/2014/main" id="{490C4EEF-B3DD-2E4B-878C-9F6186BBECFB}"/>
              </a:ext>
            </a:extLst>
          </p:cNvPr>
          <p:cNvPicPr>
            <a:picLocks noChangeAspect="1"/>
          </p:cNvPicPr>
          <p:nvPr/>
        </p:nvPicPr>
        <p:blipFill>
          <a:blip r:embed="rId3"/>
          <a:stretch>
            <a:fillRect/>
          </a:stretch>
        </p:blipFill>
        <p:spPr>
          <a:xfrm>
            <a:off x="720810" y="2731530"/>
            <a:ext cx="3702909" cy="3745472"/>
          </a:xfrm>
          <a:prstGeom prst="rect">
            <a:avLst/>
          </a:prstGeom>
        </p:spPr>
      </p:pic>
      <p:pic>
        <p:nvPicPr>
          <p:cNvPr id="10" name="Picture 9">
            <a:extLst>
              <a:ext uri="{FF2B5EF4-FFF2-40B4-BE49-F238E27FC236}">
                <a16:creationId xmlns:a16="http://schemas.microsoft.com/office/drawing/2014/main" id="{F171C23F-55E5-8D4E-98D0-93D330C9B52A}"/>
              </a:ext>
            </a:extLst>
          </p:cNvPr>
          <p:cNvPicPr>
            <a:picLocks noChangeAspect="1"/>
          </p:cNvPicPr>
          <p:nvPr/>
        </p:nvPicPr>
        <p:blipFill>
          <a:blip r:embed="rId3"/>
          <a:stretch>
            <a:fillRect/>
          </a:stretch>
        </p:blipFill>
        <p:spPr>
          <a:xfrm>
            <a:off x="4514334" y="2731530"/>
            <a:ext cx="3702909" cy="3745472"/>
          </a:xfrm>
          <a:prstGeom prst="rect">
            <a:avLst/>
          </a:prstGeom>
        </p:spPr>
      </p:pic>
      <p:pic>
        <p:nvPicPr>
          <p:cNvPr id="6" name="Picture 5">
            <a:extLst>
              <a:ext uri="{FF2B5EF4-FFF2-40B4-BE49-F238E27FC236}">
                <a16:creationId xmlns:a16="http://schemas.microsoft.com/office/drawing/2014/main" id="{65FF11DF-3227-CE4F-9156-FB1EA763BC15}"/>
              </a:ext>
            </a:extLst>
          </p:cNvPr>
          <p:cNvPicPr>
            <a:picLocks noChangeAspect="1"/>
          </p:cNvPicPr>
          <p:nvPr/>
        </p:nvPicPr>
        <p:blipFill>
          <a:blip r:embed="rId4"/>
          <a:stretch>
            <a:fillRect/>
          </a:stretch>
        </p:blipFill>
        <p:spPr>
          <a:xfrm flipH="1">
            <a:off x="4576119" y="2852682"/>
            <a:ext cx="409574" cy="402324"/>
          </a:xfrm>
          <a:prstGeom prst="rect">
            <a:avLst/>
          </a:prstGeom>
        </p:spPr>
      </p:pic>
      <p:pic>
        <p:nvPicPr>
          <p:cNvPr id="11" name="Picture 10">
            <a:extLst>
              <a:ext uri="{FF2B5EF4-FFF2-40B4-BE49-F238E27FC236}">
                <a16:creationId xmlns:a16="http://schemas.microsoft.com/office/drawing/2014/main" id="{33B4FA4A-8C78-0347-87D5-F405ACBB5E7C}"/>
              </a:ext>
            </a:extLst>
          </p:cNvPr>
          <p:cNvPicPr>
            <a:picLocks noChangeAspect="1"/>
          </p:cNvPicPr>
          <p:nvPr/>
        </p:nvPicPr>
        <p:blipFill>
          <a:blip r:embed="rId3"/>
          <a:stretch>
            <a:fillRect/>
          </a:stretch>
        </p:blipFill>
        <p:spPr>
          <a:xfrm>
            <a:off x="8279028" y="2731530"/>
            <a:ext cx="3702909" cy="3745472"/>
          </a:xfrm>
          <a:prstGeom prst="rect">
            <a:avLst/>
          </a:prstGeom>
        </p:spPr>
      </p:pic>
      <p:pic>
        <p:nvPicPr>
          <p:cNvPr id="12" name="Picture 11">
            <a:extLst>
              <a:ext uri="{FF2B5EF4-FFF2-40B4-BE49-F238E27FC236}">
                <a16:creationId xmlns:a16="http://schemas.microsoft.com/office/drawing/2014/main" id="{68BE0265-33EA-C641-AFCE-983B7BED3B91}"/>
              </a:ext>
            </a:extLst>
          </p:cNvPr>
          <p:cNvPicPr>
            <a:picLocks noChangeAspect="1"/>
          </p:cNvPicPr>
          <p:nvPr/>
        </p:nvPicPr>
        <p:blipFill>
          <a:blip r:embed="rId4"/>
          <a:stretch>
            <a:fillRect/>
          </a:stretch>
        </p:blipFill>
        <p:spPr>
          <a:xfrm flipH="1">
            <a:off x="8340813" y="2852682"/>
            <a:ext cx="409574" cy="402324"/>
          </a:xfrm>
          <a:prstGeom prst="rect">
            <a:avLst/>
          </a:prstGeom>
        </p:spPr>
      </p:pic>
      <p:pic>
        <p:nvPicPr>
          <p:cNvPr id="16" name="Picture 15">
            <a:extLst>
              <a:ext uri="{FF2B5EF4-FFF2-40B4-BE49-F238E27FC236}">
                <a16:creationId xmlns:a16="http://schemas.microsoft.com/office/drawing/2014/main" id="{0888FD6E-9993-7E49-962E-77695D2F914B}"/>
              </a:ext>
            </a:extLst>
          </p:cNvPr>
          <p:cNvPicPr>
            <a:picLocks noChangeAspect="1"/>
          </p:cNvPicPr>
          <p:nvPr/>
        </p:nvPicPr>
        <p:blipFill>
          <a:blip r:embed="rId4"/>
          <a:stretch>
            <a:fillRect/>
          </a:stretch>
        </p:blipFill>
        <p:spPr>
          <a:xfrm flipH="1">
            <a:off x="9249937" y="2852682"/>
            <a:ext cx="409574" cy="402324"/>
          </a:xfrm>
          <a:prstGeom prst="rect">
            <a:avLst/>
          </a:prstGeom>
        </p:spPr>
      </p:pic>
    </p:spTree>
    <p:extLst>
      <p:ext uri="{BB962C8B-B14F-4D97-AF65-F5344CB8AC3E}">
        <p14:creationId xmlns:p14="http://schemas.microsoft.com/office/powerpoint/2010/main" val="2631757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dissolve">
                                      <p:cBhvr>
                                        <p:cTn id="15" dur="500"/>
                                        <p:tgtEl>
                                          <p:spTgt spid="12"/>
                                        </p:tgtEl>
                                      </p:cBhvr>
                                    </p:animEffect>
                                  </p:childTnLst>
                                </p:cTn>
                              </p:par>
                              <p:par>
                                <p:cTn id="16" presetID="9"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dissolv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dissolve">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8-Queens Problem – Better Approach</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3830596" y="2103120"/>
            <a:ext cx="3422820" cy="3849624"/>
          </a:xfrm>
        </p:spPr>
        <p:txBody>
          <a:bodyPr>
            <a:noAutofit/>
          </a:bodyPr>
          <a:lstStyle/>
          <a:p>
            <a:r>
              <a:rPr lang="en-US" sz="2100" dirty="0"/>
              <a:t>States:</a:t>
            </a:r>
          </a:p>
          <a:p>
            <a:endParaRPr lang="en-US" sz="2100" b="1" dirty="0"/>
          </a:p>
          <a:p>
            <a:r>
              <a:rPr lang="en-US" sz="2100" b="1" dirty="0"/>
              <a:t>Initial State:</a:t>
            </a:r>
          </a:p>
          <a:p>
            <a:r>
              <a:rPr lang="en-US" sz="2100" b="1" dirty="0"/>
              <a:t>Actions:</a:t>
            </a:r>
          </a:p>
          <a:p>
            <a:r>
              <a:rPr lang="en-US" sz="2100" b="1" dirty="0"/>
              <a:t>Transition Model:</a:t>
            </a:r>
          </a:p>
          <a:p>
            <a:r>
              <a:rPr lang="en-US" sz="2100" b="1" dirty="0"/>
              <a:t>Goal Test:</a:t>
            </a:r>
          </a:p>
          <a:p>
            <a:r>
              <a:rPr lang="en-US" sz="2100" b="1" dirty="0"/>
              <a:t>Path Cost:</a:t>
            </a:r>
          </a:p>
          <a:p>
            <a:endParaRPr lang="en-US" sz="2100" b="1" dirty="0"/>
          </a:p>
          <a:p>
            <a:r>
              <a:rPr lang="en-US" sz="2100" dirty="0"/>
              <a:t>Total  States:</a:t>
            </a:r>
          </a:p>
        </p:txBody>
      </p:sp>
      <p:pic>
        <p:nvPicPr>
          <p:cNvPr id="4" name="Picture 4" descr="http://letstalkdata.com/wp-content/uploads/2013/11/8q_solved.png">
            <a:extLst>
              <a:ext uri="{FF2B5EF4-FFF2-40B4-BE49-F238E27FC236}">
                <a16:creationId xmlns:a16="http://schemas.microsoft.com/office/drawing/2014/main" id="{29573E48-FC6B-E944-91EC-BE78B8B8DD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966" y="2103120"/>
            <a:ext cx="2953222" cy="2953222"/>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14">
            <a:extLst>
              <a:ext uri="{FF2B5EF4-FFF2-40B4-BE49-F238E27FC236}">
                <a16:creationId xmlns:a16="http://schemas.microsoft.com/office/drawing/2014/main" id="{C0ED06F4-974E-8A4A-B25A-8D9CAB7381FC}"/>
              </a:ext>
            </a:extLst>
          </p:cNvPr>
          <p:cNvSpPr txBox="1">
            <a:spLocks/>
          </p:cNvSpPr>
          <p:nvPr/>
        </p:nvSpPr>
        <p:spPr>
          <a:xfrm>
            <a:off x="6443179" y="2192046"/>
            <a:ext cx="6397592" cy="3849624"/>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US" sz="1800" dirty="0"/>
              <a:t>At most 1 queen per column, no queens attacking</a:t>
            </a:r>
            <a:endParaRPr lang="en-US" sz="1800" b="1" dirty="0"/>
          </a:p>
          <a:p>
            <a:pPr marL="0" indent="0">
              <a:buNone/>
            </a:pPr>
            <a:endParaRPr lang="en-US" sz="2100" dirty="0"/>
          </a:p>
          <a:p>
            <a:pPr marL="0" indent="0">
              <a:buNone/>
            </a:pPr>
            <a:r>
              <a:rPr lang="en-US" sz="2100" dirty="0"/>
              <a:t>Empty Board</a:t>
            </a:r>
          </a:p>
          <a:p>
            <a:pPr marL="0" indent="0">
              <a:buNone/>
            </a:pPr>
            <a:r>
              <a:rPr lang="en-US" sz="1800" dirty="0"/>
              <a:t>Add Queen to a ”safe” square in leftmost column</a:t>
            </a:r>
            <a:r>
              <a:rPr lang="en-US" sz="2100" dirty="0"/>
              <a:t>.</a:t>
            </a:r>
          </a:p>
          <a:p>
            <a:pPr marL="0" indent="0">
              <a:buNone/>
            </a:pPr>
            <a:r>
              <a:rPr lang="en-US" sz="1800" dirty="0"/>
              <a:t>New board with queen added to that square</a:t>
            </a:r>
          </a:p>
          <a:p>
            <a:pPr marL="0" indent="0">
              <a:buNone/>
            </a:pPr>
            <a:r>
              <a:rPr lang="en-US" sz="2100" dirty="0"/>
              <a:t>8 queens on board, none attacked.</a:t>
            </a:r>
          </a:p>
          <a:p>
            <a:pPr marL="0" indent="0">
              <a:buNone/>
            </a:pPr>
            <a:r>
              <a:rPr lang="en-US" sz="2100" dirty="0"/>
              <a:t>Not relevant. (final state all that counts)</a:t>
            </a:r>
          </a:p>
          <a:p>
            <a:pPr marL="0" indent="0">
              <a:buNone/>
            </a:pPr>
            <a:endParaRPr lang="en-US" sz="2100" dirty="0"/>
          </a:p>
          <a:p>
            <a:pPr marL="0" indent="0">
              <a:buNone/>
            </a:pPr>
            <a:r>
              <a:rPr lang="en-US" sz="2100" dirty="0"/>
              <a:t>          </a:t>
            </a:r>
            <a:r>
              <a:rPr lang="en-US" sz="2100" strike="sngStrike" dirty="0"/>
              <a:t>1.8 * 10^14</a:t>
            </a:r>
            <a:r>
              <a:rPr lang="en-US" sz="2100" dirty="0"/>
              <a:t>.       2,057</a:t>
            </a:r>
          </a:p>
          <a:p>
            <a:pPr marL="0" indent="0">
              <a:buNone/>
            </a:pPr>
            <a:endParaRPr lang="en-US" sz="2100" dirty="0"/>
          </a:p>
        </p:txBody>
      </p:sp>
    </p:spTree>
    <p:extLst>
      <p:ext uri="{BB962C8B-B14F-4D97-AF65-F5344CB8AC3E}">
        <p14:creationId xmlns:p14="http://schemas.microsoft.com/office/powerpoint/2010/main" val="23051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Effect transition="in" filter="dissolve">
                                      <p:cBhvr>
                                        <p:cTn id="12" dur="500"/>
                                        <p:tgtEl>
                                          <p:spTgt spid="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xEl>
                                              <p:pRg st="8" end="8"/>
                                            </p:txEl>
                                          </p:spTgt>
                                        </p:tgtEl>
                                        <p:attrNameLst>
                                          <p:attrName>style.visibility</p:attrName>
                                        </p:attrNameLst>
                                      </p:cBhvr>
                                      <p:to>
                                        <p:strVal val="visible"/>
                                      </p:to>
                                    </p:set>
                                    <p:animEffect transition="in" filter="dissolve">
                                      <p:cBhvr>
                                        <p:cTn id="17"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dirty="0"/>
              <a:t>Last time, we talked about agents and environments.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5" name="Rounded Rectangle 4">
            <a:extLst>
              <a:ext uri="{FF2B5EF4-FFF2-40B4-BE49-F238E27FC236}">
                <a16:creationId xmlns:a16="http://schemas.microsoft.com/office/drawing/2014/main" id="{7182540A-EC06-314E-9A9A-122BD136A3F7}"/>
              </a:ext>
            </a:extLst>
          </p:cNvPr>
          <p:cNvSpPr/>
          <p:nvPr/>
        </p:nvSpPr>
        <p:spPr>
          <a:xfrm>
            <a:off x="8467105" y="2848653"/>
            <a:ext cx="1852551" cy="3366753"/>
          </a:xfrm>
          <a:prstGeom prst="roundRect">
            <a:avLst/>
          </a:prstGeom>
          <a:solidFill>
            <a:srgbClr val="92D050">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Environment</a:t>
            </a:r>
          </a:p>
        </p:txBody>
      </p:sp>
      <p:sp>
        <p:nvSpPr>
          <p:cNvPr id="6" name="Rounded Rectangle 5">
            <a:extLst>
              <a:ext uri="{FF2B5EF4-FFF2-40B4-BE49-F238E27FC236}">
                <a16:creationId xmlns:a16="http://schemas.microsoft.com/office/drawing/2014/main" id="{94BA7AEF-3474-4E40-A7AE-FAA18172D86C}"/>
              </a:ext>
            </a:extLst>
          </p:cNvPr>
          <p:cNvSpPr/>
          <p:nvPr/>
        </p:nvSpPr>
        <p:spPr>
          <a:xfrm>
            <a:off x="1648689" y="2848652"/>
            <a:ext cx="5559633" cy="3366753"/>
          </a:xfrm>
          <a:prstGeom prst="roundRect">
            <a:avLst/>
          </a:prstGeom>
          <a:solidFill>
            <a:srgbClr val="00B0F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wrap="none" lIns="91440" rtlCol="0" anchor="t" anchorCtr="0"/>
          <a:lstStyle/>
          <a:p>
            <a:pPr algn="ctr"/>
            <a:r>
              <a:rPr lang="en-US" sz="3600" dirty="0">
                <a:solidFill>
                  <a:schemeClr val="tx1"/>
                </a:solidFill>
              </a:rPr>
              <a:t>Agent</a:t>
            </a:r>
          </a:p>
        </p:txBody>
      </p:sp>
      <p:cxnSp>
        <p:nvCxnSpPr>
          <p:cNvPr id="7" name="Straight Arrow Connector 6">
            <a:extLst>
              <a:ext uri="{FF2B5EF4-FFF2-40B4-BE49-F238E27FC236}">
                <a16:creationId xmlns:a16="http://schemas.microsoft.com/office/drawing/2014/main" id="{594FEEAC-C490-8442-8A06-8D9CA292484D}"/>
              </a:ext>
            </a:extLst>
          </p:cNvPr>
          <p:cNvCxnSpPr>
            <a:cxnSpLocks/>
          </p:cNvCxnSpPr>
          <p:nvPr/>
        </p:nvCxnSpPr>
        <p:spPr>
          <a:xfrm flipH="1">
            <a:off x="4900550" y="4013860"/>
            <a:ext cx="3875315" cy="14072"/>
          </a:xfrm>
          <a:prstGeom prst="straightConnector1">
            <a:avLst/>
          </a:prstGeom>
          <a:ln w="79375">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12665A0D-0F6C-8643-B06B-B25506CCFE8F}"/>
              </a:ext>
            </a:extLst>
          </p:cNvPr>
          <p:cNvSpPr txBox="1"/>
          <p:nvPr/>
        </p:nvSpPr>
        <p:spPr>
          <a:xfrm>
            <a:off x="3804059" y="3864817"/>
            <a:ext cx="1096492" cy="369332"/>
          </a:xfrm>
          <a:prstGeom prst="rect">
            <a:avLst/>
          </a:prstGeom>
          <a:noFill/>
          <a:ln>
            <a:solidFill>
              <a:srgbClr val="7030A0"/>
            </a:solidFill>
          </a:ln>
        </p:spPr>
        <p:txBody>
          <a:bodyPr wrap="square" rtlCol="0">
            <a:spAutoFit/>
          </a:bodyPr>
          <a:lstStyle/>
          <a:p>
            <a:r>
              <a:rPr lang="en-US" dirty="0"/>
              <a:t>Sensors</a:t>
            </a:r>
          </a:p>
        </p:txBody>
      </p:sp>
      <p:sp>
        <p:nvSpPr>
          <p:cNvPr id="9" name="TextBox 8">
            <a:extLst>
              <a:ext uri="{FF2B5EF4-FFF2-40B4-BE49-F238E27FC236}">
                <a16:creationId xmlns:a16="http://schemas.microsoft.com/office/drawing/2014/main" id="{B88DCF16-EAD0-BC44-96A6-E49EEFEB60AF}"/>
              </a:ext>
            </a:extLst>
          </p:cNvPr>
          <p:cNvSpPr txBox="1"/>
          <p:nvPr/>
        </p:nvSpPr>
        <p:spPr>
          <a:xfrm>
            <a:off x="3724978" y="5732455"/>
            <a:ext cx="1310160" cy="369332"/>
          </a:xfrm>
          <a:prstGeom prst="rect">
            <a:avLst/>
          </a:prstGeom>
          <a:noFill/>
          <a:ln>
            <a:solidFill>
              <a:srgbClr val="7030A0"/>
            </a:solidFill>
          </a:ln>
        </p:spPr>
        <p:txBody>
          <a:bodyPr wrap="square" rtlCol="0">
            <a:spAutoFit/>
          </a:bodyPr>
          <a:lstStyle/>
          <a:p>
            <a:r>
              <a:rPr lang="en-US" dirty="0"/>
              <a:t>Actuators</a:t>
            </a:r>
          </a:p>
        </p:txBody>
      </p:sp>
      <p:cxnSp>
        <p:nvCxnSpPr>
          <p:cNvPr id="10" name="Straight Arrow Connector 9">
            <a:extLst>
              <a:ext uri="{FF2B5EF4-FFF2-40B4-BE49-F238E27FC236}">
                <a16:creationId xmlns:a16="http://schemas.microsoft.com/office/drawing/2014/main" id="{91CC24A6-0D1A-4245-A00A-AFA10CD95F47}"/>
              </a:ext>
            </a:extLst>
          </p:cNvPr>
          <p:cNvCxnSpPr>
            <a:cxnSpLocks/>
          </p:cNvCxnSpPr>
          <p:nvPr/>
        </p:nvCxnSpPr>
        <p:spPr>
          <a:xfrm>
            <a:off x="5035138" y="5910085"/>
            <a:ext cx="3740727" cy="14072"/>
          </a:xfrm>
          <a:prstGeom prst="straightConnector1">
            <a:avLst/>
          </a:prstGeom>
          <a:ln w="793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D7E2A0A5-D586-6448-A742-B7487085CEB0}"/>
              </a:ext>
            </a:extLst>
          </p:cNvPr>
          <p:cNvCxnSpPr>
            <a:cxnSpLocks/>
          </p:cNvCxnSpPr>
          <p:nvPr/>
        </p:nvCxnSpPr>
        <p:spPr>
          <a:xfrm>
            <a:off x="4428505" y="4256016"/>
            <a:ext cx="0" cy="458488"/>
          </a:xfrm>
          <a:prstGeom prst="straightConnector1">
            <a:avLst/>
          </a:prstGeom>
          <a:ln w="79375">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DCC1C6A5-1B18-4347-81FB-8023147CF42C}"/>
              </a:ext>
            </a:extLst>
          </p:cNvPr>
          <p:cNvSpPr txBox="1"/>
          <p:nvPr/>
        </p:nvSpPr>
        <p:spPr>
          <a:xfrm>
            <a:off x="4208322" y="4714504"/>
            <a:ext cx="422552" cy="523220"/>
          </a:xfrm>
          <a:prstGeom prst="rect">
            <a:avLst/>
          </a:prstGeom>
          <a:noFill/>
          <a:ln>
            <a:solidFill>
              <a:srgbClr val="7030A0"/>
            </a:solidFill>
          </a:ln>
        </p:spPr>
        <p:txBody>
          <a:bodyPr wrap="square" rtlCol="0">
            <a:spAutoFit/>
          </a:bodyPr>
          <a:lstStyle/>
          <a:p>
            <a:r>
              <a:rPr lang="en-US" sz="2800" dirty="0"/>
              <a:t>?</a:t>
            </a:r>
          </a:p>
        </p:txBody>
      </p:sp>
      <p:cxnSp>
        <p:nvCxnSpPr>
          <p:cNvPr id="13" name="Straight Arrow Connector 12">
            <a:extLst>
              <a:ext uri="{FF2B5EF4-FFF2-40B4-BE49-F238E27FC236}">
                <a16:creationId xmlns:a16="http://schemas.microsoft.com/office/drawing/2014/main" id="{E1D4CB23-49C5-1544-B265-BCD4FF6ACA8B}"/>
              </a:ext>
            </a:extLst>
          </p:cNvPr>
          <p:cNvCxnSpPr>
            <a:cxnSpLocks/>
          </p:cNvCxnSpPr>
          <p:nvPr/>
        </p:nvCxnSpPr>
        <p:spPr>
          <a:xfrm>
            <a:off x="4428505" y="5250314"/>
            <a:ext cx="1" cy="525741"/>
          </a:xfrm>
          <a:prstGeom prst="straightConnector1">
            <a:avLst/>
          </a:prstGeom>
          <a:ln w="79375">
            <a:solidFill>
              <a:srgbClr val="7030A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3071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par>
                                <p:cTn id="8" presetID="9"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dissolv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dissolve">
                                      <p:cBhvr>
                                        <p:cTn id="15" dur="500"/>
                                        <p:tgtEl>
                                          <p:spTgt spid="12"/>
                                        </p:tgtEl>
                                      </p:cBhvr>
                                    </p:animEffect>
                                  </p:childTnLst>
                                </p:cTn>
                              </p:par>
                              <p:par>
                                <p:cTn id="16" presetID="9"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dissolv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dissolve">
                                      <p:cBhvr>
                                        <p:cTn id="23" dur="500"/>
                                        <p:tgtEl>
                                          <p:spTgt spid="13"/>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dissolve">
                                      <p:cBhvr>
                                        <p:cTn id="26" dur="500"/>
                                        <p:tgtEl>
                                          <p:spTgt spid="9"/>
                                        </p:tgtEl>
                                      </p:cBhvr>
                                    </p:animEffect>
                                  </p:childTnLst>
                                </p:cTn>
                              </p:par>
                              <p:par>
                                <p:cTn id="27" presetID="9"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dissolve">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Navigation</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5665731" y="2103120"/>
            <a:ext cx="3422820" cy="3849624"/>
          </a:xfrm>
        </p:spPr>
        <p:txBody>
          <a:bodyPr>
            <a:noAutofit/>
          </a:bodyPr>
          <a:lstStyle/>
          <a:p>
            <a:r>
              <a:rPr lang="en-US" sz="2100" dirty="0"/>
              <a:t>States:</a:t>
            </a:r>
          </a:p>
          <a:p>
            <a:endParaRPr lang="en-US" sz="2100" b="1" dirty="0"/>
          </a:p>
          <a:p>
            <a:r>
              <a:rPr lang="en-US" sz="2100" b="1" dirty="0"/>
              <a:t>Initial State:</a:t>
            </a:r>
          </a:p>
          <a:p>
            <a:r>
              <a:rPr lang="en-US" sz="2100" b="1" dirty="0"/>
              <a:t>Actions:</a:t>
            </a:r>
          </a:p>
          <a:p>
            <a:r>
              <a:rPr lang="en-US" sz="2100" b="1" dirty="0"/>
              <a:t>Transition Model:</a:t>
            </a:r>
          </a:p>
          <a:p>
            <a:r>
              <a:rPr lang="en-US" sz="2100" b="1" dirty="0"/>
              <a:t>Goal Test:</a:t>
            </a:r>
          </a:p>
          <a:p>
            <a:r>
              <a:rPr lang="en-US" sz="2100" b="1" dirty="0"/>
              <a:t>Path Cost:</a:t>
            </a:r>
          </a:p>
          <a:p>
            <a:endParaRPr lang="en-US" sz="2100" b="1" dirty="0"/>
          </a:p>
        </p:txBody>
      </p:sp>
      <p:sp>
        <p:nvSpPr>
          <p:cNvPr id="5" name="Content Placeholder 14">
            <a:extLst>
              <a:ext uri="{FF2B5EF4-FFF2-40B4-BE49-F238E27FC236}">
                <a16:creationId xmlns:a16="http://schemas.microsoft.com/office/drawing/2014/main" id="{C0ED06F4-974E-8A4A-B25A-8D9CAB7381FC}"/>
              </a:ext>
            </a:extLst>
          </p:cNvPr>
          <p:cNvSpPr txBox="1">
            <a:spLocks/>
          </p:cNvSpPr>
          <p:nvPr/>
        </p:nvSpPr>
        <p:spPr>
          <a:xfrm>
            <a:off x="8241956" y="2103120"/>
            <a:ext cx="3422821" cy="3849624"/>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US" sz="2100" dirty="0"/>
              <a:t>Current City</a:t>
            </a:r>
          </a:p>
          <a:p>
            <a:pPr marL="0" indent="0">
              <a:buNone/>
            </a:pPr>
            <a:endParaRPr lang="en-US" sz="2100" dirty="0"/>
          </a:p>
          <a:p>
            <a:pPr marL="0" indent="0">
              <a:buNone/>
            </a:pPr>
            <a:r>
              <a:rPr lang="en-US" sz="2100" dirty="0"/>
              <a:t>Starting City</a:t>
            </a:r>
          </a:p>
          <a:p>
            <a:pPr marL="0" indent="0">
              <a:buNone/>
            </a:pPr>
            <a:r>
              <a:rPr lang="en-US" sz="2100" dirty="0"/>
              <a:t>Drive to neighboring city.</a:t>
            </a:r>
          </a:p>
          <a:p>
            <a:pPr marL="0" indent="0">
              <a:buNone/>
            </a:pPr>
            <a:r>
              <a:rPr lang="en-US" sz="2100" dirty="0"/>
              <a:t>Now in neighboring city</a:t>
            </a:r>
          </a:p>
          <a:p>
            <a:pPr marL="0" indent="0">
              <a:buNone/>
            </a:pPr>
            <a:r>
              <a:rPr lang="en-US" sz="2100" dirty="0"/>
              <a:t>In Destination City?</a:t>
            </a:r>
          </a:p>
          <a:p>
            <a:pPr marL="0" indent="0">
              <a:buNone/>
            </a:pPr>
            <a:r>
              <a:rPr lang="en-US" sz="2100" dirty="0"/>
              <a:t>Total distance to current city.</a:t>
            </a:r>
          </a:p>
          <a:p>
            <a:pPr marL="0" indent="0">
              <a:buNone/>
            </a:pPr>
            <a:r>
              <a:rPr lang="en-US" sz="2100" dirty="0"/>
              <a:t>   </a:t>
            </a:r>
          </a:p>
        </p:txBody>
      </p:sp>
      <p:pic>
        <p:nvPicPr>
          <p:cNvPr id="6" name="Picture 5">
            <a:extLst>
              <a:ext uri="{FF2B5EF4-FFF2-40B4-BE49-F238E27FC236}">
                <a16:creationId xmlns:a16="http://schemas.microsoft.com/office/drawing/2014/main" id="{14B128C6-D6AE-6A4D-BC9F-0FE608906A33}"/>
              </a:ext>
            </a:extLst>
          </p:cNvPr>
          <p:cNvPicPr>
            <a:picLocks noChangeAspect="1"/>
          </p:cNvPicPr>
          <p:nvPr/>
        </p:nvPicPr>
        <p:blipFill>
          <a:blip r:embed="rId3"/>
          <a:stretch>
            <a:fillRect/>
          </a:stretch>
        </p:blipFill>
        <p:spPr>
          <a:xfrm>
            <a:off x="527222" y="2014194"/>
            <a:ext cx="5138509" cy="3101503"/>
          </a:xfrm>
          <a:prstGeom prst="rect">
            <a:avLst/>
          </a:prstGeom>
        </p:spPr>
      </p:pic>
    </p:spTree>
    <p:extLst>
      <p:ext uri="{BB962C8B-B14F-4D97-AF65-F5344CB8AC3E}">
        <p14:creationId xmlns:p14="http://schemas.microsoft.com/office/powerpoint/2010/main" val="1529887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dissolv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dissolve">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dissolve">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dissolve">
                                      <p:cBhvr>
                                        <p:cTn id="27" dur="500"/>
                                        <p:tgtEl>
                                          <p:spTgt spid="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dissolve">
                                      <p:cBhvr>
                                        <p:cTn id="32"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Informed vs. Uninformed Search</a:t>
            </a:r>
          </a:p>
        </p:txBody>
      </p:sp>
      <p:pic>
        <p:nvPicPr>
          <p:cNvPr id="6" name="Picture 5">
            <a:extLst>
              <a:ext uri="{FF2B5EF4-FFF2-40B4-BE49-F238E27FC236}">
                <a16:creationId xmlns:a16="http://schemas.microsoft.com/office/drawing/2014/main" id="{14B128C6-D6AE-6A4D-BC9F-0FE608906A33}"/>
              </a:ext>
            </a:extLst>
          </p:cNvPr>
          <p:cNvPicPr>
            <a:picLocks noChangeAspect="1"/>
          </p:cNvPicPr>
          <p:nvPr/>
        </p:nvPicPr>
        <p:blipFill>
          <a:blip r:embed="rId3"/>
          <a:stretch>
            <a:fillRect/>
          </a:stretch>
        </p:blipFill>
        <p:spPr>
          <a:xfrm>
            <a:off x="378941" y="1594064"/>
            <a:ext cx="5138509" cy="3101503"/>
          </a:xfrm>
          <a:prstGeom prst="rect">
            <a:avLst/>
          </a:prstGeom>
        </p:spPr>
      </p:pic>
      <p:sp>
        <p:nvSpPr>
          <p:cNvPr id="10" name="Content Placeholder 14">
            <a:extLst>
              <a:ext uri="{FF2B5EF4-FFF2-40B4-BE49-F238E27FC236}">
                <a16:creationId xmlns:a16="http://schemas.microsoft.com/office/drawing/2014/main" id="{AB2E0707-83B9-5348-9F54-E64A4017E98F}"/>
              </a:ext>
            </a:extLst>
          </p:cNvPr>
          <p:cNvSpPr txBox="1">
            <a:spLocks/>
          </p:cNvSpPr>
          <p:nvPr/>
        </p:nvSpPr>
        <p:spPr>
          <a:xfrm>
            <a:off x="5603946" y="1594064"/>
            <a:ext cx="5521253" cy="3849624"/>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2100" b="1" dirty="0"/>
              <a:t>Informed Search</a:t>
            </a:r>
            <a:r>
              <a:rPr lang="en-US" sz="2100" dirty="0"/>
              <a:t>:</a:t>
            </a:r>
          </a:p>
          <a:p>
            <a:pPr lvl="1"/>
            <a:r>
              <a:rPr lang="en-US" sz="1900" dirty="0"/>
              <a:t>Uses problem definition and *additional information* to make decisions.</a:t>
            </a:r>
          </a:p>
          <a:p>
            <a:pPr lvl="1"/>
            <a:r>
              <a:rPr lang="en-US" sz="1900" dirty="0" err="1"/>
              <a:t>E.g</a:t>
            </a:r>
            <a:r>
              <a:rPr lang="en-US" sz="1900" dirty="0"/>
              <a:t>, this map.</a:t>
            </a:r>
          </a:p>
          <a:p>
            <a:pPr lvl="2"/>
            <a:r>
              <a:rPr lang="en-US" sz="1800" dirty="0"/>
              <a:t>If you started in Arad and wanted to get to </a:t>
            </a:r>
            <a:r>
              <a:rPr lang="en-US" sz="1800" dirty="0" err="1"/>
              <a:t>Burcharest</a:t>
            </a:r>
            <a:r>
              <a:rPr lang="en-US" sz="1800" dirty="0"/>
              <a:t>, you can tell you probably want to go East, maybe South, but not North.</a:t>
            </a:r>
            <a:endParaRPr lang="en-US" sz="1800" b="1" dirty="0"/>
          </a:p>
          <a:p>
            <a:r>
              <a:rPr lang="en-US" sz="2100" b="1" dirty="0"/>
              <a:t>Uninformed Search:</a:t>
            </a:r>
            <a:endParaRPr lang="en-US" sz="2100" dirty="0"/>
          </a:p>
          <a:p>
            <a:pPr lvl="1"/>
            <a:r>
              <a:rPr lang="en-US" sz="1900" dirty="0"/>
              <a:t>All you have is problem definition.</a:t>
            </a:r>
          </a:p>
          <a:p>
            <a:pPr lvl="1"/>
            <a:r>
              <a:rPr lang="en-US" sz="1900" dirty="0"/>
              <a:t>From Arad, three directions to go.</a:t>
            </a:r>
          </a:p>
          <a:p>
            <a:pPr lvl="2"/>
            <a:r>
              <a:rPr lang="en-US" sz="1800" dirty="0"/>
              <a:t>You know they take you to neighboring cities</a:t>
            </a:r>
          </a:p>
          <a:p>
            <a:pPr lvl="2"/>
            <a:r>
              <a:rPr lang="en-US" sz="1800" dirty="0"/>
              <a:t>But no immediate sense as to ”how promising” a choice it is.</a:t>
            </a:r>
          </a:p>
          <a:p>
            <a:endParaRPr lang="en-US" sz="2100" b="1" dirty="0"/>
          </a:p>
        </p:txBody>
      </p:sp>
      <p:pic>
        <p:nvPicPr>
          <p:cNvPr id="9" name="Picture 8">
            <a:extLst>
              <a:ext uri="{FF2B5EF4-FFF2-40B4-BE49-F238E27FC236}">
                <a16:creationId xmlns:a16="http://schemas.microsoft.com/office/drawing/2014/main" id="{C9439255-4B72-214B-8D5F-7E44DD77D5D9}"/>
              </a:ext>
            </a:extLst>
          </p:cNvPr>
          <p:cNvPicPr>
            <a:picLocks noChangeAspect="1"/>
          </p:cNvPicPr>
          <p:nvPr/>
        </p:nvPicPr>
        <p:blipFill>
          <a:blip r:embed="rId4"/>
          <a:stretch>
            <a:fillRect/>
          </a:stretch>
        </p:blipFill>
        <p:spPr>
          <a:xfrm>
            <a:off x="1066800" y="4739352"/>
            <a:ext cx="3587579" cy="2013030"/>
          </a:xfrm>
          <a:prstGeom prst="rect">
            <a:avLst/>
          </a:prstGeom>
        </p:spPr>
      </p:pic>
      <p:sp>
        <p:nvSpPr>
          <p:cNvPr id="11" name="Oval 10">
            <a:extLst>
              <a:ext uri="{FF2B5EF4-FFF2-40B4-BE49-F238E27FC236}">
                <a16:creationId xmlns:a16="http://schemas.microsoft.com/office/drawing/2014/main" id="{8D6A492C-764E-BE40-AAE0-3C4961A1B212}"/>
              </a:ext>
            </a:extLst>
          </p:cNvPr>
          <p:cNvSpPr/>
          <p:nvPr/>
        </p:nvSpPr>
        <p:spPr>
          <a:xfrm>
            <a:off x="378940" y="2360140"/>
            <a:ext cx="597244" cy="345989"/>
          </a:xfrm>
          <a:prstGeom prst="ellipse">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9D89868F-EE71-4646-8AFB-CB20AF0C2B20}"/>
              </a:ext>
            </a:extLst>
          </p:cNvPr>
          <p:cNvSpPr/>
          <p:nvPr/>
        </p:nvSpPr>
        <p:spPr>
          <a:xfrm>
            <a:off x="3422820" y="3994049"/>
            <a:ext cx="932611" cy="360832"/>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F675009F-1F37-EF44-B9E7-C58027224089}"/>
              </a:ext>
            </a:extLst>
          </p:cNvPr>
          <p:cNvSpPr txBox="1"/>
          <p:nvPr/>
        </p:nvSpPr>
        <p:spPr>
          <a:xfrm>
            <a:off x="2341605" y="6220100"/>
            <a:ext cx="1037968" cy="492443"/>
          </a:xfrm>
          <a:prstGeom prst="rect">
            <a:avLst/>
          </a:prstGeom>
          <a:noFill/>
        </p:spPr>
        <p:txBody>
          <a:bodyPr wrap="square" rtlCol="0">
            <a:spAutoFit/>
          </a:bodyPr>
          <a:lstStyle/>
          <a:p>
            <a:r>
              <a:rPr lang="en-US" sz="2600" dirty="0">
                <a:solidFill>
                  <a:srgbClr val="FFFF00"/>
                </a:solidFill>
              </a:rPr>
              <a:t>Arad</a:t>
            </a:r>
          </a:p>
        </p:txBody>
      </p:sp>
      <p:sp>
        <p:nvSpPr>
          <p:cNvPr id="16" name="TextBox 15">
            <a:extLst>
              <a:ext uri="{FF2B5EF4-FFF2-40B4-BE49-F238E27FC236}">
                <a16:creationId xmlns:a16="http://schemas.microsoft.com/office/drawing/2014/main" id="{56F1E4E4-79B2-1145-9D97-59C1C7461E82}"/>
              </a:ext>
            </a:extLst>
          </p:cNvPr>
          <p:cNvSpPr txBox="1"/>
          <p:nvPr/>
        </p:nvSpPr>
        <p:spPr>
          <a:xfrm>
            <a:off x="1008661" y="5462371"/>
            <a:ext cx="1420550" cy="369332"/>
          </a:xfrm>
          <a:prstGeom prst="rect">
            <a:avLst/>
          </a:prstGeom>
          <a:noFill/>
        </p:spPr>
        <p:txBody>
          <a:bodyPr wrap="square" rtlCol="0">
            <a:spAutoFit/>
          </a:bodyPr>
          <a:lstStyle/>
          <a:p>
            <a:r>
              <a:rPr lang="en-US" dirty="0" err="1">
                <a:solidFill>
                  <a:srgbClr val="002060"/>
                </a:solidFill>
              </a:rPr>
              <a:t>Zerind</a:t>
            </a:r>
            <a:endParaRPr lang="en-US" dirty="0">
              <a:solidFill>
                <a:srgbClr val="002060"/>
              </a:solidFill>
            </a:endParaRPr>
          </a:p>
        </p:txBody>
      </p:sp>
      <p:sp>
        <p:nvSpPr>
          <p:cNvPr id="17" name="TextBox 16">
            <a:extLst>
              <a:ext uri="{FF2B5EF4-FFF2-40B4-BE49-F238E27FC236}">
                <a16:creationId xmlns:a16="http://schemas.microsoft.com/office/drawing/2014/main" id="{454CBF4A-3AB9-8E4D-A90C-89F7568FE925}"/>
              </a:ext>
            </a:extLst>
          </p:cNvPr>
          <p:cNvSpPr txBox="1"/>
          <p:nvPr/>
        </p:nvSpPr>
        <p:spPr>
          <a:xfrm>
            <a:off x="3693131" y="5446879"/>
            <a:ext cx="1219200" cy="369332"/>
          </a:xfrm>
          <a:prstGeom prst="rect">
            <a:avLst/>
          </a:prstGeom>
          <a:noFill/>
        </p:spPr>
        <p:txBody>
          <a:bodyPr wrap="square" rtlCol="0">
            <a:spAutoFit/>
          </a:bodyPr>
          <a:lstStyle/>
          <a:p>
            <a:r>
              <a:rPr lang="en-US" dirty="0">
                <a:solidFill>
                  <a:srgbClr val="002060"/>
                </a:solidFill>
              </a:rPr>
              <a:t>Sibiu</a:t>
            </a:r>
          </a:p>
        </p:txBody>
      </p:sp>
      <p:sp>
        <p:nvSpPr>
          <p:cNvPr id="18" name="TextBox 17">
            <a:extLst>
              <a:ext uri="{FF2B5EF4-FFF2-40B4-BE49-F238E27FC236}">
                <a16:creationId xmlns:a16="http://schemas.microsoft.com/office/drawing/2014/main" id="{4CE3CB97-7DBE-2F44-8417-3EB40F3448FC}"/>
              </a:ext>
            </a:extLst>
          </p:cNvPr>
          <p:cNvSpPr txBox="1"/>
          <p:nvPr/>
        </p:nvSpPr>
        <p:spPr>
          <a:xfrm>
            <a:off x="2187659" y="5418171"/>
            <a:ext cx="1832406" cy="369332"/>
          </a:xfrm>
          <a:prstGeom prst="rect">
            <a:avLst/>
          </a:prstGeom>
          <a:noFill/>
        </p:spPr>
        <p:txBody>
          <a:bodyPr wrap="square" rtlCol="0">
            <a:spAutoFit/>
          </a:bodyPr>
          <a:lstStyle/>
          <a:p>
            <a:r>
              <a:rPr lang="en-US" dirty="0">
                <a:solidFill>
                  <a:srgbClr val="002060"/>
                </a:solidFill>
              </a:rPr>
              <a:t>Timisoara</a:t>
            </a:r>
          </a:p>
        </p:txBody>
      </p:sp>
    </p:spTree>
    <p:extLst>
      <p:ext uri="{BB962C8B-B14F-4D97-AF65-F5344CB8AC3E}">
        <p14:creationId xmlns:p14="http://schemas.microsoft.com/office/powerpoint/2010/main" val="3809550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dissolve">
                                      <p:cBhvr>
                                        <p:cTn id="7" dur="500"/>
                                        <p:tgtEl>
                                          <p:spTgt spid="1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xEl>
                                              <p:pRg st="2" end="2"/>
                                            </p:txEl>
                                          </p:spTgt>
                                        </p:tgtEl>
                                        <p:attrNameLst>
                                          <p:attrName>style.visibility</p:attrName>
                                        </p:attrNameLst>
                                      </p:cBhvr>
                                      <p:to>
                                        <p:strVal val="visible"/>
                                      </p:to>
                                    </p:set>
                                    <p:animEffect transition="in" filter="dissolve">
                                      <p:cBhvr>
                                        <p:cTn id="12" dur="500"/>
                                        <p:tgtEl>
                                          <p:spTgt spid="1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dissolv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
                                            <p:txEl>
                                              <p:pRg st="3" end="3"/>
                                            </p:txEl>
                                          </p:spTgt>
                                        </p:tgtEl>
                                        <p:attrNameLst>
                                          <p:attrName>style.visibility</p:attrName>
                                        </p:attrNameLst>
                                      </p:cBhvr>
                                      <p:to>
                                        <p:strVal val="visible"/>
                                      </p:to>
                                    </p:set>
                                    <p:animEffect transition="in" filter="dissolve">
                                      <p:cBhvr>
                                        <p:cTn id="22" dur="500"/>
                                        <p:tgtEl>
                                          <p:spTgt spid="1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dissolv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dissolve">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0">
                                            <p:txEl>
                                              <p:pRg st="5" end="5"/>
                                            </p:txEl>
                                          </p:spTgt>
                                        </p:tgtEl>
                                        <p:attrNameLst>
                                          <p:attrName>style.visibility</p:attrName>
                                        </p:attrNameLst>
                                      </p:cBhvr>
                                      <p:to>
                                        <p:strVal val="visible"/>
                                      </p:to>
                                    </p:set>
                                    <p:animEffect transition="in" filter="dissolve">
                                      <p:cBhvr>
                                        <p:cTn id="37" dur="500"/>
                                        <p:tgtEl>
                                          <p:spTgt spid="10">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0">
                                            <p:txEl>
                                              <p:pRg st="6" end="6"/>
                                            </p:txEl>
                                          </p:spTgt>
                                        </p:tgtEl>
                                        <p:attrNameLst>
                                          <p:attrName>style.visibility</p:attrName>
                                        </p:attrNameLst>
                                      </p:cBhvr>
                                      <p:to>
                                        <p:strVal val="visible"/>
                                      </p:to>
                                    </p:set>
                                    <p:animEffect transition="in" filter="dissolve">
                                      <p:cBhvr>
                                        <p:cTn id="42" dur="500"/>
                                        <p:tgtEl>
                                          <p:spTgt spid="10">
                                            <p:txEl>
                                              <p:pRg st="6" end="6"/>
                                            </p:txEl>
                                          </p:spTgt>
                                        </p:tgtEl>
                                      </p:cBhvr>
                                    </p:animEffect>
                                  </p:childTnLst>
                                </p:cTn>
                              </p:par>
                              <p:par>
                                <p:cTn id="43" presetID="9" presetClass="entr" presetSubtype="0" fill="hold" nodeType="withEffect">
                                  <p:stCondLst>
                                    <p:cond delay="0"/>
                                  </p:stCondLst>
                                  <p:childTnLst>
                                    <p:set>
                                      <p:cBhvr>
                                        <p:cTn id="44" dur="1" fill="hold">
                                          <p:stCondLst>
                                            <p:cond delay="0"/>
                                          </p:stCondLst>
                                        </p:cTn>
                                        <p:tgtEl>
                                          <p:spTgt spid="10">
                                            <p:txEl>
                                              <p:pRg st="7" end="7"/>
                                            </p:txEl>
                                          </p:spTgt>
                                        </p:tgtEl>
                                        <p:attrNameLst>
                                          <p:attrName>style.visibility</p:attrName>
                                        </p:attrNameLst>
                                      </p:cBhvr>
                                      <p:to>
                                        <p:strVal val="visible"/>
                                      </p:to>
                                    </p:set>
                                    <p:animEffect transition="in" filter="dissolve">
                                      <p:cBhvr>
                                        <p:cTn id="45" dur="500"/>
                                        <p:tgtEl>
                                          <p:spTgt spid="10">
                                            <p:txEl>
                                              <p:pRg st="7" end="7"/>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dissolve">
                                      <p:cBhvr>
                                        <p:cTn id="50" dur="500"/>
                                        <p:tgtEl>
                                          <p:spTgt spid="9"/>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dissolve">
                                      <p:cBhvr>
                                        <p:cTn id="55" dur="500"/>
                                        <p:tgtEl>
                                          <p:spTgt spid="12"/>
                                        </p:tgtEl>
                                      </p:cBhvr>
                                    </p:animEffect>
                                  </p:childTnLst>
                                </p:cTn>
                              </p:par>
                            </p:childTnLst>
                          </p:cTn>
                        </p:par>
                      </p:childTnLst>
                    </p:cTn>
                  </p:par>
                  <p:par>
                    <p:cTn id="56" fill="hold">
                      <p:stCondLst>
                        <p:cond delay="indefinite"/>
                      </p:stCondLst>
                      <p:childTnLst>
                        <p:par>
                          <p:cTn id="57" fill="hold">
                            <p:stCondLst>
                              <p:cond delay="0"/>
                            </p:stCondLst>
                            <p:childTnLst>
                              <p:par>
                                <p:cTn id="58" presetID="9" presetClass="entr" presetSubtype="0" fill="hold" grpId="0" nodeType="click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dissolve">
                                      <p:cBhvr>
                                        <p:cTn id="60" dur="500"/>
                                        <p:tgtEl>
                                          <p:spTgt spid="16"/>
                                        </p:tgtEl>
                                      </p:cBhvr>
                                    </p:animEffect>
                                  </p:childTnLst>
                                </p:cTn>
                              </p:par>
                              <p:par>
                                <p:cTn id="61" presetID="9" presetClass="entr" presetSubtype="0" fill="hold" grpId="0" nodeType="with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dissolve">
                                      <p:cBhvr>
                                        <p:cTn id="63" dur="500"/>
                                        <p:tgtEl>
                                          <p:spTgt spid="18"/>
                                        </p:tgtEl>
                                      </p:cBhvr>
                                    </p:animEffect>
                                  </p:childTnLst>
                                </p:cTn>
                              </p:par>
                              <p:par>
                                <p:cTn id="64" presetID="9" presetClass="entr" presetSubtype="0" fill="hold" grpId="0" nodeType="withEffect">
                                  <p:stCondLst>
                                    <p:cond delay="0"/>
                                  </p:stCondLst>
                                  <p:childTnLst>
                                    <p:set>
                                      <p:cBhvr>
                                        <p:cTn id="65" dur="1" fill="hold">
                                          <p:stCondLst>
                                            <p:cond delay="0"/>
                                          </p:stCondLst>
                                        </p:cTn>
                                        <p:tgtEl>
                                          <p:spTgt spid="17"/>
                                        </p:tgtEl>
                                        <p:attrNameLst>
                                          <p:attrName>style.visibility</p:attrName>
                                        </p:attrNameLst>
                                      </p:cBhvr>
                                      <p:to>
                                        <p:strVal val="visible"/>
                                      </p:to>
                                    </p:set>
                                    <p:animEffect transition="in" filter="dissolve">
                                      <p:cBhvr>
                                        <p:cTn id="66" dur="500"/>
                                        <p:tgtEl>
                                          <p:spTgt spid="17"/>
                                        </p:tgtEl>
                                      </p:cBhvr>
                                    </p:animEffect>
                                  </p:childTnLst>
                                </p:cTn>
                              </p:par>
                            </p:childTnLst>
                          </p:cTn>
                        </p:par>
                      </p:childTnLst>
                    </p:cTn>
                  </p:par>
                  <p:par>
                    <p:cTn id="67" fill="hold">
                      <p:stCondLst>
                        <p:cond delay="indefinite"/>
                      </p:stCondLst>
                      <p:childTnLst>
                        <p:par>
                          <p:cTn id="68" fill="hold">
                            <p:stCondLst>
                              <p:cond delay="0"/>
                            </p:stCondLst>
                            <p:childTnLst>
                              <p:par>
                                <p:cTn id="69" presetID="9" presetClass="entr" presetSubtype="0" fill="hold" nodeType="clickEffect">
                                  <p:stCondLst>
                                    <p:cond delay="0"/>
                                  </p:stCondLst>
                                  <p:childTnLst>
                                    <p:set>
                                      <p:cBhvr>
                                        <p:cTn id="70" dur="1" fill="hold">
                                          <p:stCondLst>
                                            <p:cond delay="0"/>
                                          </p:stCondLst>
                                        </p:cTn>
                                        <p:tgtEl>
                                          <p:spTgt spid="10">
                                            <p:txEl>
                                              <p:pRg st="8" end="8"/>
                                            </p:txEl>
                                          </p:spTgt>
                                        </p:tgtEl>
                                        <p:attrNameLst>
                                          <p:attrName>style.visibility</p:attrName>
                                        </p:attrNameLst>
                                      </p:cBhvr>
                                      <p:to>
                                        <p:strVal val="visible"/>
                                      </p:to>
                                    </p:set>
                                    <p:animEffect transition="in" filter="dissolve">
                                      <p:cBhvr>
                                        <p:cTn id="71" dur="500"/>
                                        <p:tgtEl>
                                          <p:spTgt spid="1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2" grpId="0"/>
      <p:bldP spid="16" grpId="0"/>
      <p:bldP spid="17" grpId="0"/>
      <p:bldP spid="1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Uninformed Search - Vocab</a:t>
            </a:r>
          </a:p>
        </p:txBody>
      </p:sp>
      <p:pic>
        <p:nvPicPr>
          <p:cNvPr id="6" name="Picture 5">
            <a:extLst>
              <a:ext uri="{FF2B5EF4-FFF2-40B4-BE49-F238E27FC236}">
                <a16:creationId xmlns:a16="http://schemas.microsoft.com/office/drawing/2014/main" id="{14B128C6-D6AE-6A4D-BC9F-0FE608906A33}"/>
              </a:ext>
            </a:extLst>
          </p:cNvPr>
          <p:cNvPicPr>
            <a:picLocks noChangeAspect="1"/>
          </p:cNvPicPr>
          <p:nvPr/>
        </p:nvPicPr>
        <p:blipFill>
          <a:blip r:embed="rId3"/>
          <a:stretch>
            <a:fillRect/>
          </a:stretch>
        </p:blipFill>
        <p:spPr>
          <a:xfrm>
            <a:off x="378941" y="1594064"/>
            <a:ext cx="5138509" cy="3101503"/>
          </a:xfrm>
          <a:prstGeom prst="rect">
            <a:avLst/>
          </a:prstGeom>
        </p:spPr>
      </p:pic>
      <p:sp>
        <p:nvSpPr>
          <p:cNvPr id="10" name="Content Placeholder 14">
            <a:extLst>
              <a:ext uri="{FF2B5EF4-FFF2-40B4-BE49-F238E27FC236}">
                <a16:creationId xmlns:a16="http://schemas.microsoft.com/office/drawing/2014/main" id="{AB2E0707-83B9-5348-9F54-E64A4017E98F}"/>
              </a:ext>
            </a:extLst>
          </p:cNvPr>
          <p:cNvSpPr txBox="1">
            <a:spLocks/>
          </p:cNvSpPr>
          <p:nvPr/>
        </p:nvSpPr>
        <p:spPr>
          <a:xfrm>
            <a:off x="5560698" y="1742345"/>
            <a:ext cx="5521253" cy="3849624"/>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2100" b="1" dirty="0"/>
              <a:t>Expanding </a:t>
            </a:r>
            <a:r>
              <a:rPr lang="en-US" sz="2100" dirty="0"/>
              <a:t>a state.</a:t>
            </a:r>
          </a:p>
          <a:p>
            <a:pPr lvl="1"/>
            <a:r>
              <a:rPr lang="en-US" sz="1900" dirty="0"/>
              <a:t>Applying each legal action to a state to reach new states.</a:t>
            </a:r>
          </a:p>
          <a:p>
            <a:pPr lvl="1"/>
            <a:r>
              <a:rPr lang="en-US" sz="1900" dirty="0"/>
              <a:t>The state is now considered </a:t>
            </a:r>
            <a:r>
              <a:rPr lang="en-US" sz="1900" b="1" dirty="0"/>
              <a:t>visited</a:t>
            </a:r>
            <a:r>
              <a:rPr lang="en-US" sz="1900" dirty="0"/>
              <a:t>.</a:t>
            </a:r>
          </a:p>
          <a:p>
            <a:pPr lvl="1"/>
            <a:r>
              <a:rPr lang="en-US" sz="1900" dirty="0"/>
              <a:t>These new states are </a:t>
            </a:r>
            <a:r>
              <a:rPr lang="en-US" sz="1900" b="1" dirty="0"/>
              <a:t>children</a:t>
            </a:r>
            <a:r>
              <a:rPr lang="en-US" sz="1900" dirty="0"/>
              <a:t> of parent state (green circles are children of blue circle).</a:t>
            </a:r>
          </a:p>
          <a:p>
            <a:pPr lvl="1"/>
            <a:r>
              <a:rPr lang="en-US" sz="2100" dirty="0"/>
              <a:t>If they have no children themselves, they are considered </a:t>
            </a:r>
            <a:r>
              <a:rPr lang="en-US" sz="2100" b="1" dirty="0"/>
              <a:t>leaf</a:t>
            </a:r>
            <a:r>
              <a:rPr lang="en-US" sz="2100" dirty="0"/>
              <a:t> states.</a:t>
            </a:r>
          </a:p>
          <a:p>
            <a:r>
              <a:rPr lang="en-US" sz="2300" dirty="0"/>
              <a:t>The </a:t>
            </a:r>
            <a:r>
              <a:rPr lang="en-US" sz="2300" b="1" dirty="0"/>
              <a:t>frontier (aka “open list”)</a:t>
            </a:r>
            <a:endParaRPr lang="en-US" sz="2300" dirty="0"/>
          </a:p>
          <a:p>
            <a:pPr lvl="1"/>
            <a:r>
              <a:rPr lang="en-US" sz="2100" dirty="0"/>
              <a:t>The set of all leaf states.</a:t>
            </a:r>
          </a:p>
          <a:p>
            <a:pPr lvl="1"/>
            <a:r>
              <a:rPr lang="en-US" sz="2100" dirty="0"/>
              <a:t>Search ‘happens’ by expanding a state on the frontier.</a:t>
            </a:r>
          </a:p>
          <a:p>
            <a:pPr lvl="1"/>
            <a:endParaRPr lang="en-US" sz="1900" dirty="0"/>
          </a:p>
          <a:p>
            <a:endParaRPr lang="en-US" sz="2100" b="1" dirty="0"/>
          </a:p>
        </p:txBody>
      </p:sp>
      <p:sp>
        <p:nvSpPr>
          <p:cNvPr id="14" name="Oval 13">
            <a:extLst>
              <a:ext uri="{FF2B5EF4-FFF2-40B4-BE49-F238E27FC236}">
                <a16:creationId xmlns:a16="http://schemas.microsoft.com/office/drawing/2014/main" id="{982044CD-8C35-F940-B2C9-78E0F168DC1D}"/>
              </a:ext>
            </a:extLst>
          </p:cNvPr>
          <p:cNvSpPr/>
          <p:nvPr/>
        </p:nvSpPr>
        <p:spPr>
          <a:xfrm>
            <a:off x="378940" y="2360140"/>
            <a:ext cx="597244" cy="345989"/>
          </a:xfrm>
          <a:prstGeom prst="ellipse">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7C64053C-31C2-F240-AE1C-84A6B1F60F34}"/>
              </a:ext>
            </a:extLst>
          </p:cNvPr>
          <p:cNvSpPr/>
          <p:nvPr/>
        </p:nvSpPr>
        <p:spPr>
          <a:xfrm>
            <a:off x="3422821" y="3945923"/>
            <a:ext cx="597244" cy="345989"/>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EC8D11C-B3C1-CA42-A274-D56F7CABB670}"/>
              </a:ext>
            </a:extLst>
          </p:cNvPr>
          <p:cNvSpPr/>
          <p:nvPr/>
        </p:nvSpPr>
        <p:spPr>
          <a:xfrm>
            <a:off x="663145" y="1911177"/>
            <a:ext cx="597244" cy="345989"/>
          </a:xfrm>
          <a:prstGeom prst="ellipse">
            <a:avLst/>
          </a:prstGeom>
          <a:no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FF5C01EC-78A3-F049-9395-EE31B2006032}"/>
              </a:ext>
            </a:extLst>
          </p:cNvPr>
          <p:cNvSpPr/>
          <p:nvPr/>
        </p:nvSpPr>
        <p:spPr>
          <a:xfrm>
            <a:off x="1556950" y="2619675"/>
            <a:ext cx="704336" cy="345989"/>
          </a:xfrm>
          <a:prstGeom prst="ellipse">
            <a:avLst/>
          </a:prstGeom>
          <a:no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F039FF96-72C9-5A4D-B372-E08F4CB7CA19}"/>
              </a:ext>
            </a:extLst>
          </p:cNvPr>
          <p:cNvSpPr/>
          <p:nvPr/>
        </p:nvSpPr>
        <p:spPr>
          <a:xfrm>
            <a:off x="469556" y="3107682"/>
            <a:ext cx="597244" cy="345989"/>
          </a:xfrm>
          <a:prstGeom prst="ellipse">
            <a:avLst/>
          </a:prstGeom>
          <a:no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6500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dissolve">
                                      <p:cBhvr>
                                        <p:cTn id="7" dur="500"/>
                                        <p:tgtEl>
                                          <p:spTgt spid="10">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dissolve">
                                      <p:cBhvr>
                                        <p:cTn id="10" dur="500"/>
                                        <p:tgtEl>
                                          <p:spTgt spid="10">
                                            <p:txEl>
                                              <p:pRg st="1" end="1"/>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animEffect transition="in" filter="dissolve">
                                      <p:cBhvr>
                                        <p:cTn id="13" dur="500"/>
                                        <p:tgtEl>
                                          <p:spTgt spid="10">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dissolv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dissolve">
                                      <p:cBhvr>
                                        <p:cTn id="23" dur="500"/>
                                        <p:tgtEl>
                                          <p:spTgt spid="20"/>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dissolve">
                                      <p:cBhvr>
                                        <p:cTn id="26" dur="500"/>
                                        <p:tgtEl>
                                          <p:spTgt spid="21"/>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dissolve">
                                      <p:cBhvr>
                                        <p:cTn id="29" dur="500"/>
                                        <p:tgtEl>
                                          <p:spTgt spid="19"/>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10">
                                            <p:txEl>
                                              <p:pRg st="3" end="3"/>
                                            </p:txEl>
                                          </p:spTgt>
                                        </p:tgtEl>
                                        <p:attrNameLst>
                                          <p:attrName>style.visibility</p:attrName>
                                        </p:attrNameLst>
                                      </p:cBhvr>
                                      <p:to>
                                        <p:strVal val="visible"/>
                                      </p:to>
                                    </p:set>
                                    <p:animEffect transition="in" filter="dissolve">
                                      <p:cBhvr>
                                        <p:cTn id="34" dur="500"/>
                                        <p:tgtEl>
                                          <p:spTgt spid="10">
                                            <p:txEl>
                                              <p:pRg st="3" end="3"/>
                                            </p:txEl>
                                          </p:spTgt>
                                        </p:tgtEl>
                                      </p:cBhvr>
                                    </p:animEffect>
                                  </p:childTnLst>
                                </p:cTn>
                              </p:par>
                              <p:par>
                                <p:cTn id="35" presetID="9" presetClass="entr" presetSubtype="0" fill="hold" nodeType="withEffect">
                                  <p:stCondLst>
                                    <p:cond delay="0"/>
                                  </p:stCondLst>
                                  <p:childTnLst>
                                    <p:set>
                                      <p:cBhvr>
                                        <p:cTn id="36" dur="1" fill="hold">
                                          <p:stCondLst>
                                            <p:cond delay="0"/>
                                          </p:stCondLst>
                                        </p:cTn>
                                        <p:tgtEl>
                                          <p:spTgt spid="10">
                                            <p:txEl>
                                              <p:pRg st="4" end="4"/>
                                            </p:txEl>
                                          </p:spTgt>
                                        </p:tgtEl>
                                        <p:attrNameLst>
                                          <p:attrName>style.visibility</p:attrName>
                                        </p:attrNameLst>
                                      </p:cBhvr>
                                      <p:to>
                                        <p:strVal val="visible"/>
                                      </p:to>
                                    </p:set>
                                    <p:animEffect transition="in" filter="dissolve">
                                      <p:cBhvr>
                                        <p:cTn id="37" dur="500"/>
                                        <p:tgtEl>
                                          <p:spTgt spid="10">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0">
                                            <p:txEl>
                                              <p:pRg st="5" end="5"/>
                                            </p:txEl>
                                          </p:spTgt>
                                        </p:tgtEl>
                                        <p:attrNameLst>
                                          <p:attrName>style.visibility</p:attrName>
                                        </p:attrNameLst>
                                      </p:cBhvr>
                                      <p:to>
                                        <p:strVal val="visible"/>
                                      </p:to>
                                    </p:set>
                                    <p:animEffect transition="in" filter="dissolve">
                                      <p:cBhvr>
                                        <p:cTn id="42" dur="500"/>
                                        <p:tgtEl>
                                          <p:spTgt spid="10">
                                            <p:txEl>
                                              <p:pRg st="5" end="5"/>
                                            </p:txEl>
                                          </p:spTgt>
                                        </p:tgtEl>
                                      </p:cBhvr>
                                    </p:animEffect>
                                  </p:childTnLst>
                                </p:cTn>
                              </p:par>
                              <p:par>
                                <p:cTn id="43" presetID="9" presetClass="entr" presetSubtype="0" fill="hold" nodeType="withEffect">
                                  <p:stCondLst>
                                    <p:cond delay="0"/>
                                  </p:stCondLst>
                                  <p:childTnLst>
                                    <p:set>
                                      <p:cBhvr>
                                        <p:cTn id="44" dur="1" fill="hold">
                                          <p:stCondLst>
                                            <p:cond delay="0"/>
                                          </p:stCondLst>
                                        </p:cTn>
                                        <p:tgtEl>
                                          <p:spTgt spid="10">
                                            <p:txEl>
                                              <p:pRg st="6" end="6"/>
                                            </p:txEl>
                                          </p:spTgt>
                                        </p:tgtEl>
                                        <p:attrNameLst>
                                          <p:attrName>style.visibility</p:attrName>
                                        </p:attrNameLst>
                                      </p:cBhvr>
                                      <p:to>
                                        <p:strVal val="visible"/>
                                      </p:to>
                                    </p:set>
                                    <p:animEffect transition="in" filter="dissolve">
                                      <p:cBhvr>
                                        <p:cTn id="45" dur="500"/>
                                        <p:tgtEl>
                                          <p:spTgt spid="10">
                                            <p:txEl>
                                              <p:pRg st="6" end="6"/>
                                            </p:txEl>
                                          </p:spTgt>
                                        </p:tgtEl>
                                      </p:cBhvr>
                                    </p:animEffect>
                                  </p:childTnLst>
                                </p:cTn>
                              </p:par>
                              <p:par>
                                <p:cTn id="46" presetID="9" presetClass="entr" presetSubtype="0" fill="hold" nodeType="withEffect">
                                  <p:stCondLst>
                                    <p:cond delay="0"/>
                                  </p:stCondLst>
                                  <p:childTnLst>
                                    <p:set>
                                      <p:cBhvr>
                                        <p:cTn id="47" dur="1" fill="hold">
                                          <p:stCondLst>
                                            <p:cond delay="0"/>
                                          </p:stCondLst>
                                        </p:cTn>
                                        <p:tgtEl>
                                          <p:spTgt spid="10">
                                            <p:txEl>
                                              <p:pRg st="7" end="7"/>
                                            </p:txEl>
                                          </p:spTgt>
                                        </p:tgtEl>
                                        <p:attrNameLst>
                                          <p:attrName>style.visibility</p:attrName>
                                        </p:attrNameLst>
                                      </p:cBhvr>
                                      <p:to>
                                        <p:strVal val="visible"/>
                                      </p:to>
                                    </p:set>
                                    <p:animEffect transition="in" filter="dissolve">
                                      <p:cBhvr>
                                        <p:cTn id="48" dur="500"/>
                                        <p:tgtEl>
                                          <p:spTgt spid="1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9" grpId="0" animBg="1"/>
      <p:bldP spid="20" grpId="0" animBg="1"/>
      <p:bldP spid="2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Uninformed Search - Vocab</a:t>
            </a:r>
          </a:p>
        </p:txBody>
      </p:sp>
      <p:pic>
        <p:nvPicPr>
          <p:cNvPr id="6" name="Picture 5">
            <a:extLst>
              <a:ext uri="{FF2B5EF4-FFF2-40B4-BE49-F238E27FC236}">
                <a16:creationId xmlns:a16="http://schemas.microsoft.com/office/drawing/2014/main" id="{14B128C6-D6AE-6A4D-BC9F-0FE608906A33}"/>
              </a:ext>
            </a:extLst>
          </p:cNvPr>
          <p:cNvPicPr>
            <a:picLocks noChangeAspect="1"/>
          </p:cNvPicPr>
          <p:nvPr/>
        </p:nvPicPr>
        <p:blipFill>
          <a:blip r:embed="rId3"/>
          <a:stretch>
            <a:fillRect/>
          </a:stretch>
        </p:blipFill>
        <p:spPr>
          <a:xfrm>
            <a:off x="378941" y="1594064"/>
            <a:ext cx="5138509" cy="3101503"/>
          </a:xfrm>
          <a:prstGeom prst="rect">
            <a:avLst/>
          </a:prstGeom>
        </p:spPr>
      </p:pic>
      <p:sp>
        <p:nvSpPr>
          <p:cNvPr id="10" name="Content Placeholder 14">
            <a:extLst>
              <a:ext uri="{FF2B5EF4-FFF2-40B4-BE49-F238E27FC236}">
                <a16:creationId xmlns:a16="http://schemas.microsoft.com/office/drawing/2014/main" id="{AB2E0707-83B9-5348-9F54-E64A4017E98F}"/>
              </a:ext>
            </a:extLst>
          </p:cNvPr>
          <p:cNvSpPr txBox="1">
            <a:spLocks/>
          </p:cNvSpPr>
          <p:nvPr/>
        </p:nvSpPr>
        <p:spPr>
          <a:xfrm>
            <a:off x="5560698" y="1742345"/>
            <a:ext cx="5521253" cy="3849624"/>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2100" b="1" dirty="0"/>
              <a:t>Expanding </a:t>
            </a:r>
            <a:r>
              <a:rPr lang="en-US" sz="2100" dirty="0"/>
              <a:t>a state.</a:t>
            </a:r>
          </a:p>
          <a:p>
            <a:pPr lvl="1"/>
            <a:r>
              <a:rPr lang="en-US" sz="1900" dirty="0"/>
              <a:t>Applying each legal action to a state to reach new states.</a:t>
            </a:r>
          </a:p>
          <a:p>
            <a:pPr lvl="1"/>
            <a:r>
              <a:rPr lang="en-US" sz="1900" dirty="0"/>
              <a:t>The state is now considered </a:t>
            </a:r>
            <a:r>
              <a:rPr lang="en-US" sz="1900" b="1" dirty="0"/>
              <a:t>visited</a:t>
            </a:r>
            <a:r>
              <a:rPr lang="en-US" sz="1900" dirty="0"/>
              <a:t>.</a:t>
            </a:r>
          </a:p>
          <a:p>
            <a:pPr lvl="1"/>
            <a:r>
              <a:rPr lang="en-US" sz="1900" dirty="0"/>
              <a:t>These new states are </a:t>
            </a:r>
            <a:r>
              <a:rPr lang="en-US" sz="1900" b="1" dirty="0"/>
              <a:t>children</a:t>
            </a:r>
            <a:r>
              <a:rPr lang="en-US" sz="1900" dirty="0"/>
              <a:t> of parent state (green circles are children of blue circle).</a:t>
            </a:r>
          </a:p>
          <a:p>
            <a:pPr lvl="1"/>
            <a:r>
              <a:rPr lang="en-US" sz="2100" dirty="0"/>
              <a:t>If they have no children themselves, they are considered </a:t>
            </a:r>
            <a:r>
              <a:rPr lang="en-US" sz="2100" b="1" dirty="0"/>
              <a:t>leaf</a:t>
            </a:r>
            <a:r>
              <a:rPr lang="en-US" sz="2100" dirty="0"/>
              <a:t> states.</a:t>
            </a:r>
          </a:p>
          <a:p>
            <a:r>
              <a:rPr lang="en-US" sz="2300" dirty="0"/>
              <a:t>The </a:t>
            </a:r>
            <a:r>
              <a:rPr lang="en-US" sz="2300" b="1" dirty="0"/>
              <a:t>frontier (aka Open List)</a:t>
            </a:r>
            <a:endParaRPr lang="en-US" sz="2300" dirty="0"/>
          </a:p>
          <a:p>
            <a:pPr lvl="1"/>
            <a:r>
              <a:rPr lang="en-US" sz="2100" dirty="0"/>
              <a:t>The set of all leaf states.</a:t>
            </a:r>
          </a:p>
          <a:p>
            <a:pPr lvl="1"/>
            <a:r>
              <a:rPr lang="en-US" sz="2100" dirty="0"/>
              <a:t>Search ‘happens’ by expanding a state on the frontier.</a:t>
            </a:r>
          </a:p>
          <a:p>
            <a:pPr lvl="2"/>
            <a:endParaRPr lang="en-US" sz="2000" dirty="0"/>
          </a:p>
          <a:p>
            <a:pPr lvl="1"/>
            <a:endParaRPr lang="en-US" sz="1900" dirty="0"/>
          </a:p>
          <a:p>
            <a:endParaRPr lang="en-US" sz="2100" b="1" dirty="0"/>
          </a:p>
        </p:txBody>
      </p:sp>
      <p:sp>
        <p:nvSpPr>
          <p:cNvPr id="14" name="Oval 13">
            <a:extLst>
              <a:ext uri="{FF2B5EF4-FFF2-40B4-BE49-F238E27FC236}">
                <a16:creationId xmlns:a16="http://schemas.microsoft.com/office/drawing/2014/main" id="{982044CD-8C35-F940-B2C9-78E0F168DC1D}"/>
              </a:ext>
            </a:extLst>
          </p:cNvPr>
          <p:cNvSpPr/>
          <p:nvPr/>
        </p:nvSpPr>
        <p:spPr>
          <a:xfrm>
            <a:off x="378940" y="2360140"/>
            <a:ext cx="597244" cy="345989"/>
          </a:xfrm>
          <a:prstGeom prst="ellipse">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7C64053C-31C2-F240-AE1C-84A6B1F60F34}"/>
              </a:ext>
            </a:extLst>
          </p:cNvPr>
          <p:cNvSpPr/>
          <p:nvPr/>
        </p:nvSpPr>
        <p:spPr>
          <a:xfrm>
            <a:off x="3422821" y="3945923"/>
            <a:ext cx="597244" cy="345989"/>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EC8D11C-B3C1-CA42-A274-D56F7CABB670}"/>
              </a:ext>
            </a:extLst>
          </p:cNvPr>
          <p:cNvSpPr/>
          <p:nvPr/>
        </p:nvSpPr>
        <p:spPr>
          <a:xfrm>
            <a:off x="663145" y="1911177"/>
            <a:ext cx="597244" cy="345989"/>
          </a:xfrm>
          <a:prstGeom prst="ellipse">
            <a:avLst/>
          </a:prstGeom>
          <a:no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FF5C01EC-78A3-F049-9395-EE31B2006032}"/>
              </a:ext>
            </a:extLst>
          </p:cNvPr>
          <p:cNvSpPr/>
          <p:nvPr/>
        </p:nvSpPr>
        <p:spPr>
          <a:xfrm>
            <a:off x="1556949" y="2619675"/>
            <a:ext cx="716693" cy="345989"/>
          </a:xfrm>
          <a:prstGeom prst="ellipse">
            <a:avLst/>
          </a:prstGeom>
          <a:no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F039FF96-72C9-5A4D-B372-E08F4CB7CA19}"/>
              </a:ext>
            </a:extLst>
          </p:cNvPr>
          <p:cNvSpPr/>
          <p:nvPr/>
        </p:nvSpPr>
        <p:spPr>
          <a:xfrm>
            <a:off x="469556" y="3107682"/>
            <a:ext cx="597244" cy="345989"/>
          </a:xfrm>
          <a:prstGeom prst="ellipse">
            <a:avLst/>
          </a:prstGeom>
          <a:no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981B0296-23C0-4246-A958-F07CC5025E0C}"/>
              </a:ext>
            </a:extLst>
          </p:cNvPr>
          <p:cNvSpPr/>
          <p:nvPr/>
        </p:nvSpPr>
        <p:spPr>
          <a:xfrm>
            <a:off x="2649573" y="2650542"/>
            <a:ext cx="597244" cy="345989"/>
          </a:xfrm>
          <a:prstGeom prst="ellipse">
            <a:avLst/>
          </a:prstGeom>
          <a:no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667C2DE-E3AC-3840-BE46-FE6600909A80}"/>
              </a:ext>
            </a:extLst>
          </p:cNvPr>
          <p:cNvSpPr/>
          <p:nvPr/>
        </p:nvSpPr>
        <p:spPr>
          <a:xfrm>
            <a:off x="1904998" y="3083011"/>
            <a:ext cx="998840" cy="345989"/>
          </a:xfrm>
          <a:prstGeom prst="ellipse">
            <a:avLst/>
          </a:prstGeom>
          <a:no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6835DA02-7BB5-D44B-952B-6E6FCF33975E}"/>
              </a:ext>
            </a:extLst>
          </p:cNvPr>
          <p:cNvSpPr/>
          <p:nvPr/>
        </p:nvSpPr>
        <p:spPr>
          <a:xfrm>
            <a:off x="985531" y="1519797"/>
            <a:ext cx="597244" cy="345989"/>
          </a:xfrm>
          <a:prstGeom prst="ellipse">
            <a:avLst/>
          </a:prstGeom>
          <a:no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C4C6544-B0FB-43D6-8A06-6876D287CD7D}"/>
              </a:ext>
            </a:extLst>
          </p:cNvPr>
          <p:cNvSpPr txBox="1"/>
          <p:nvPr/>
        </p:nvSpPr>
        <p:spPr>
          <a:xfrm>
            <a:off x="530711" y="5003055"/>
            <a:ext cx="4746253" cy="923330"/>
          </a:xfrm>
          <a:prstGeom prst="rect">
            <a:avLst/>
          </a:prstGeom>
          <a:noFill/>
        </p:spPr>
        <p:txBody>
          <a:bodyPr wrap="square" rtlCol="0">
            <a:spAutoFit/>
          </a:bodyPr>
          <a:lstStyle/>
          <a:p>
            <a:r>
              <a:rPr lang="en-US" sz="1800" dirty="0"/>
              <a:t>Sibiu ‘expanded’ – </a:t>
            </a:r>
            <a:r>
              <a:rPr lang="en-US" sz="1800" dirty="0" err="1"/>
              <a:t>Fagaras</a:t>
            </a:r>
            <a:r>
              <a:rPr lang="en-US" sz="1800" dirty="0"/>
              <a:t>, Oradea, and </a:t>
            </a:r>
            <a:r>
              <a:rPr lang="en-US" sz="1800" dirty="0" err="1"/>
              <a:t>Rimnicu</a:t>
            </a:r>
            <a:r>
              <a:rPr lang="en-US" sz="1800" dirty="0"/>
              <a:t> </a:t>
            </a:r>
            <a:r>
              <a:rPr lang="en-US" sz="1800" dirty="0" err="1"/>
              <a:t>Vilcea</a:t>
            </a:r>
            <a:r>
              <a:rPr lang="en-US" sz="1800" dirty="0"/>
              <a:t> added to the frontier.</a:t>
            </a:r>
          </a:p>
          <a:p>
            <a:endParaRPr lang="en-US" dirty="0"/>
          </a:p>
        </p:txBody>
      </p:sp>
    </p:spTree>
    <p:extLst>
      <p:ext uri="{BB962C8B-B14F-4D97-AF65-F5344CB8AC3E}">
        <p14:creationId xmlns:p14="http://schemas.microsoft.com/office/powerpoint/2010/main" val="1366734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500"/>
                                        <p:tgtEl>
                                          <p:spTgt spid="11"/>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dissolve">
                                      <p:cBhvr>
                                        <p:cTn id="13" dur="5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 The General Algorithm</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1023552" y="1742345"/>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Let V be the set of visited nodes, empty.</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Let F be the frontier, initially containing only the initial state.</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Loop:</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If F is empty, return failure.</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Choose a node n to remove from F.</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If n is a solution, return n.</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Add n to V.</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For every successor s of n not in V or F:</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Add s to F.</a:t>
            </a:r>
          </a:p>
          <a:p>
            <a:pPr marL="548640" lvl="2" indent="0">
              <a:buNone/>
            </a:pPr>
            <a:endParaRPr lang="en-US" sz="2000" dirty="0"/>
          </a:p>
          <a:p>
            <a:pPr lvl="1"/>
            <a:endParaRPr lang="en-US" sz="1900" dirty="0"/>
          </a:p>
          <a:p>
            <a:endParaRPr lang="en-US" sz="2100" b="1" dirty="0"/>
          </a:p>
        </p:txBody>
      </p:sp>
    </p:spTree>
    <p:extLst>
      <p:ext uri="{BB962C8B-B14F-4D97-AF65-F5344CB8AC3E}">
        <p14:creationId xmlns:p14="http://schemas.microsoft.com/office/powerpoint/2010/main" val="12650717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How to Evaluate a Search Algorithm</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1023552" y="1742345"/>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2300" dirty="0"/>
              <a:t> </a:t>
            </a:r>
            <a:r>
              <a:rPr lang="en-US" sz="2300" b="1" dirty="0"/>
              <a:t>Soundness</a:t>
            </a:r>
            <a:r>
              <a:rPr lang="en-US" sz="2300" dirty="0"/>
              <a:t>: What is returned is guaranteed to be a solution.</a:t>
            </a:r>
          </a:p>
          <a:p>
            <a:r>
              <a:rPr lang="en-US" sz="2300" b="1" dirty="0"/>
              <a:t>Completeness</a:t>
            </a:r>
            <a:r>
              <a:rPr lang="en-US" sz="2300" dirty="0"/>
              <a:t>: If a solution exists, it will be found.</a:t>
            </a:r>
          </a:p>
          <a:p>
            <a:r>
              <a:rPr lang="en-US" sz="2300" b="1" dirty="0"/>
              <a:t>Optimality</a:t>
            </a:r>
            <a:r>
              <a:rPr lang="en-US" sz="2300" dirty="0"/>
              <a:t>: The solution found is guaranteed to be the best</a:t>
            </a:r>
          </a:p>
          <a:p>
            <a:pPr lvl="1"/>
            <a:r>
              <a:rPr lang="en-US" sz="2100" dirty="0"/>
              <a:t>i.e., lowest possible path cost.</a:t>
            </a:r>
          </a:p>
          <a:p>
            <a:r>
              <a:rPr lang="en-US" sz="2300" b="1" dirty="0"/>
              <a:t>Time Complexity</a:t>
            </a:r>
            <a:r>
              <a:rPr lang="en-US" sz="2300" dirty="0"/>
              <a:t>: How long does it take to find a solution.</a:t>
            </a:r>
          </a:p>
          <a:p>
            <a:r>
              <a:rPr lang="en-US" sz="2300" b="1" dirty="0"/>
              <a:t>Space Complexity</a:t>
            </a:r>
            <a:r>
              <a:rPr lang="en-US" sz="2300" dirty="0"/>
              <a:t>: How much memory does it take to find a solution.</a:t>
            </a:r>
          </a:p>
          <a:p>
            <a:endParaRPr lang="en-US" sz="2300" dirty="0"/>
          </a:p>
          <a:p>
            <a:r>
              <a:rPr lang="en-US" sz="2300" dirty="0"/>
              <a:t>“</a:t>
            </a:r>
            <a:r>
              <a:rPr lang="en-US" sz="2300" b="1" dirty="0"/>
              <a:t>Satisficing</a:t>
            </a:r>
            <a:r>
              <a:rPr lang="en-US" sz="2300" dirty="0"/>
              <a:t>”:  Solution might not be optimal, but is “good enough”</a:t>
            </a:r>
          </a:p>
          <a:p>
            <a:pPr lvl="1"/>
            <a:r>
              <a:rPr lang="en-US" sz="1700" dirty="0"/>
              <a:t>And likely easier to derive.</a:t>
            </a:r>
          </a:p>
          <a:p>
            <a:endParaRPr lang="en-US" sz="2100" b="1" dirty="0"/>
          </a:p>
        </p:txBody>
      </p:sp>
    </p:spTree>
    <p:extLst>
      <p:ext uri="{BB962C8B-B14F-4D97-AF65-F5344CB8AC3E}">
        <p14:creationId xmlns:p14="http://schemas.microsoft.com/office/powerpoint/2010/main" val="23680721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 Algorithm Examples: Grid World</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4683211" y="1742345"/>
            <a:ext cx="6398740"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2300" b="1" dirty="0"/>
              <a:t>Initial State: </a:t>
            </a:r>
            <a:r>
              <a:rPr lang="en-US" sz="2300" dirty="0"/>
              <a:t>Block L</a:t>
            </a:r>
          </a:p>
          <a:p>
            <a:r>
              <a:rPr lang="en-US" sz="2300" b="1" dirty="0"/>
              <a:t>Actions: </a:t>
            </a:r>
            <a:r>
              <a:rPr lang="en-US" sz="2300" dirty="0"/>
              <a:t>Up, down, left, right</a:t>
            </a:r>
          </a:p>
          <a:p>
            <a:r>
              <a:rPr lang="en-US" sz="2300" b="1" dirty="0"/>
              <a:t>Transition:</a:t>
            </a:r>
            <a:r>
              <a:rPr lang="en-US" sz="2300" dirty="0"/>
              <a:t> The new block in direction moved</a:t>
            </a:r>
          </a:p>
          <a:p>
            <a:r>
              <a:rPr lang="en-US" sz="2300" b="1" dirty="0"/>
              <a:t>Goal: </a:t>
            </a:r>
            <a:r>
              <a:rPr lang="en-US" sz="2300" dirty="0"/>
              <a:t>Block G (for goal)</a:t>
            </a:r>
          </a:p>
          <a:p>
            <a:r>
              <a:rPr lang="en-US" sz="2300" b="1" dirty="0"/>
              <a:t>Cost:</a:t>
            </a:r>
            <a:r>
              <a:rPr lang="en-US" sz="2300" dirty="0"/>
              <a:t> 1 “unit” per action</a:t>
            </a:r>
          </a:p>
          <a:p>
            <a:r>
              <a:rPr lang="en-US" sz="2100" b="1" dirty="0"/>
              <a:t>Performance:</a:t>
            </a:r>
            <a:r>
              <a:rPr lang="en-US" sz="2100" dirty="0"/>
              <a:t> Minimize cost.</a:t>
            </a:r>
            <a:endParaRPr lang="en-US" sz="2100" b="1" dirty="0"/>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Tree>
    <p:extLst>
      <p:ext uri="{BB962C8B-B14F-4D97-AF65-F5344CB8AC3E}">
        <p14:creationId xmlns:p14="http://schemas.microsoft.com/office/powerpoint/2010/main" val="36100604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1964870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7151411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779692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p:txBody>
          <a:bodyPr>
            <a:normAutofit/>
          </a:bodyPr>
          <a:lstStyle/>
          <a:p>
            <a:pPr lvl="1"/>
            <a:r>
              <a:rPr lang="en-US" sz="2400" dirty="0"/>
              <a:t>Fully observable vs. partially observable</a:t>
            </a:r>
          </a:p>
          <a:p>
            <a:pPr lvl="1"/>
            <a:r>
              <a:rPr lang="en-US" sz="2400" dirty="0"/>
              <a:t>Single agent vs. multi-Agent</a:t>
            </a:r>
          </a:p>
          <a:p>
            <a:pPr lvl="1"/>
            <a:r>
              <a:rPr lang="en-US" sz="2400" dirty="0"/>
              <a:t>Deterministic vs. uncertain</a:t>
            </a:r>
          </a:p>
          <a:p>
            <a:pPr lvl="1"/>
            <a:r>
              <a:rPr lang="en-US" sz="2400" dirty="0"/>
              <a:t>Episodic vs sequential</a:t>
            </a:r>
          </a:p>
          <a:p>
            <a:pPr lvl="1"/>
            <a:r>
              <a:rPr lang="en-US" sz="2400" dirty="0"/>
              <a:t>Static vs dynamic</a:t>
            </a:r>
          </a:p>
          <a:p>
            <a:pPr lvl="1"/>
            <a:r>
              <a:rPr lang="en-US" sz="2400" dirty="0"/>
              <a:t>Discrete vs continuous</a:t>
            </a:r>
          </a:p>
          <a:p>
            <a:pPr lvl="1"/>
            <a:r>
              <a:rPr lang="en-US" sz="2400" dirty="0"/>
              <a:t>Known vs. unknown</a:t>
            </a:r>
          </a:p>
          <a:p>
            <a:endParaRPr lang="en-US" dirty="0"/>
          </a:p>
        </p:txBody>
      </p:sp>
    </p:spTree>
    <p:extLst>
      <p:ext uri="{BB962C8B-B14F-4D97-AF65-F5344CB8AC3E}">
        <p14:creationId xmlns:p14="http://schemas.microsoft.com/office/powerpoint/2010/main" val="2989666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b="1"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3973275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b="1"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0958395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971796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7997600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rgbClr val="0070C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a:t>
            </a:r>
          </a:p>
          <a:p>
            <a:pPr marL="0" indent="0">
              <a:spcBef>
                <a:spcPts val="0"/>
              </a:spcBef>
              <a:buNone/>
            </a:pPr>
            <a:r>
              <a:rPr lang="en-US" sz="1800" b="1" dirty="0">
                <a:latin typeface="Consolas" panose="020B0609020204030204" pitchFamily="49" charset="0"/>
                <a:cs typeface="Consolas" panose="020B0609020204030204" pitchFamily="49" charset="0"/>
              </a:rPr>
              <a:t>n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3419926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rgbClr val="0070C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If n is a solution, return n.</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a:t>
            </a:r>
          </a:p>
          <a:p>
            <a:pPr marL="0" indent="0">
              <a:spcBef>
                <a:spcPts val="0"/>
              </a:spcBef>
              <a:buNone/>
            </a:pPr>
            <a:r>
              <a:rPr lang="en-US" sz="1800" b="1" dirty="0">
                <a:latin typeface="Consolas" panose="020B0609020204030204" pitchFamily="49" charset="0"/>
                <a:cs typeface="Consolas" panose="020B0609020204030204" pitchFamily="49" charset="0"/>
              </a:rPr>
              <a:t>n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7754315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rgbClr val="0070C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a:t>
            </a:r>
          </a:p>
          <a:p>
            <a:pPr marL="0" indent="0">
              <a:spcBef>
                <a:spcPts val="0"/>
              </a:spcBef>
              <a:buNone/>
            </a:pPr>
            <a:r>
              <a:rPr lang="en-US" sz="1800" b="1" dirty="0">
                <a:latin typeface="Consolas" panose="020B0609020204030204" pitchFamily="49" charset="0"/>
                <a:cs typeface="Consolas" panose="020B0609020204030204" pitchFamily="49" charset="0"/>
              </a:rPr>
              <a:t>n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4338755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For every successor s of n not in V or F:</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a:t>
            </a:r>
          </a:p>
          <a:p>
            <a:pPr marL="0" indent="0">
              <a:spcBef>
                <a:spcPts val="0"/>
              </a:spcBef>
              <a:buNone/>
            </a:pPr>
            <a:r>
              <a:rPr lang="en-US" sz="1800" b="1" dirty="0">
                <a:latin typeface="Consolas" panose="020B0609020204030204" pitchFamily="49" charset="0"/>
                <a:cs typeface="Consolas" panose="020B0609020204030204" pitchFamily="49" charset="0"/>
              </a:rPr>
              <a:t>n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576150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For every successor s of n not in V or F:</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{H}</a:t>
            </a:r>
          </a:p>
          <a:p>
            <a:pPr marL="0" indent="0">
              <a:spcBef>
                <a:spcPts val="0"/>
              </a:spcBef>
              <a:buNone/>
            </a:pPr>
            <a:r>
              <a:rPr lang="en-US" sz="1800" b="1" dirty="0">
                <a:latin typeface="Consolas" panose="020B0609020204030204" pitchFamily="49" charset="0"/>
                <a:cs typeface="Consolas" panose="020B0609020204030204" pitchFamily="49" charset="0"/>
              </a:rPr>
              <a:t>n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0212295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For every successor s of n not in V or F:</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{H,M}</a:t>
            </a:r>
          </a:p>
          <a:p>
            <a:pPr marL="0" indent="0">
              <a:spcBef>
                <a:spcPts val="0"/>
              </a:spcBef>
              <a:buNone/>
            </a:pPr>
            <a:r>
              <a:rPr lang="en-US" sz="1800" b="1" dirty="0">
                <a:latin typeface="Consolas" panose="020B0609020204030204" pitchFamily="49" charset="0"/>
                <a:cs typeface="Consolas" panose="020B0609020204030204" pitchFamily="49" charset="0"/>
              </a:rPr>
              <a:t>n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583955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a:t>
            </a:r>
          </a:p>
        </p:txBody>
      </p:sp>
      <p:graphicFrame>
        <p:nvGraphicFramePr>
          <p:cNvPr id="4" name="Table 3">
            <a:extLst>
              <a:ext uri="{FF2B5EF4-FFF2-40B4-BE49-F238E27FC236}">
                <a16:creationId xmlns:a16="http://schemas.microsoft.com/office/drawing/2014/main" id="{2BBB2544-072E-154D-9FA2-01755A5F3765}"/>
              </a:ext>
            </a:extLst>
          </p:cNvPr>
          <p:cNvGraphicFramePr>
            <a:graphicFrameLocks noGrp="1"/>
          </p:cNvGraphicFramePr>
          <p:nvPr>
            <p:extLst>
              <p:ext uri="{D42A27DB-BD31-4B8C-83A1-F6EECF244321}">
                <p14:modId xmlns:p14="http://schemas.microsoft.com/office/powerpoint/2010/main" val="871108776"/>
              </p:ext>
            </p:extLst>
          </p:nvPr>
        </p:nvGraphicFramePr>
        <p:xfrm>
          <a:off x="649212" y="2348388"/>
          <a:ext cx="5024387" cy="2119583"/>
        </p:xfrm>
        <a:graphic>
          <a:graphicData uri="http://schemas.openxmlformats.org/drawingml/2006/table">
            <a:tbl>
              <a:tblPr firstRow="1" bandRow="1">
                <a:tableStyleId>{5C22544A-7EE6-4342-B048-85BDC9FD1C3A}</a:tableStyleId>
              </a:tblPr>
              <a:tblGrid>
                <a:gridCol w="3087341">
                  <a:extLst>
                    <a:ext uri="{9D8B030D-6E8A-4147-A177-3AD203B41FA5}">
                      <a16:colId xmlns:a16="http://schemas.microsoft.com/office/drawing/2014/main" val="3745253535"/>
                    </a:ext>
                  </a:extLst>
                </a:gridCol>
                <a:gridCol w="1937046">
                  <a:extLst>
                    <a:ext uri="{9D8B030D-6E8A-4147-A177-3AD203B41FA5}">
                      <a16:colId xmlns:a16="http://schemas.microsoft.com/office/drawing/2014/main" val="1578758983"/>
                    </a:ext>
                  </a:extLst>
                </a:gridCol>
              </a:tblGrid>
              <a:tr h="519086">
                <a:tc>
                  <a:txBody>
                    <a:bodyPr/>
                    <a:lstStyle/>
                    <a:p>
                      <a:r>
                        <a:rPr lang="en-US" sz="2400" dirty="0"/>
                        <a:t>Percept Sequence</a:t>
                      </a:r>
                    </a:p>
                  </a:txBody>
                  <a:tcPr/>
                </a:tc>
                <a:tc>
                  <a:txBody>
                    <a:bodyPr/>
                    <a:lstStyle/>
                    <a:p>
                      <a:r>
                        <a:rPr lang="en-US" sz="2400" dirty="0"/>
                        <a:t>Action</a:t>
                      </a:r>
                    </a:p>
                  </a:txBody>
                  <a:tcPr/>
                </a:tc>
                <a:extLst>
                  <a:ext uri="{0D108BD9-81ED-4DB2-BD59-A6C34878D82A}">
                    <a16:rowId xmlns:a16="http://schemas.microsoft.com/office/drawing/2014/main" val="4270073512"/>
                  </a:ext>
                </a:extLst>
              </a:tr>
              <a:tr h="533499">
                <a:tc>
                  <a:txBody>
                    <a:bodyPr/>
                    <a:lstStyle/>
                    <a:p>
                      <a:r>
                        <a:rPr lang="en-US" sz="2400" dirty="0"/>
                        <a:t>[A, Clean]</a:t>
                      </a:r>
                    </a:p>
                  </a:txBody>
                  <a:tcPr/>
                </a:tc>
                <a:tc>
                  <a:txBody>
                    <a:bodyPr/>
                    <a:lstStyle/>
                    <a:p>
                      <a:r>
                        <a:rPr lang="en-US" sz="2400" dirty="0"/>
                        <a:t>Right</a:t>
                      </a:r>
                    </a:p>
                  </a:txBody>
                  <a:tcPr/>
                </a:tc>
                <a:extLst>
                  <a:ext uri="{0D108BD9-81ED-4DB2-BD59-A6C34878D82A}">
                    <a16:rowId xmlns:a16="http://schemas.microsoft.com/office/drawing/2014/main" val="2067187399"/>
                  </a:ext>
                </a:extLst>
              </a:tr>
              <a:tr h="533499">
                <a:tc>
                  <a:txBody>
                    <a:bodyPr/>
                    <a:lstStyle/>
                    <a:p>
                      <a:r>
                        <a:rPr lang="en-US" sz="2400" dirty="0"/>
                        <a:t>[A, Dirty]</a:t>
                      </a:r>
                    </a:p>
                  </a:txBody>
                  <a:tcPr/>
                </a:tc>
                <a:tc>
                  <a:txBody>
                    <a:bodyPr/>
                    <a:lstStyle/>
                    <a:p>
                      <a:r>
                        <a:rPr lang="en-US" sz="2400" dirty="0"/>
                        <a:t>Suck</a:t>
                      </a:r>
                    </a:p>
                  </a:txBody>
                  <a:tcPr/>
                </a:tc>
                <a:extLst>
                  <a:ext uri="{0D108BD9-81ED-4DB2-BD59-A6C34878D82A}">
                    <a16:rowId xmlns:a16="http://schemas.microsoft.com/office/drawing/2014/main" val="1588710507"/>
                  </a:ext>
                </a:extLst>
              </a:tr>
              <a:tr h="533499">
                <a:tc>
                  <a:txBody>
                    <a:bodyPr/>
                    <a:lstStyle/>
                    <a:p>
                      <a:r>
                        <a:rPr lang="en-US" sz="2400" dirty="0"/>
                        <a:t>[B, Clean]</a:t>
                      </a:r>
                    </a:p>
                  </a:txBody>
                  <a:tcPr/>
                </a:tc>
                <a:tc>
                  <a:txBody>
                    <a:bodyPr/>
                    <a:lstStyle/>
                    <a:p>
                      <a:r>
                        <a:rPr lang="en-US" sz="2400" dirty="0"/>
                        <a:t>Left</a:t>
                      </a:r>
                    </a:p>
                  </a:txBody>
                  <a:tcPr/>
                </a:tc>
                <a:extLst>
                  <a:ext uri="{0D108BD9-81ED-4DB2-BD59-A6C34878D82A}">
                    <a16:rowId xmlns:a16="http://schemas.microsoft.com/office/drawing/2014/main" val="2708230353"/>
                  </a:ext>
                </a:extLst>
              </a:tr>
            </a:tbl>
          </a:graphicData>
        </a:graphic>
      </p:graphicFrame>
      <p:graphicFrame>
        <p:nvGraphicFramePr>
          <p:cNvPr id="5" name="Table 4">
            <a:extLst>
              <a:ext uri="{FF2B5EF4-FFF2-40B4-BE49-F238E27FC236}">
                <a16:creationId xmlns:a16="http://schemas.microsoft.com/office/drawing/2014/main" id="{3CF691F9-9AE0-5147-BCC7-AF95D49137B8}"/>
              </a:ext>
            </a:extLst>
          </p:cNvPr>
          <p:cNvGraphicFramePr>
            <a:graphicFrameLocks noGrp="1"/>
          </p:cNvGraphicFramePr>
          <p:nvPr>
            <p:extLst>
              <p:ext uri="{D42A27DB-BD31-4B8C-83A1-F6EECF244321}">
                <p14:modId xmlns:p14="http://schemas.microsoft.com/office/powerpoint/2010/main" val="1438704250"/>
              </p:ext>
            </p:extLst>
          </p:nvPr>
        </p:nvGraphicFramePr>
        <p:xfrm>
          <a:off x="649212" y="4604330"/>
          <a:ext cx="6848375" cy="1828800"/>
        </p:xfrm>
        <a:graphic>
          <a:graphicData uri="http://schemas.openxmlformats.org/drawingml/2006/table">
            <a:tbl>
              <a:tblPr firstRow="1" bandRow="1">
                <a:tableStyleId>{5C22544A-7EE6-4342-B048-85BDC9FD1C3A}</a:tableStyleId>
              </a:tblPr>
              <a:tblGrid>
                <a:gridCol w="5361272">
                  <a:extLst>
                    <a:ext uri="{9D8B030D-6E8A-4147-A177-3AD203B41FA5}">
                      <a16:colId xmlns:a16="http://schemas.microsoft.com/office/drawing/2014/main" val="3745253535"/>
                    </a:ext>
                  </a:extLst>
                </a:gridCol>
                <a:gridCol w="1487103">
                  <a:extLst>
                    <a:ext uri="{9D8B030D-6E8A-4147-A177-3AD203B41FA5}">
                      <a16:colId xmlns:a16="http://schemas.microsoft.com/office/drawing/2014/main" val="1578758983"/>
                    </a:ext>
                  </a:extLst>
                </a:gridCol>
              </a:tblGrid>
              <a:tr h="438177">
                <a:tc>
                  <a:txBody>
                    <a:bodyPr/>
                    <a:lstStyle/>
                    <a:p>
                      <a:r>
                        <a:rPr lang="en-US" sz="2400" dirty="0"/>
                        <a:t>Percept Sequence</a:t>
                      </a:r>
                    </a:p>
                  </a:txBody>
                  <a:tcPr/>
                </a:tc>
                <a:tc>
                  <a:txBody>
                    <a:bodyPr/>
                    <a:lstStyle/>
                    <a:p>
                      <a:r>
                        <a:rPr lang="en-US" sz="2400" dirty="0"/>
                        <a:t>Action</a:t>
                      </a:r>
                    </a:p>
                  </a:txBody>
                  <a:tcPr/>
                </a:tc>
                <a:extLst>
                  <a:ext uri="{0D108BD9-81ED-4DB2-BD59-A6C34878D82A}">
                    <a16:rowId xmlns:a16="http://schemas.microsoft.com/office/drawing/2014/main" val="4270073512"/>
                  </a:ext>
                </a:extLst>
              </a:tr>
              <a:tr h="444263">
                <a:tc>
                  <a:txBody>
                    <a:bodyPr/>
                    <a:lstStyle/>
                    <a:p>
                      <a:r>
                        <a:rPr lang="en-US" sz="2400" dirty="0"/>
                        <a:t>[A, Clean],[A, Clean]</a:t>
                      </a:r>
                    </a:p>
                  </a:txBody>
                  <a:tcPr/>
                </a:tc>
                <a:tc>
                  <a:txBody>
                    <a:bodyPr/>
                    <a:lstStyle/>
                    <a:p>
                      <a:r>
                        <a:rPr lang="en-US" sz="2400" dirty="0"/>
                        <a:t>Right</a:t>
                      </a:r>
                    </a:p>
                  </a:txBody>
                  <a:tcPr/>
                </a:tc>
                <a:extLst>
                  <a:ext uri="{0D108BD9-81ED-4DB2-BD59-A6C34878D82A}">
                    <a16:rowId xmlns:a16="http://schemas.microsoft.com/office/drawing/2014/main" val="2067187399"/>
                  </a:ext>
                </a:extLst>
              </a:tr>
              <a:tr h="444263">
                <a:tc>
                  <a:txBody>
                    <a:bodyPr/>
                    <a:lstStyle/>
                    <a:p>
                      <a:r>
                        <a:rPr lang="en-US" sz="2400" dirty="0"/>
                        <a:t>[A, Clean],[A, Dirty]</a:t>
                      </a:r>
                    </a:p>
                  </a:txBody>
                  <a:tcPr/>
                </a:tc>
                <a:tc>
                  <a:txBody>
                    <a:bodyPr/>
                    <a:lstStyle/>
                    <a:p>
                      <a:r>
                        <a:rPr lang="en-US" sz="2400" dirty="0"/>
                        <a:t>Suck</a:t>
                      </a:r>
                    </a:p>
                  </a:txBody>
                  <a:tcPr/>
                </a:tc>
                <a:extLst>
                  <a:ext uri="{0D108BD9-81ED-4DB2-BD59-A6C34878D82A}">
                    <a16:rowId xmlns:a16="http://schemas.microsoft.com/office/drawing/2014/main" val="1588710507"/>
                  </a:ext>
                </a:extLst>
              </a:tr>
              <a:tr h="444263">
                <a:tc>
                  <a:txBody>
                    <a:bodyPr/>
                    <a:lstStyle/>
                    <a:p>
                      <a:r>
                        <a:rPr lang="en-US" sz="2400" dirty="0"/>
                        <a:t>[A, Clean],[A, Clean],[A, Dirty]</a:t>
                      </a:r>
                    </a:p>
                  </a:txBody>
                  <a:tcPr/>
                </a:tc>
                <a:tc>
                  <a:txBody>
                    <a:bodyPr/>
                    <a:lstStyle/>
                    <a:p>
                      <a:r>
                        <a:rPr lang="en-US" sz="2400" dirty="0"/>
                        <a:t>Suck</a:t>
                      </a:r>
                    </a:p>
                  </a:txBody>
                  <a:tcPr/>
                </a:tc>
                <a:extLst>
                  <a:ext uri="{0D108BD9-81ED-4DB2-BD59-A6C34878D82A}">
                    <a16:rowId xmlns:a16="http://schemas.microsoft.com/office/drawing/2014/main" val="2708230353"/>
                  </a:ext>
                </a:extLst>
              </a:tr>
            </a:tbl>
          </a:graphicData>
        </a:graphic>
      </p:graphicFrame>
      <p:grpSp>
        <p:nvGrpSpPr>
          <p:cNvPr id="6" name="Group 5">
            <a:extLst>
              <a:ext uri="{FF2B5EF4-FFF2-40B4-BE49-F238E27FC236}">
                <a16:creationId xmlns:a16="http://schemas.microsoft.com/office/drawing/2014/main" id="{AD582D6B-66B4-D549-9EB4-9E0CEED72CF8}"/>
              </a:ext>
            </a:extLst>
          </p:cNvPr>
          <p:cNvGrpSpPr/>
          <p:nvPr/>
        </p:nvGrpSpPr>
        <p:grpSpPr>
          <a:xfrm>
            <a:off x="6945677" y="1096826"/>
            <a:ext cx="3738933" cy="2121416"/>
            <a:chOff x="6984484" y="2612572"/>
            <a:chExt cx="3738933" cy="2121416"/>
          </a:xfrm>
        </p:grpSpPr>
        <p:grpSp>
          <p:nvGrpSpPr>
            <p:cNvPr id="7" name="Group 6">
              <a:extLst>
                <a:ext uri="{FF2B5EF4-FFF2-40B4-BE49-F238E27FC236}">
                  <a16:creationId xmlns:a16="http://schemas.microsoft.com/office/drawing/2014/main" id="{EFA15CC5-B311-AA40-A76C-7C84073E11F5}"/>
                </a:ext>
              </a:extLst>
            </p:cNvPr>
            <p:cNvGrpSpPr/>
            <p:nvPr/>
          </p:nvGrpSpPr>
          <p:grpSpPr>
            <a:xfrm>
              <a:off x="6984484" y="2612572"/>
              <a:ext cx="3738933" cy="2121416"/>
              <a:chOff x="7103238" y="2135528"/>
              <a:chExt cx="2824223" cy="1412111"/>
            </a:xfrm>
          </p:grpSpPr>
          <p:sp>
            <p:nvSpPr>
              <p:cNvPr id="11" name="Rectangle 10">
                <a:extLst>
                  <a:ext uri="{FF2B5EF4-FFF2-40B4-BE49-F238E27FC236}">
                    <a16:creationId xmlns:a16="http://schemas.microsoft.com/office/drawing/2014/main" id="{6DD8D2F9-A0F3-1F4A-8A25-08A55B27E7B6}"/>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F67DF31D-374C-794B-9B88-D7C6CE777108}"/>
                  </a:ext>
                </a:extLst>
              </p:cNvPr>
              <p:cNvSpPr txBox="1"/>
              <p:nvPr/>
            </p:nvSpPr>
            <p:spPr>
              <a:xfrm>
                <a:off x="7103238" y="2145372"/>
                <a:ext cx="461343" cy="523220"/>
              </a:xfrm>
              <a:prstGeom prst="rect">
                <a:avLst/>
              </a:prstGeom>
              <a:noFill/>
            </p:spPr>
            <p:txBody>
              <a:bodyPr wrap="square" rtlCol="0">
                <a:spAutoFit/>
              </a:bodyPr>
              <a:lstStyle/>
              <a:p>
                <a:r>
                  <a:rPr lang="en-US" sz="28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13" name="Rectangle 12">
                <a:extLst>
                  <a:ext uri="{FF2B5EF4-FFF2-40B4-BE49-F238E27FC236}">
                    <a16:creationId xmlns:a16="http://schemas.microsoft.com/office/drawing/2014/main" id="{87145287-CBB9-BF4A-AACD-D9099D3A3DE4}"/>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DA9B67C-96D1-E44D-AF01-EB5EE22877B2}"/>
                  </a:ext>
                </a:extLst>
              </p:cNvPr>
              <p:cNvSpPr txBox="1"/>
              <p:nvPr/>
            </p:nvSpPr>
            <p:spPr>
              <a:xfrm>
                <a:off x="8515349" y="2145372"/>
                <a:ext cx="461343" cy="523220"/>
              </a:xfrm>
              <a:prstGeom prst="rect">
                <a:avLst/>
              </a:prstGeom>
              <a:noFill/>
            </p:spPr>
            <p:txBody>
              <a:bodyPr wrap="square" rtlCol="0">
                <a:spAutoFit/>
              </a:bodyPr>
              <a:lstStyle/>
              <a:p>
                <a:r>
                  <a:rPr lang="en-US" sz="28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8" name="Picture 7">
              <a:extLst>
                <a:ext uri="{FF2B5EF4-FFF2-40B4-BE49-F238E27FC236}">
                  <a16:creationId xmlns:a16="http://schemas.microsoft.com/office/drawing/2014/main" id="{D8D4C2C6-1D47-9745-AC0E-F530E0226A33}"/>
                </a:ext>
              </a:extLst>
            </p:cNvPr>
            <p:cNvPicPr>
              <a:picLocks noChangeAspect="1"/>
            </p:cNvPicPr>
            <p:nvPr/>
          </p:nvPicPr>
          <p:blipFill>
            <a:blip r:embed="rId3"/>
            <a:stretch>
              <a:fillRect/>
            </a:stretch>
          </p:blipFill>
          <p:spPr>
            <a:xfrm>
              <a:off x="7076779" y="3049608"/>
              <a:ext cx="1682169" cy="1121446"/>
            </a:xfrm>
            <a:prstGeom prst="rect">
              <a:avLst/>
            </a:prstGeom>
          </p:spPr>
        </p:pic>
        <p:pic>
          <p:nvPicPr>
            <p:cNvPr id="9" name="Picture 8">
              <a:extLst>
                <a:ext uri="{FF2B5EF4-FFF2-40B4-BE49-F238E27FC236}">
                  <a16:creationId xmlns:a16="http://schemas.microsoft.com/office/drawing/2014/main" id="{0A641EDA-49AC-2545-AF00-9163EA67D0A1}"/>
                </a:ext>
              </a:extLst>
            </p:cNvPr>
            <p:cNvPicPr>
              <a:picLocks noChangeAspect="1"/>
            </p:cNvPicPr>
            <p:nvPr/>
          </p:nvPicPr>
          <p:blipFill>
            <a:blip r:embed="rId4"/>
            <a:stretch>
              <a:fillRect/>
            </a:stretch>
          </p:blipFill>
          <p:spPr>
            <a:xfrm>
              <a:off x="7452035" y="4085128"/>
              <a:ext cx="902943" cy="601360"/>
            </a:xfrm>
            <a:prstGeom prst="rect">
              <a:avLst/>
            </a:prstGeom>
          </p:spPr>
        </p:pic>
        <p:pic>
          <p:nvPicPr>
            <p:cNvPr id="10" name="Picture 9">
              <a:extLst>
                <a:ext uri="{FF2B5EF4-FFF2-40B4-BE49-F238E27FC236}">
                  <a16:creationId xmlns:a16="http://schemas.microsoft.com/office/drawing/2014/main" id="{42A66DD1-E266-ED4B-BB2F-3EE892080EFA}"/>
                </a:ext>
              </a:extLst>
            </p:cNvPr>
            <p:cNvPicPr>
              <a:picLocks noChangeAspect="1"/>
            </p:cNvPicPr>
            <p:nvPr/>
          </p:nvPicPr>
          <p:blipFill>
            <a:blip r:embed="rId4"/>
            <a:stretch>
              <a:fillRect/>
            </a:stretch>
          </p:blipFill>
          <p:spPr>
            <a:xfrm>
              <a:off x="9257921" y="4085128"/>
              <a:ext cx="902943" cy="601360"/>
            </a:xfrm>
            <a:prstGeom prst="rect">
              <a:avLst/>
            </a:prstGeom>
          </p:spPr>
        </p:pic>
      </p:grpSp>
      <p:sp>
        <p:nvSpPr>
          <p:cNvPr id="3" name="TextBox 2">
            <a:extLst>
              <a:ext uri="{FF2B5EF4-FFF2-40B4-BE49-F238E27FC236}">
                <a16:creationId xmlns:a16="http://schemas.microsoft.com/office/drawing/2014/main" id="{B3A6D680-33ED-4025-AAA4-FDA4ADCCDDCD}"/>
              </a:ext>
            </a:extLst>
          </p:cNvPr>
          <p:cNvSpPr txBox="1"/>
          <p:nvPr/>
        </p:nvSpPr>
        <p:spPr>
          <a:xfrm>
            <a:off x="1066800" y="1725253"/>
            <a:ext cx="4372287" cy="369332"/>
          </a:xfrm>
          <a:prstGeom prst="rect">
            <a:avLst/>
          </a:prstGeom>
          <a:noFill/>
        </p:spPr>
        <p:txBody>
          <a:bodyPr wrap="none" rtlCol="0">
            <a:spAutoFit/>
          </a:bodyPr>
          <a:lstStyle/>
          <a:p>
            <a:r>
              <a:rPr lang="en-US" dirty="0"/>
              <a:t>Microworlds, such as “Vacuum World”</a:t>
            </a:r>
          </a:p>
        </p:txBody>
      </p:sp>
    </p:spTree>
    <p:extLst>
      <p:ext uri="{BB962C8B-B14F-4D97-AF65-F5344CB8AC3E}">
        <p14:creationId xmlns:p14="http://schemas.microsoft.com/office/powerpoint/2010/main" val="3656088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dissolv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For every successor s of n not in V or F:</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{H,M,O}</a:t>
            </a:r>
          </a:p>
          <a:p>
            <a:pPr marL="0" indent="0">
              <a:spcBef>
                <a:spcPts val="0"/>
              </a:spcBef>
              <a:buNone/>
            </a:pPr>
            <a:r>
              <a:rPr lang="en-US" sz="1800" b="1" dirty="0">
                <a:latin typeface="Consolas" panose="020B0609020204030204" pitchFamily="49" charset="0"/>
                <a:cs typeface="Consolas" panose="020B0609020204030204" pitchFamily="49" charset="0"/>
              </a:rPr>
              <a:t>n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6266106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{H,M,O}</a:t>
            </a:r>
          </a:p>
          <a:p>
            <a:pPr marL="0" indent="0">
              <a:spcBef>
                <a:spcPts val="0"/>
              </a:spcBef>
              <a:buNone/>
            </a:pPr>
            <a:r>
              <a:rPr lang="en-US" sz="1800" b="1" dirty="0">
                <a:latin typeface="Consolas" panose="020B0609020204030204" pitchFamily="49" charset="0"/>
                <a:cs typeface="Consolas" panose="020B0609020204030204" pitchFamily="49" charset="0"/>
              </a:rPr>
              <a:t>n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641682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{H,M,O}</a:t>
            </a:r>
          </a:p>
          <a:p>
            <a:pPr marL="0" indent="0">
              <a:spcBef>
                <a:spcPts val="0"/>
              </a:spcBef>
              <a:buNone/>
            </a:pPr>
            <a:r>
              <a:rPr lang="en-US" sz="1800" b="1" dirty="0">
                <a:latin typeface="Consolas" panose="020B0609020204030204" pitchFamily="49" charset="0"/>
                <a:cs typeface="Consolas" panose="020B0609020204030204" pitchFamily="49" charset="0"/>
              </a:rPr>
              <a:t>n = L</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04558618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{M,O}</a:t>
            </a:r>
          </a:p>
          <a:p>
            <a:pPr marL="0" indent="0">
              <a:spcBef>
                <a:spcPts val="0"/>
              </a:spcBef>
              <a:buNone/>
            </a:pPr>
            <a:r>
              <a:rPr lang="en-US" sz="1800" b="1" dirty="0">
                <a:latin typeface="Consolas" panose="020B0609020204030204" pitchFamily="49" charset="0"/>
                <a:cs typeface="Consolas" panose="020B0609020204030204" pitchFamily="49" charset="0"/>
              </a:rPr>
              <a:t>n = H</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2280619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{M,O}</a:t>
            </a:r>
          </a:p>
          <a:p>
            <a:pPr marL="0" indent="0">
              <a:spcBef>
                <a:spcPts val="0"/>
              </a:spcBef>
              <a:buNone/>
            </a:pPr>
            <a:r>
              <a:rPr lang="en-US" sz="1800" b="1" dirty="0">
                <a:latin typeface="Consolas" panose="020B0609020204030204" pitchFamily="49" charset="0"/>
                <a:cs typeface="Consolas" panose="020B0609020204030204" pitchFamily="49" charset="0"/>
              </a:rPr>
              <a:t>n = H</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0144946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For every successor s of n not in V or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{L,H}</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{M,O}</a:t>
            </a:r>
          </a:p>
          <a:p>
            <a:pPr marL="0" indent="0">
              <a:spcBef>
                <a:spcPts val="0"/>
              </a:spcBef>
              <a:buNone/>
            </a:pPr>
            <a:r>
              <a:rPr lang="en-US" sz="1800" b="1" dirty="0">
                <a:latin typeface="Consolas" panose="020B0609020204030204" pitchFamily="49" charset="0"/>
                <a:cs typeface="Consolas" panose="020B0609020204030204" pitchFamily="49" charset="0"/>
              </a:rPr>
              <a:t>n = H</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6543504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For every successor s of n not in V or F:</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{L,H}</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{M,O}</a:t>
            </a:r>
          </a:p>
          <a:p>
            <a:pPr marL="0" indent="0">
              <a:spcBef>
                <a:spcPts val="0"/>
              </a:spcBef>
              <a:buNone/>
            </a:pPr>
            <a:r>
              <a:rPr lang="en-US" sz="1800" b="1" dirty="0">
                <a:latin typeface="Consolas" panose="020B0609020204030204" pitchFamily="49" charset="0"/>
                <a:cs typeface="Consolas" panose="020B0609020204030204" pitchFamily="49" charset="0"/>
              </a:rPr>
              <a:t>n = H</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6159032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For every successor s of n not in V or F:</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{L,H}</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{M,O,D}</a:t>
            </a:r>
          </a:p>
          <a:p>
            <a:pPr marL="0" indent="0">
              <a:spcBef>
                <a:spcPts val="0"/>
              </a:spcBef>
              <a:buNone/>
            </a:pPr>
            <a:r>
              <a:rPr lang="en-US" sz="1800" b="1" dirty="0">
                <a:latin typeface="Consolas" panose="020B0609020204030204" pitchFamily="49" charset="0"/>
                <a:cs typeface="Consolas" panose="020B0609020204030204" pitchFamily="49" charset="0"/>
              </a:rPr>
              <a:t>n = H</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5251309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71C7DCCB-78D1-B64F-8EBA-D6E735C5D593}"/>
              </a:ext>
            </a:extLst>
          </p:cNvPr>
          <p:cNvSpPr>
            <a:spLocks noGrp="1"/>
          </p:cNvSpPr>
          <p:nvPr>
            <p:ph idx="1"/>
          </p:nvPr>
        </p:nvSpPr>
        <p:spPr>
          <a:xfrm>
            <a:off x="4595994" y="1872588"/>
            <a:ext cx="5610687" cy="4514304"/>
          </a:xfrm>
        </p:spPr>
        <p:txBody>
          <a:bodyPr>
            <a:normAutofit/>
          </a:bodyPr>
          <a:lstStyle/>
          <a:p>
            <a:pPr marL="0" indent="0">
              <a:spcBef>
                <a:spcPts val="0"/>
              </a:spcBef>
              <a:spcAft>
                <a:spcPts val="0"/>
              </a:spcAft>
              <a:buNone/>
            </a:pPr>
            <a:r>
              <a:rPr lang="en-US" sz="1800" dirty="0">
                <a:latin typeface="Consolas" panose="020B0609020204030204" pitchFamily="49" charset="0"/>
                <a:cs typeface="Consolas" panose="020B0609020204030204" pitchFamily="49" charset="0"/>
              </a:rPr>
              <a:t>V is visited, initially empty.</a:t>
            </a:r>
          </a:p>
          <a:p>
            <a:pPr marL="0" indent="0">
              <a:spcBef>
                <a:spcPts val="0"/>
              </a:spcBef>
              <a:buNone/>
            </a:pPr>
            <a:r>
              <a:rPr lang="en-US" sz="1800" dirty="0">
                <a:latin typeface="Consolas" panose="020B0609020204030204" pitchFamily="49" charset="0"/>
                <a:cs typeface="Consolas" panose="020B0609020204030204" pitchFamily="49" charset="0"/>
              </a:rPr>
              <a:t>F is the frontier, start with initial node.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Loop:</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F is empty, return failure.</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Choose a node n to remove from F.</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If n is a solution, return n.</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Add n to V.</a:t>
            </a:r>
          </a:p>
          <a:p>
            <a:pPr marL="0" indent="0">
              <a:spcBef>
                <a:spcPts val="0"/>
              </a:spcBef>
              <a:spcAft>
                <a:spcPts val="0"/>
              </a:spcAft>
              <a:buNone/>
            </a:pPr>
            <a:r>
              <a:rPr lang="en-US" sz="1800" dirty="0">
                <a:latin typeface="Consolas" panose="020B0609020204030204" pitchFamily="49" charset="0"/>
                <a:cs typeface="Consolas" panose="020B0609020204030204" pitchFamily="49" charset="0"/>
              </a:rPr>
              <a:t>  </a:t>
            </a:r>
            <a:r>
              <a:rPr lang="en-US" sz="1800" b="1" dirty="0">
                <a:latin typeface="Consolas" panose="020B0609020204030204" pitchFamily="49" charset="0"/>
                <a:cs typeface="Consolas" panose="020B0609020204030204" pitchFamily="49" charset="0"/>
              </a:rPr>
              <a:t>For every successor s of n not in V or F:</a:t>
            </a:r>
          </a:p>
          <a:p>
            <a:pPr marL="0" indent="0">
              <a:spcBef>
                <a:spcPts val="0"/>
              </a:spcBef>
              <a:spcAft>
                <a:spcPts val="0"/>
              </a:spcAft>
              <a:buNone/>
            </a:pPr>
            <a:r>
              <a:rPr lang="en-US" sz="1800" b="1" dirty="0">
                <a:latin typeface="Consolas" panose="020B0609020204030204" pitchFamily="49" charset="0"/>
                <a:cs typeface="Consolas" panose="020B0609020204030204" pitchFamily="49" charset="0"/>
              </a:rPr>
              <a:t>    Add s to F.</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spcBef>
                <a:spcPts val="0"/>
              </a:spcBef>
              <a:buNone/>
            </a:pPr>
            <a:r>
              <a:rPr lang="en-US" sz="1800" b="1" dirty="0">
                <a:solidFill>
                  <a:schemeClr val="accent6">
                    <a:lumMod val="75000"/>
                  </a:schemeClr>
                </a:solidFill>
                <a:latin typeface="Consolas" panose="020B0609020204030204" pitchFamily="49" charset="0"/>
                <a:cs typeface="Consolas" panose="020B0609020204030204" pitchFamily="49" charset="0"/>
              </a:rPr>
              <a:t>V = {L,H}</a:t>
            </a:r>
          </a:p>
          <a:p>
            <a:pPr marL="0" indent="0">
              <a:spcBef>
                <a:spcPts val="0"/>
              </a:spcBef>
              <a:buNone/>
            </a:pPr>
            <a:r>
              <a:rPr lang="en-US" sz="1800" b="1" dirty="0">
                <a:solidFill>
                  <a:srgbClr val="C00000"/>
                </a:solidFill>
                <a:latin typeface="Consolas" panose="020B0609020204030204" pitchFamily="49" charset="0"/>
                <a:cs typeface="Consolas" panose="020B0609020204030204" pitchFamily="49" charset="0"/>
              </a:rPr>
              <a:t>F = {M,O,D,I}</a:t>
            </a:r>
          </a:p>
          <a:p>
            <a:pPr marL="0" indent="0">
              <a:spcBef>
                <a:spcPts val="0"/>
              </a:spcBef>
              <a:buNone/>
            </a:pPr>
            <a:r>
              <a:rPr lang="en-US" sz="1800" b="1" dirty="0">
                <a:latin typeface="Consolas" panose="020B0609020204030204" pitchFamily="49" charset="0"/>
                <a:cs typeface="Consolas" panose="020B0609020204030204" pitchFamily="49" charset="0"/>
              </a:rPr>
              <a:t>n = H</a:t>
            </a: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buNone/>
            </a:pPr>
            <a:endParaRPr lang="en-US" sz="1800" b="1" dirty="0">
              <a:solidFill>
                <a:schemeClr val="accent6">
                  <a:lumMod val="75000"/>
                </a:schemeClr>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97953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C559A29E-A68D-6F4A-B904-FE4AEAA52B39}"/>
              </a:ext>
            </a:extLst>
          </p:cNvPr>
          <p:cNvSpPr txBox="1">
            <a:spLocks/>
          </p:cNvSpPr>
          <p:nvPr/>
        </p:nvSpPr>
        <p:spPr>
          <a:xfrm>
            <a:off x="5786354" y="3144067"/>
            <a:ext cx="3827929" cy="883865"/>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a:t>
            </a:r>
          </a:p>
          <a:p>
            <a:pPr marL="0" indent="0">
              <a:spcBef>
                <a:spcPts val="0"/>
              </a:spcBef>
              <a:buFont typeface="Garamond" pitchFamily="18" charset="0"/>
              <a:buNone/>
            </a:pPr>
            <a:r>
              <a:rPr lang="en-US" sz="2600" b="1" dirty="0">
                <a:solidFill>
                  <a:srgbClr val="C00000"/>
                </a:solidFill>
                <a:latin typeface="Consolas" panose="020B0609020204030204" pitchFamily="49" charset="0"/>
                <a:cs typeface="Consolas" panose="020B0609020204030204" pitchFamily="49" charset="0"/>
              </a:rPr>
              <a:t>Frontier: M,O,I</a:t>
            </a:r>
          </a:p>
        </p:txBody>
      </p:sp>
    </p:spTree>
    <p:extLst>
      <p:ext uri="{BB962C8B-B14F-4D97-AF65-F5344CB8AC3E}">
        <p14:creationId xmlns:p14="http://schemas.microsoft.com/office/powerpoint/2010/main" val="893342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 – Introducing Search</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p:txBody>
          <a:bodyPr>
            <a:normAutofit/>
          </a:bodyPr>
          <a:lstStyle/>
          <a:p>
            <a:endParaRPr lang="en-US" dirty="0"/>
          </a:p>
        </p:txBody>
      </p:sp>
      <p:pic>
        <p:nvPicPr>
          <p:cNvPr id="3" name="Picture 2">
            <a:extLst>
              <a:ext uri="{FF2B5EF4-FFF2-40B4-BE49-F238E27FC236}">
                <a16:creationId xmlns:a16="http://schemas.microsoft.com/office/drawing/2014/main" id="{3A54414C-D688-A246-9D15-3AA9343BBFA9}"/>
              </a:ext>
            </a:extLst>
          </p:cNvPr>
          <p:cNvPicPr>
            <a:picLocks noChangeAspect="1"/>
          </p:cNvPicPr>
          <p:nvPr/>
        </p:nvPicPr>
        <p:blipFill>
          <a:blip r:embed="rId3"/>
          <a:stretch>
            <a:fillRect/>
          </a:stretch>
        </p:blipFill>
        <p:spPr>
          <a:xfrm>
            <a:off x="3657600" y="1589532"/>
            <a:ext cx="4876800" cy="4876800"/>
          </a:xfrm>
          <a:prstGeom prst="rect">
            <a:avLst/>
          </a:prstGeom>
        </p:spPr>
      </p:pic>
    </p:spTree>
    <p:extLst>
      <p:ext uri="{BB962C8B-B14F-4D97-AF65-F5344CB8AC3E}">
        <p14:creationId xmlns:p14="http://schemas.microsoft.com/office/powerpoint/2010/main" val="21678039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C559A29E-A68D-6F4A-B904-FE4AEAA52B39}"/>
              </a:ext>
            </a:extLst>
          </p:cNvPr>
          <p:cNvSpPr txBox="1">
            <a:spLocks/>
          </p:cNvSpPr>
          <p:nvPr/>
        </p:nvSpPr>
        <p:spPr>
          <a:xfrm>
            <a:off x="5786354" y="3144067"/>
            <a:ext cx="3827929" cy="883865"/>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a:t>
            </a:r>
          </a:p>
          <a:p>
            <a:pPr marL="0" indent="0">
              <a:spcBef>
                <a:spcPts val="0"/>
              </a:spcBef>
              <a:buFont typeface="Garamond" pitchFamily="18" charset="0"/>
              <a:buNone/>
            </a:pPr>
            <a:r>
              <a:rPr lang="en-US" sz="2600" b="1" dirty="0">
                <a:solidFill>
                  <a:srgbClr val="C00000"/>
                </a:solidFill>
                <a:latin typeface="Consolas" panose="020B0609020204030204" pitchFamily="49" charset="0"/>
                <a:cs typeface="Consolas" panose="020B0609020204030204" pitchFamily="49" charset="0"/>
              </a:rPr>
              <a:t>Frontier: M,O,I,C,E</a:t>
            </a:r>
          </a:p>
        </p:txBody>
      </p:sp>
    </p:spTree>
    <p:extLst>
      <p:ext uri="{BB962C8B-B14F-4D97-AF65-F5344CB8AC3E}">
        <p14:creationId xmlns:p14="http://schemas.microsoft.com/office/powerpoint/2010/main" val="36591350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C559A29E-A68D-6F4A-B904-FE4AEAA52B39}"/>
              </a:ext>
            </a:extLst>
          </p:cNvPr>
          <p:cNvSpPr txBox="1">
            <a:spLocks/>
          </p:cNvSpPr>
          <p:nvPr/>
        </p:nvSpPr>
        <p:spPr>
          <a:xfrm>
            <a:off x="5786354" y="3144067"/>
            <a:ext cx="3827929" cy="883865"/>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a:t>
            </a:r>
          </a:p>
          <a:p>
            <a:pPr marL="0" indent="0">
              <a:spcBef>
                <a:spcPts val="0"/>
              </a:spcBef>
              <a:buFont typeface="Garamond" pitchFamily="18" charset="0"/>
              <a:buNone/>
            </a:pPr>
            <a:r>
              <a:rPr lang="en-US" sz="2600" b="1" dirty="0">
                <a:solidFill>
                  <a:srgbClr val="C00000"/>
                </a:solidFill>
                <a:latin typeface="Consolas" panose="020B0609020204030204" pitchFamily="49" charset="0"/>
                <a:cs typeface="Consolas" panose="020B0609020204030204" pitchFamily="49" charset="0"/>
              </a:rPr>
              <a:t>Frontier: M,O,I,E</a:t>
            </a:r>
          </a:p>
        </p:txBody>
      </p:sp>
    </p:spTree>
    <p:extLst>
      <p:ext uri="{BB962C8B-B14F-4D97-AF65-F5344CB8AC3E}">
        <p14:creationId xmlns:p14="http://schemas.microsoft.com/office/powerpoint/2010/main" val="3600938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C559A29E-A68D-6F4A-B904-FE4AEAA52B39}"/>
              </a:ext>
            </a:extLst>
          </p:cNvPr>
          <p:cNvSpPr txBox="1">
            <a:spLocks/>
          </p:cNvSpPr>
          <p:nvPr/>
        </p:nvSpPr>
        <p:spPr>
          <a:xfrm>
            <a:off x="5786354" y="3144067"/>
            <a:ext cx="3827929" cy="883865"/>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a:t>
            </a:r>
          </a:p>
          <a:p>
            <a:pPr marL="0" indent="0">
              <a:spcBef>
                <a:spcPts val="0"/>
              </a:spcBef>
              <a:buFont typeface="Garamond" pitchFamily="18" charset="0"/>
              <a:buNone/>
            </a:pPr>
            <a:r>
              <a:rPr lang="en-US" sz="2600" b="1" dirty="0">
                <a:solidFill>
                  <a:srgbClr val="C00000"/>
                </a:solidFill>
                <a:latin typeface="Consolas" panose="020B0609020204030204" pitchFamily="49" charset="0"/>
                <a:cs typeface="Consolas" panose="020B0609020204030204" pitchFamily="49" charset="0"/>
              </a:rPr>
              <a:t>Frontier: M,O,I,E,B</a:t>
            </a:r>
          </a:p>
        </p:txBody>
      </p:sp>
    </p:spTree>
    <p:extLst>
      <p:ext uri="{BB962C8B-B14F-4D97-AF65-F5344CB8AC3E}">
        <p14:creationId xmlns:p14="http://schemas.microsoft.com/office/powerpoint/2010/main" val="5395273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C559A29E-A68D-6F4A-B904-FE4AEAA52B39}"/>
              </a:ext>
            </a:extLst>
          </p:cNvPr>
          <p:cNvSpPr txBox="1">
            <a:spLocks/>
          </p:cNvSpPr>
          <p:nvPr/>
        </p:nvSpPr>
        <p:spPr>
          <a:xfrm>
            <a:off x="5786354" y="3144067"/>
            <a:ext cx="3827929" cy="883865"/>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a:t>
            </a:r>
          </a:p>
          <a:p>
            <a:pPr marL="0" indent="0">
              <a:spcBef>
                <a:spcPts val="0"/>
              </a:spcBef>
              <a:buFont typeface="Garamond" pitchFamily="18" charset="0"/>
              <a:buNone/>
            </a:pPr>
            <a:r>
              <a:rPr lang="en-US" sz="2600" b="1" dirty="0">
                <a:solidFill>
                  <a:srgbClr val="C00000"/>
                </a:solidFill>
                <a:latin typeface="Consolas" panose="020B0609020204030204" pitchFamily="49" charset="0"/>
                <a:cs typeface="Consolas" panose="020B0609020204030204" pitchFamily="49" charset="0"/>
              </a:rPr>
              <a:t>Frontier: M,O,I,E</a:t>
            </a:r>
          </a:p>
        </p:txBody>
      </p:sp>
    </p:spTree>
    <p:extLst>
      <p:ext uri="{BB962C8B-B14F-4D97-AF65-F5344CB8AC3E}">
        <p14:creationId xmlns:p14="http://schemas.microsoft.com/office/powerpoint/2010/main" val="423556069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C559A29E-A68D-6F4A-B904-FE4AEAA52B39}"/>
              </a:ext>
            </a:extLst>
          </p:cNvPr>
          <p:cNvSpPr txBox="1">
            <a:spLocks/>
          </p:cNvSpPr>
          <p:nvPr/>
        </p:nvSpPr>
        <p:spPr>
          <a:xfrm>
            <a:off x="5786354" y="3144067"/>
            <a:ext cx="3827929" cy="883865"/>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a:t>
            </a:r>
          </a:p>
          <a:p>
            <a:pPr marL="0" indent="0">
              <a:spcBef>
                <a:spcPts val="0"/>
              </a:spcBef>
              <a:buFont typeface="Garamond" pitchFamily="18" charset="0"/>
              <a:buNone/>
            </a:pPr>
            <a:r>
              <a:rPr lang="en-US" sz="2600" b="1" dirty="0">
                <a:solidFill>
                  <a:srgbClr val="C00000"/>
                </a:solidFill>
                <a:latin typeface="Consolas" panose="020B0609020204030204" pitchFamily="49" charset="0"/>
                <a:cs typeface="Consolas" panose="020B0609020204030204" pitchFamily="49" charset="0"/>
              </a:rPr>
              <a:t>Frontier: M,O,I,E,A,G</a:t>
            </a:r>
          </a:p>
        </p:txBody>
      </p:sp>
    </p:spTree>
    <p:extLst>
      <p:ext uri="{BB962C8B-B14F-4D97-AF65-F5344CB8AC3E}">
        <p14:creationId xmlns:p14="http://schemas.microsoft.com/office/powerpoint/2010/main" val="7766071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4">
                <a:lumMod val="60000"/>
                <a:lumOff val="4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C559A29E-A68D-6F4A-B904-FE4AEAA52B39}"/>
              </a:ext>
            </a:extLst>
          </p:cNvPr>
          <p:cNvSpPr txBox="1">
            <a:spLocks/>
          </p:cNvSpPr>
          <p:nvPr/>
        </p:nvSpPr>
        <p:spPr>
          <a:xfrm>
            <a:off x="5786354" y="3144067"/>
            <a:ext cx="3827929" cy="1193155"/>
          </a:xfrm>
          <a:prstGeom prst="rect">
            <a:avLst/>
          </a:prstGeom>
        </p:spPr>
        <p:txBody>
          <a:bodyPr vert="horz" lIns="91440" tIns="45720" rIns="91440" bIns="45720" rtlCol="0">
            <a:normAutofit fontScale="85000" lnSpcReduction="2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a:t>
            </a:r>
          </a:p>
          <a:p>
            <a:pPr marL="0" indent="0">
              <a:spcBef>
                <a:spcPts val="0"/>
              </a:spcBef>
              <a:buFont typeface="Garamond" pitchFamily="18" charset="0"/>
              <a:buNone/>
            </a:pPr>
            <a:r>
              <a:rPr lang="en-US" sz="2600" b="1" dirty="0">
                <a:solidFill>
                  <a:srgbClr val="C00000"/>
                </a:solidFill>
                <a:latin typeface="Consolas" panose="020B0609020204030204" pitchFamily="49" charset="0"/>
                <a:cs typeface="Consolas" panose="020B0609020204030204" pitchFamily="49" charset="0"/>
              </a:rPr>
              <a:t>Frontier: M,O,I,E,A,G</a:t>
            </a:r>
          </a:p>
          <a:p>
            <a:pPr marL="0" indent="0">
              <a:spcBef>
                <a:spcPts val="0"/>
              </a:spcBef>
              <a:buNone/>
            </a:pPr>
            <a:r>
              <a:rPr lang="en-US" sz="2600" b="1" dirty="0">
                <a:solidFill>
                  <a:schemeClr val="accent2"/>
                </a:solidFill>
                <a:latin typeface="Consolas" panose="020B0609020204030204" pitchFamily="49" charset="0"/>
                <a:cs typeface="Consolas" panose="020B0609020204030204" pitchFamily="49" charset="0"/>
              </a:rPr>
              <a:t>Goal found!</a:t>
            </a:r>
          </a:p>
          <a:p>
            <a:pPr marL="0" indent="0">
              <a:spcBef>
                <a:spcPts val="0"/>
              </a:spcBef>
              <a:buFont typeface="Garamond" pitchFamily="18" charset="0"/>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buFont typeface="Garamond" pitchFamily="18" charset="0"/>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buFont typeface="Garamond" pitchFamily="18" charset="0"/>
              <a:buNone/>
            </a:pPr>
            <a:endParaRPr lang="en-US" sz="2600" b="1" dirty="0">
              <a:solidFill>
                <a:srgbClr val="C0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84733276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Search</a:t>
            </a:r>
          </a:p>
        </p:txBody>
      </p:sp>
      <p:grpSp>
        <p:nvGrpSpPr>
          <p:cNvPr id="4" name="Group 3">
            <a:extLst>
              <a:ext uri="{FF2B5EF4-FFF2-40B4-BE49-F238E27FC236}">
                <a16:creationId xmlns:a16="http://schemas.microsoft.com/office/drawing/2014/main" id="{B15E976E-9C7E-844B-8060-A91641F968D8}"/>
              </a:ext>
            </a:extLst>
          </p:cNvPr>
          <p:cNvGrpSpPr/>
          <p:nvPr/>
        </p:nvGrpSpPr>
        <p:grpSpPr>
          <a:xfrm>
            <a:off x="795584" y="1872588"/>
            <a:ext cx="3479854" cy="3712666"/>
            <a:chOff x="889907" y="2212520"/>
            <a:chExt cx="2939145" cy="2939144"/>
          </a:xfrm>
        </p:grpSpPr>
        <p:sp>
          <p:nvSpPr>
            <p:cNvPr id="5" name="Rectangle 4">
              <a:extLst>
                <a:ext uri="{FF2B5EF4-FFF2-40B4-BE49-F238E27FC236}">
                  <a16:creationId xmlns:a16="http://schemas.microsoft.com/office/drawing/2014/main" id="{09E6913B-1CBA-234C-9BFD-C322BB5DC059}"/>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C1CFC8D6-0E66-E740-A8B5-8005F1BF23F4}"/>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421016BA-7ADC-0241-824E-B0A40A405DDB}"/>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DCCBB3B5-3B18-9146-933F-E00B0FFDA09A}"/>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5593035-BAA5-A747-B68A-57C3A0955928}"/>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37CB51E9-1572-E647-8285-77ABA5E156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19061202-6CFB-4E42-8374-7A48FB27C660}"/>
                </a:ext>
              </a:extLst>
            </p:cNvPr>
            <p:cNvSpPr/>
            <p:nvPr/>
          </p:nvSpPr>
          <p:spPr>
            <a:xfrm>
              <a:off x="1477736" y="2800350"/>
              <a:ext cx="587829" cy="587829"/>
            </a:xfrm>
            <a:prstGeom prst="rect">
              <a:avLst/>
            </a:prstGeom>
            <a:solidFill>
              <a:schemeClr val="accent4">
                <a:lumMod val="60000"/>
                <a:lumOff val="4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1155484D-6C78-9740-85E6-2FB25A6ECB1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57939DBC-D730-FF49-A551-198D0EF95D61}"/>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859D108B-4081-3B4B-A8BC-52E12BD91507}"/>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321AB2CC-6E63-B840-9B3F-610BDA85012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00865B8-4151-E348-8B06-349A343EC71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195FF3D9-D3A3-904D-BA68-1DC375811E83}"/>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12A5C530-2B4E-1A44-82C7-BCA303BC91F8}"/>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C57DBC6D-2B87-114F-A56F-331900C10E27}"/>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3D33367D-47B7-D94C-BCAE-045B380A02A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5B259658-7EFB-B341-95E6-76DBE82B64C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625F6B6E-9671-6C43-B8C3-7AF21F27399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71BE27CF-72A8-AA47-84E0-7D0B20A3B21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AD96EF32-DFDC-8A4B-9496-2F4CE99B0F2D}"/>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7B17B48D-4A18-954C-8998-E0DB83D761DF}"/>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DF7C37C3-3F36-A64C-8D43-53BCED3CD478}"/>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2630DF3E-DEEE-3E40-B56F-2B5D17BF324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075100B3-44E2-5848-96CE-B073FBA620C9}"/>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CEF2F3BA-4DCC-EB4B-A633-B33292C2AE2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E2F129BB-9D0B-CC44-A900-42B12EA40F5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7336E32F-ECD7-8C4A-9CF0-7C179263B1B0}"/>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4F6CE3CE-A953-7F43-8AC5-4151D98D09AB}"/>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3C5BD054-02C4-994A-9561-DDF2F2E22B75}"/>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 name="TextBox 2">
            <a:extLst>
              <a:ext uri="{FF2B5EF4-FFF2-40B4-BE49-F238E27FC236}">
                <a16:creationId xmlns:a16="http://schemas.microsoft.com/office/drawing/2014/main" id="{F2054F2D-6C27-B241-B5FF-F63238B45360}"/>
              </a:ext>
            </a:extLst>
          </p:cNvPr>
          <p:cNvSpPr txBox="1"/>
          <p:nvPr/>
        </p:nvSpPr>
        <p:spPr>
          <a:xfrm>
            <a:off x="4695568" y="1872588"/>
            <a:ext cx="6623221" cy="2569934"/>
          </a:xfrm>
          <a:prstGeom prst="rect">
            <a:avLst/>
          </a:prstGeom>
          <a:noFill/>
        </p:spPr>
        <p:txBody>
          <a:bodyPr wrap="square" rtlCol="0">
            <a:spAutoFit/>
          </a:bodyPr>
          <a:lstStyle/>
          <a:p>
            <a:r>
              <a:rPr lang="en-US" sz="2300" dirty="0"/>
              <a:t>As it turns out…</a:t>
            </a:r>
          </a:p>
          <a:p>
            <a:r>
              <a:rPr lang="en-US" sz="2300" dirty="0"/>
              <a:t>	</a:t>
            </a:r>
          </a:p>
          <a:p>
            <a:r>
              <a:rPr lang="en-US" sz="2300" b="1" dirty="0"/>
              <a:t>How you choose a node from the frontier wildly affects the search strategy!</a:t>
            </a:r>
          </a:p>
          <a:p>
            <a:endParaRPr lang="en-US" sz="2300" b="1" dirty="0"/>
          </a:p>
          <a:p>
            <a:r>
              <a:rPr lang="en-US" sz="2300" dirty="0"/>
              <a:t>Essentially determined by which data structure you use to represent the frontier.</a:t>
            </a:r>
            <a:endParaRPr lang="en-US" sz="2300" b="1" dirty="0"/>
          </a:p>
        </p:txBody>
      </p:sp>
    </p:spTree>
    <p:extLst>
      <p:ext uri="{BB962C8B-B14F-4D97-AF65-F5344CB8AC3E}">
        <p14:creationId xmlns:p14="http://schemas.microsoft.com/office/powerpoint/2010/main" val="1352582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dissolve">
                                      <p:cBhvr>
                                        <p:cTn id="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Uninformed Search Strategies</a:t>
            </a:r>
          </a:p>
        </p:txBody>
      </p:sp>
      <p:sp>
        <p:nvSpPr>
          <p:cNvPr id="3" name="TextBox 2">
            <a:extLst>
              <a:ext uri="{FF2B5EF4-FFF2-40B4-BE49-F238E27FC236}">
                <a16:creationId xmlns:a16="http://schemas.microsoft.com/office/drawing/2014/main" id="{F2054F2D-6C27-B241-B5FF-F63238B45360}"/>
              </a:ext>
            </a:extLst>
          </p:cNvPr>
          <p:cNvSpPr txBox="1"/>
          <p:nvPr/>
        </p:nvSpPr>
        <p:spPr>
          <a:xfrm>
            <a:off x="1066800" y="1872588"/>
            <a:ext cx="10251989" cy="3970318"/>
          </a:xfrm>
          <a:prstGeom prst="rect">
            <a:avLst/>
          </a:prstGeom>
          <a:noFill/>
        </p:spPr>
        <p:txBody>
          <a:bodyPr wrap="square" rtlCol="0">
            <a:spAutoFit/>
          </a:bodyPr>
          <a:lstStyle/>
          <a:p>
            <a:pPr marL="342900" indent="-342900">
              <a:buFont typeface="Arial" panose="020B0604020202020204" pitchFamily="34" charset="0"/>
              <a:buChar char="•"/>
            </a:pPr>
            <a:r>
              <a:rPr lang="en-US" sz="2800" dirty="0"/>
              <a:t>Breadth first search</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Depth First Search</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Uniform Cost Search</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Iterative Deepening Depth First Search</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Bidirectional Search</a:t>
            </a:r>
          </a:p>
        </p:txBody>
      </p:sp>
    </p:spTree>
    <p:extLst>
      <p:ext uri="{BB962C8B-B14F-4D97-AF65-F5344CB8AC3E}">
        <p14:creationId xmlns:p14="http://schemas.microsoft.com/office/powerpoint/2010/main" val="18296569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sp>
        <p:nvSpPr>
          <p:cNvPr id="3" name="TextBox 2">
            <a:extLst>
              <a:ext uri="{FF2B5EF4-FFF2-40B4-BE49-F238E27FC236}">
                <a16:creationId xmlns:a16="http://schemas.microsoft.com/office/drawing/2014/main" id="{F2054F2D-6C27-B241-B5FF-F63238B45360}"/>
              </a:ext>
            </a:extLst>
          </p:cNvPr>
          <p:cNvSpPr txBox="1"/>
          <p:nvPr/>
        </p:nvSpPr>
        <p:spPr>
          <a:xfrm>
            <a:off x="1066800" y="1872588"/>
            <a:ext cx="10251989"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t>When choosing a node from the frontier…</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Always choose a node at the end of the shortest path.</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i.e., always pick a node closest to the start</a:t>
            </a:r>
          </a:p>
          <a:p>
            <a:pPr marL="342900" indent="-342900">
              <a:buFont typeface="Arial" panose="020B0604020202020204" pitchFamily="34" charset="0"/>
              <a:buChar char="•"/>
            </a:pPr>
            <a:r>
              <a:rPr lang="en-US" sz="2400" dirty="0"/>
              <a:t>i.e., always extend the shortest path</a:t>
            </a:r>
          </a:p>
          <a:p>
            <a:pPr marL="342900" indent="-342900">
              <a:buFont typeface="Arial" panose="020B0604020202020204" pitchFamily="34" charset="0"/>
              <a:buChar char="•"/>
            </a:pPr>
            <a:r>
              <a:rPr lang="en-US" sz="2400" dirty="0"/>
              <a:t>i.e., search as broadly as possible</a:t>
            </a:r>
          </a:p>
          <a:p>
            <a:pPr marL="342900" indent="-342900">
              <a:buFont typeface="Arial" panose="020B0604020202020204" pitchFamily="34" charset="0"/>
              <a:buChar char="•"/>
            </a:pPr>
            <a:r>
              <a:rPr lang="en-US" sz="2400" dirty="0"/>
              <a:t>i.e., use a queue (First In, First Out (FIFO)) for the frontier</a:t>
            </a:r>
          </a:p>
        </p:txBody>
      </p:sp>
    </p:spTree>
    <p:extLst>
      <p:ext uri="{BB962C8B-B14F-4D97-AF65-F5344CB8AC3E}">
        <p14:creationId xmlns:p14="http://schemas.microsoft.com/office/powerpoint/2010/main" val="41594506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512404" y="5451381"/>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
        <p:nvSpPr>
          <p:cNvPr id="38" name="Oval 37">
            <a:extLst>
              <a:ext uri="{FF2B5EF4-FFF2-40B4-BE49-F238E27FC236}">
                <a16:creationId xmlns:a16="http://schemas.microsoft.com/office/drawing/2014/main" id="{AF103386-73A2-4428-B77F-C5AFE1EFF81E}"/>
              </a:ext>
            </a:extLst>
          </p:cNvPr>
          <p:cNvSpPr/>
          <p:nvPr/>
        </p:nvSpPr>
        <p:spPr>
          <a:xfrm>
            <a:off x="8331363" y="63015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Tree>
    <p:extLst>
      <p:ext uri="{BB962C8B-B14F-4D97-AF65-F5344CB8AC3E}">
        <p14:creationId xmlns:p14="http://schemas.microsoft.com/office/powerpoint/2010/main" val="32327185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Introducing Search</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p:txBody>
          <a:bodyPr>
            <a:normAutofit fontScale="92500" lnSpcReduction="10000"/>
          </a:bodyPr>
          <a:lstStyle/>
          <a:p>
            <a:r>
              <a:rPr lang="en-US" sz="2800" b="1" dirty="0"/>
              <a:t>Search</a:t>
            </a:r>
            <a:r>
              <a:rPr lang="en-US" sz="2800" dirty="0"/>
              <a:t> is thinking before acting.</a:t>
            </a:r>
          </a:p>
          <a:p>
            <a:endParaRPr lang="en-US" sz="2800" dirty="0"/>
          </a:p>
          <a:p>
            <a:r>
              <a:rPr lang="en-US" sz="2800" dirty="0"/>
              <a:t>Considers possible future states.</a:t>
            </a:r>
          </a:p>
          <a:p>
            <a:pPr lvl="1"/>
            <a:r>
              <a:rPr lang="en-US" sz="2600" dirty="0"/>
              <a:t>Uses that to make a “good move” in the present.</a:t>
            </a:r>
          </a:p>
          <a:p>
            <a:pPr lvl="1"/>
            <a:endParaRPr lang="en-US" sz="2600" dirty="0"/>
          </a:p>
          <a:p>
            <a:r>
              <a:rPr lang="en-US" sz="2800" dirty="0"/>
              <a:t>Makes use of clearly defined </a:t>
            </a:r>
            <a:r>
              <a:rPr lang="en-US" sz="2800" b="1" dirty="0"/>
              <a:t>search</a:t>
            </a:r>
            <a:r>
              <a:rPr lang="en-US" sz="2800" dirty="0"/>
              <a:t> </a:t>
            </a:r>
            <a:r>
              <a:rPr lang="en-US" sz="2800" b="1" dirty="0"/>
              <a:t>problems.</a:t>
            </a:r>
          </a:p>
          <a:p>
            <a:pPr lvl="1"/>
            <a:r>
              <a:rPr lang="en-US" sz="2400" dirty="0"/>
              <a:t>Search problems have five components.</a:t>
            </a:r>
          </a:p>
          <a:p>
            <a:pPr lvl="1"/>
            <a:r>
              <a:rPr lang="en-US" sz="2400" dirty="0"/>
              <a:t>Depends a lot on </a:t>
            </a:r>
            <a:r>
              <a:rPr lang="en-US" sz="2400" b="1" dirty="0"/>
              <a:t>states</a:t>
            </a:r>
            <a:r>
              <a:rPr lang="en-US" sz="2400" dirty="0"/>
              <a:t>.</a:t>
            </a:r>
          </a:p>
        </p:txBody>
      </p:sp>
      <p:pic>
        <p:nvPicPr>
          <p:cNvPr id="4" name="Picture 3">
            <a:extLst>
              <a:ext uri="{FF2B5EF4-FFF2-40B4-BE49-F238E27FC236}">
                <a16:creationId xmlns:a16="http://schemas.microsoft.com/office/drawing/2014/main" id="{A32903A1-5770-E442-8EFD-B81CF53A7048}"/>
              </a:ext>
            </a:extLst>
          </p:cNvPr>
          <p:cNvPicPr>
            <a:picLocks noChangeAspect="1"/>
          </p:cNvPicPr>
          <p:nvPr/>
        </p:nvPicPr>
        <p:blipFill>
          <a:blip r:embed="rId3"/>
          <a:stretch>
            <a:fillRect/>
          </a:stretch>
        </p:blipFill>
        <p:spPr>
          <a:xfrm>
            <a:off x="6723964" y="905256"/>
            <a:ext cx="4401236" cy="2640742"/>
          </a:xfrm>
          <a:prstGeom prst="rect">
            <a:avLst/>
          </a:prstGeom>
        </p:spPr>
      </p:pic>
    </p:spTree>
    <p:extLst>
      <p:ext uri="{BB962C8B-B14F-4D97-AF65-F5344CB8AC3E}">
        <p14:creationId xmlns:p14="http://schemas.microsoft.com/office/powerpoint/2010/main" val="1193541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2" end="2"/>
                                            </p:txEl>
                                          </p:spTgt>
                                        </p:tgtEl>
                                        <p:attrNameLst>
                                          <p:attrName>style.visibility</p:attrName>
                                        </p:attrNameLst>
                                      </p:cBhvr>
                                      <p:to>
                                        <p:strVal val="visible"/>
                                      </p:to>
                                    </p:set>
                                    <p:animEffect transition="in" filter="dissolve">
                                      <p:cBhvr>
                                        <p:cTn id="7" dur="500"/>
                                        <p:tgtEl>
                                          <p:spTgt spid="15">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5">
                                            <p:txEl>
                                              <p:pRg st="3" end="3"/>
                                            </p:txEl>
                                          </p:spTgt>
                                        </p:tgtEl>
                                        <p:attrNameLst>
                                          <p:attrName>style.visibility</p:attrName>
                                        </p:attrNameLst>
                                      </p:cBhvr>
                                      <p:to>
                                        <p:strVal val="visible"/>
                                      </p:to>
                                    </p:set>
                                    <p:animEffect transition="in" filter="dissolve">
                                      <p:cBhvr>
                                        <p:cTn id="10" dur="500"/>
                                        <p:tgtEl>
                                          <p:spTgt spid="15">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dissolv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5">
                                            <p:txEl>
                                              <p:pRg st="5" end="5"/>
                                            </p:txEl>
                                          </p:spTgt>
                                        </p:tgtEl>
                                        <p:attrNameLst>
                                          <p:attrName>style.visibility</p:attrName>
                                        </p:attrNameLst>
                                      </p:cBhvr>
                                      <p:to>
                                        <p:strVal val="visible"/>
                                      </p:to>
                                    </p:set>
                                    <p:animEffect transition="in" filter="dissolve">
                                      <p:cBhvr>
                                        <p:cTn id="20" dur="500"/>
                                        <p:tgtEl>
                                          <p:spTgt spid="15">
                                            <p:txEl>
                                              <p:pRg st="5" end="5"/>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15">
                                            <p:txEl>
                                              <p:pRg st="6" end="6"/>
                                            </p:txEl>
                                          </p:spTgt>
                                        </p:tgtEl>
                                        <p:attrNameLst>
                                          <p:attrName>style.visibility</p:attrName>
                                        </p:attrNameLst>
                                      </p:cBhvr>
                                      <p:to>
                                        <p:strVal val="visible"/>
                                      </p:to>
                                    </p:set>
                                    <p:animEffect transition="in" filter="dissolve">
                                      <p:cBhvr>
                                        <p:cTn id="23" dur="500"/>
                                        <p:tgtEl>
                                          <p:spTgt spid="15">
                                            <p:txEl>
                                              <p:pRg st="6" end="6"/>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15">
                                            <p:txEl>
                                              <p:pRg st="7" end="7"/>
                                            </p:txEl>
                                          </p:spTgt>
                                        </p:tgtEl>
                                        <p:attrNameLst>
                                          <p:attrName>style.visibility</p:attrName>
                                        </p:attrNameLst>
                                      </p:cBhvr>
                                      <p:to>
                                        <p:strVal val="visible"/>
                                      </p:to>
                                    </p:set>
                                    <p:animEffect transition="in" filter="dissolve">
                                      <p:cBhvr>
                                        <p:cTn id="26" dur="500"/>
                                        <p:tgtEl>
                                          <p:spTgt spid="1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136946" y="5559184"/>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H,M,O</a:t>
            </a:r>
          </a:p>
        </p:txBody>
      </p:sp>
      <p:grpSp>
        <p:nvGrpSpPr>
          <p:cNvPr id="38" name="Group 37">
            <a:extLst>
              <a:ext uri="{FF2B5EF4-FFF2-40B4-BE49-F238E27FC236}">
                <a16:creationId xmlns:a16="http://schemas.microsoft.com/office/drawing/2014/main" id="{12C8EA2C-0D7D-4AEB-AAA4-4DBD00AA4852}"/>
              </a:ext>
            </a:extLst>
          </p:cNvPr>
          <p:cNvGrpSpPr/>
          <p:nvPr/>
        </p:nvGrpSpPr>
        <p:grpSpPr>
          <a:xfrm>
            <a:off x="6521716" y="630152"/>
            <a:ext cx="4561192" cy="1472184"/>
            <a:chOff x="2833296" y="4352861"/>
            <a:chExt cx="4561192" cy="1472184"/>
          </a:xfrm>
        </p:grpSpPr>
        <p:sp>
          <p:nvSpPr>
            <p:cNvPr id="51" name="Oval 50">
              <a:extLst>
                <a:ext uri="{FF2B5EF4-FFF2-40B4-BE49-F238E27FC236}">
                  <a16:creationId xmlns:a16="http://schemas.microsoft.com/office/drawing/2014/main" id="{5B3AAA5D-FA2E-42D9-8DBB-A2C922A2BE80}"/>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52" name="Oval 51">
              <a:extLst>
                <a:ext uri="{FF2B5EF4-FFF2-40B4-BE49-F238E27FC236}">
                  <a16:creationId xmlns:a16="http://schemas.microsoft.com/office/drawing/2014/main" id="{393ACD8E-43B9-44CE-96FC-8A7BCCBA4459}"/>
                </a:ext>
              </a:extLst>
            </p:cNvPr>
            <p:cNvSpPr/>
            <p:nvPr/>
          </p:nvSpPr>
          <p:spPr>
            <a:xfrm>
              <a:off x="2833296"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53" name="Oval 52">
              <a:extLst>
                <a:ext uri="{FF2B5EF4-FFF2-40B4-BE49-F238E27FC236}">
                  <a16:creationId xmlns:a16="http://schemas.microsoft.com/office/drawing/2014/main" id="{B87A7EAF-7314-499E-9D92-6101F1099F7F}"/>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54" name="Oval 53">
              <a:extLst>
                <a:ext uri="{FF2B5EF4-FFF2-40B4-BE49-F238E27FC236}">
                  <a16:creationId xmlns:a16="http://schemas.microsoft.com/office/drawing/2014/main" id="{947AA314-344F-4347-9D46-9E029AD36043}"/>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55" name="Straight Arrow Connector 54">
              <a:extLst>
                <a:ext uri="{FF2B5EF4-FFF2-40B4-BE49-F238E27FC236}">
                  <a16:creationId xmlns:a16="http://schemas.microsoft.com/office/drawing/2014/main" id="{437F47DB-FBDC-4F67-B7B5-949A882C57D7}"/>
                </a:ext>
              </a:extLst>
            </p:cNvPr>
            <p:cNvCxnSpPr>
              <a:stCxn id="51" idx="4"/>
              <a:endCxn id="52"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43B43E4-5633-4096-B844-EE03A2FC6D00}"/>
                </a:ext>
              </a:extLst>
            </p:cNvPr>
            <p:cNvCxnSpPr>
              <a:cxnSpLocks/>
              <a:stCxn id="51" idx="4"/>
              <a:endCxn id="53"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35B2CDE4-3D1E-44DC-9509-050BF3996A5D}"/>
                </a:ext>
              </a:extLst>
            </p:cNvPr>
            <p:cNvCxnSpPr>
              <a:cxnSpLocks/>
              <a:stCxn id="51" idx="4"/>
              <a:endCxn id="54"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0031499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216556" y="5403521"/>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a:t>
            </a:r>
          </a:p>
        </p:txBody>
      </p:sp>
      <p:grpSp>
        <p:nvGrpSpPr>
          <p:cNvPr id="37" name="Group 36">
            <a:extLst>
              <a:ext uri="{FF2B5EF4-FFF2-40B4-BE49-F238E27FC236}">
                <a16:creationId xmlns:a16="http://schemas.microsoft.com/office/drawing/2014/main" id="{4A08B7A4-1F0A-43B5-A4E8-101EFFB66F4F}"/>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FC15918E-A7AE-4EE2-9BE9-B87488550A1D}"/>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D302DB12-62AF-4A5B-8EA3-F3083D3651CE}"/>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D0F333DF-05EF-4B3B-9818-152BDABE88A9}"/>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16B5E4B2-65B3-4E35-BBDB-A6FD0253910C}"/>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58E395FD-56D1-4CFD-B1C2-326CBFC955C6}"/>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11959CC-19DB-40F2-B864-45B1A5AA059E}"/>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A683A531-32F0-40CE-82F8-9A0238F69B8B}"/>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3904831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4783062" y="5463594"/>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M,O,D,I</a:t>
            </a:r>
          </a:p>
        </p:txBody>
      </p:sp>
      <p:cxnSp>
        <p:nvCxnSpPr>
          <p:cNvPr id="35" name="Straight Arrow Connector 34">
            <a:extLst>
              <a:ext uri="{FF2B5EF4-FFF2-40B4-BE49-F238E27FC236}">
                <a16:creationId xmlns:a16="http://schemas.microsoft.com/office/drawing/2014/main" id="{C9B25370-C186-4440-B68A-AE1035D07D78}"/>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AEC7791B-CBEC-4EA6-B613-ABCD716B674A}"/>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ABDD7535-C797-4D90-849D-04F3C242E0CF}"/>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364A7572-3C24-4301-9FF5-FB22F6CE1483}"/>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4A402793-BF85-4E56-B17A-15B45113EC1B}"/>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713DDB14-6BA9-413C-B4AB-34E7FA8BBED6}"/>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1AB128C9-E805-45B9-92AA-58D0A8C0B28E}"/>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976DD4EE-D19F-4C18-97F2-739B2BCC70B6}"/>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03BFF7DC-B9CA-4BF5-968D-F5B008D2D492}"/>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B0C555FF-7A87-4161-801D-B0D180438034}"/>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16CF8C63-550B-42AE-BA1B-7B4CD68B6236}"/>
              </a:ext>
            </a:extLst>
          </p:cNvPr>
          <p:cNvSpPr/>
          <p:nvPr/>
        </p:nvSpPr>
        <p:spPr>
          <a:xfrm>
            <a:off x="5606963"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D0EE66A6-F62F-4093-B572-A2FFDEF89371}"/>
              </a:ext>
            </a:extLst>
          </p:cNvPr>
          <p:cNvSpPr/>
          <p:nvPr/>
        </p:nvSpPr>
        <p:spPr>
          <a:xfrm>
            <a:off x="7177046"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spTree>
    <p:extLst>
      <p:ext uri="{BB962C8B-B14F-4D97-AF65-F5344CB8AC3E}">
        <p14:creationId xmlns:p14="http://schemas.microsoft.com/office/powerpoint/2010/main" val="130586155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317727" y="5452051"/>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O,D,I</a:t>
            </a:r>
          </a:p>
        </p:txBody>
      </p:sp>
      <p:cxnSp>
        <p:nvCxnSpPr>
          <p:cNvPr id="35" name="Straight Arrow Connector 34">
            <a:extLst>
              <a:ext uri="{FF2B5EF4-FFF2-40B4-BE49-F238E27FC236}">
                <a16:creationId xmlns:a16="http://schemas.microsoft.com/office/drawing/2014/main" id="{941B3DE9-145E-455D-8C01-E878D921F3D7}"/>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098704B-519A-4B99-8584-CAD42B567703}"/>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F0930BB4-00B8-4BDD-8557-E010D56D06AA}"/>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1834CDF3-7493-444F-90D7-22093657A46E}"/>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B908FCD4-6E38-4C32-9838-B6255F053CC2}"/>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59D4337C-8998-461D-9AC7-101A908736C9}"/>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A59045D7-1CB2-4B44-A6C1-530F023BBA2C}"/>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53DDD561-419C-431B-89DC-FABEA45ADDC2}"/>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17F9E0E0-FE06-4694-980E-C82415EDC096}"/>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E84B8943-C939-43BE-B9CF-C3EC2C4B5D29}"/>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6D287B42-940A-42D5-9941-257A585881A0}"/>
              </a:ext>
            </a:extLst>
          </p:cNvPr>
          <p:cNvSpPr/>
          <p:nvPr/>
        </p:nvSpPr>
        <p:spPr>
          <a:xfrm>
            <a:off x="5606963"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7EBCAEA8-CFF8-4C14-A4CF-D1BE48EE622A}"/>
              </a:ext>
            </a:extLst>
          </p:cNvPr>
          <p:cNvSpPr/>
          <p:nvPr/>
        </p:nvSpPr>
        <p:spPr>
          <a:xfrm>
            <a:off x="7177046"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spTree>
    <p:extLst>
      <p:ext uri="{BB962C8B-B14F-4D97-AF65-F5344CB8AC3E}">
        <p14:creationId xmlns:p14="http://schemas.microsoft.com/office/powerpoint/2010/main" val="268765088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126144" y="5444786"/>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O,D,I,P</a:t>
            </a:r>
          </a:p>
        </p:txBody>
      </p:sp>
      <p:cxnSp>
        <p:nvCxnSpPr>
          <p:cNvPr id="57" name="Straight Arrow Connector 56">
            <a:extLst>
              <a:ext uri="{FF2B5EF4-FFF2-40B4-BE49-F238E27FC236}">
                <a16:creationId xmlns:a16="http://schemas.microsoft.com/office/drawing/2014/main" id="{A210FF1F-A9B0-4123-97BD-74BE79F783D2}"/>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F6FAD1F1-5FF4-416C-9DAE-4D76AE9C4A15}"/>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59" name="Group 58">
            <a:extLst>
              <a:ext uri="{FF2B5EF4-FFF2-40B4-BE49-F238E27FC236}">
                <a16:creationId xmlns:a16="http://schemas.microsoft.com/office/drawing/2014/main" id="{C4AB17D5-2969-4DDA-857E-4146065D7B02}"/>
              </a:ext>
            </a:extLst>
          </p:cNvPr>
          <p:cNvGrpSpPr/>
          <p:nvPr/>
        </p:nvGrpSpPr>
        <p:grpSpPr>
          <a:xfrm>
            <a:off x="6521716" y="630152"/>
            <a:ext cx="4561192" cy="1472184"/>
            <a:chOff x="2833296" y="4352861"/>
            <a:chExt cx="4561192" cy="1472184"/>
          </a:xfrm>
        </p:grpSpPr>
        <p:sp>
          <p:nvSpPr>
            <p:cNvPr id="60" name="Oval 59">
              <a:extLst>
                <a:ext uri="{FF2B5EF4-FFF2-40B4-BE49-F238E27FC236}">
                  <a16:creationId xmlns:a16="http://schemas.microsoft.com/office/drawing/2014/main" id="{2130FA56-2F16-42FF-9318-0B5373262660}"/>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61" name="Oval 60">
              <a:extLst>
                <a:ext uri="{FF2B5EF4-FFF2-40B4-BE49-F238E27FC236}">
                  <a16:creationId xmlns:a16="http://schemas.microsoft.com/office/drawing/2014/main" id="{7EF051CB-5BFC-4FAE-B3D7-DBF7C4619B69}"/>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62" name="Oval 61">
              <a:extLst>
                <a:ext uri="{FF2B5EF4-FFF2-40B4-BE49-F238E27FC236}">
                  <a16:creationId xmlns:a16="http://schemas.microsoft.com/office/drawing/2014/main" id="{D4E25999-C4DE-4DF9-BA1B-20A479199FBE}"/>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63" name="Oval 62">
              <a:extLst>
                <a:ext uri="{FF2B5EF4-FFF2-40B4-BE49-F238E27FC236}">
                  <a16:creationId xmlns:a16="http://schemas.microsoft.com/office/drawing/2014/main" id="{D5B807FD-AE9D-4003-A10C-B696FEACAB31}"/>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64" name="Straight Arrow Connector 63">
              <a:extLst>
                <a:ext uri="{FF2B5EF4-FFF2-40B4-BE49-F238E27FC236}">
                  <a16:creationId xmlns:a16="http://schemas.microsoft.com/office/drawing/2014/main" id="{99E94347-9D6D-456B-B576-1E52CB50116B}"/>
                </a:ext>
              </a:extLst>
            </p:cNvPr>
            <p:cNvCxnSpPr>
              <a:stCxn id="60" idx="4"/>
              <a:endCxn id="61"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8811F76-882F-4F2E-AA1D-51B2E244C259}"/>
                </a:ext>
              </a:extLst>
            </p:cNvPr>
            <p:cNvCxnSpPr>
              <a:cxnSpLocks/>
              <a:stCxn id="60" idx="4"/>
              <a:endCxn id="62"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FE5FE3F6-CD29-4673-AA4E-A432D3873526}"/>
                </a:ext>
              </a:extLst>
            </p:cNvPr>
            <p:cNvCxnSpPr>
              <a:cxnSpLocks/>
              <a:stCxn id="60" idx="4"/>
              <a:endCxn id="63"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67" name="Oval 66">
            <a:extLst>
              <a:ext uri="{FF2B5EF4-FFF2-40B4-BE49-F238E27FC236}">
                <a16:creationId xmlns:a16="http://schemas.microsoft.com/office/drawing/2014/main" id="{07F20A9A-606F-48F5-872D-5629B38DE097}"/>
              </a:ext>
            </a:extLst>
          </p:cNvPr>
          <p:cNvSpPr/>
          <p:nvPr/>
        </p:nvSpPr>
        <p:spPr>
          <a:xfrm>
            <a:off x="5606963"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68" name="Oval 67">
            <a:extLst>
              <a:ext uri="{FF2B5EF4-FFF2-40B4-BE49-F238E27FC236}">
                <a16:creationId xmlns:a16="http://schemas.microsoft.com/office/drawing/2014/main" id="{A20D85C9-9370-4538-83E3-321A97CA599F}"/>
              </a:ext>
            </a:extLst>
          </p:cNvPr>
          <p:cNvSpPr/>
          <p:nvPr/>
        </p:nvSpPr>
        <p:spPr>
          <a:xfrm>
            <a:off x="7177046"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69" name="Straight Arrow Connector 68">
            <a:extLst>
              <a:ext uri="{FF2B5EF4-FFF2-40B4-BE49-F238E27FC236}">
                <a16:creationId xmlns:a16="http://schemas.microsoft.com/office/drawing/2014/main" id="{38600F81-4D55-4108-8003-0B259BCB3D2F}"/>
              </a:ext>
            </a:extLst>
          </p:cNvPr>
          <p:cNvCxnSpPr>
            <a:cxnSpLocks/>
            <a:endCxn id="70"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70" name="Oval 69">
            <a:extLst>
              <a:ext uri="{FF2B5EF4-FFF2-40B4-BE49-F238E27FC236}">
                <a16:creationId xmlns:a16="http://schemas.microsoft.com/office/drawing/2014/main" id="{3D054EC9-76FC-439F-8AE5-AB1749EBA307}"/>
              </a:ext>
            </a:extLst>
          </p:cNvPr>
          <p:cNvSpPr/>
          <p:nvPr/>
        </p:nvSpPr>
        <p:spPr>
          <a:xfrm>
            <a:off x="8326777"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Tree>
    <p:extLst>
      <p:ext uri="{BB962C8B-B14F-4D97-AF65-F5344CB8AC3E}">
        <p14:creationId xmlns:p14="http://schemas.microsoft.com/office/powerpoint/2010/main" val="408506828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360004" y="5371721"/>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D,I,P</a:t>
            </a:r>
          </a:p>
        </p:txBody>
      </p:sp>
      <p:cxnSp>
        <p:nvCxnSpPr>
          <p:cNvPr id="35" name="Straight Arrow Connector 34">
            <a:extLst>
              <a:ext uri="{FF2B5EF4-FFF2-40B4-BE49-F238E27FC236}">
                <a16:creationId xmlns:a16="http://schemas.microsoft.com/office/drawing/2014/main" id="{275B3E6B-42FD-4574-986F-D85C2C5466D5}"/>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6F8354C-A57C-4FEB-B3E4-5C3C7A57FFEC}"/>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E53C3ED7-728C-4A70-9811-846C842BA377}"/>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CD9576DE-2C4B-4C8B-933E-B8F98B7F3D0F}"/>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D31088B1-72D0-4D03-A3BF-B507CFD81745}"/>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BC7B46F3-6D73-4307-821A-9C32EDCE3A31}"/>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89386975-9EB8-4469-A155-68C16D39A4D5}"/>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B049DF2F-A29D-4298-B61B-C375C03AC66F}"/>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DFC141FE-BC28-437B-8EF2-00F6265EB577}"/>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692DD9EF-0E06-488D-908A-5684CD915DAD}"/>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17C8C879-6097-4BE0-852C-E48900EC65D4}"/>
              </a:ext>
            </a:extLst>
          </p:cNvPr>
          <p:cNvSpPr/>
          <p:nvPr/>
        </p:nvSpPr>
        <p:spPr>
          <a:xfrm>
            <a:off x="5606963"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2177F69F-135C-49CC-9EB3-A3F780518114}"/>
              </a:ext>
            </a:extLst>
          </p:cNvPr>
          <p:cNvSpPr/>
          <p:nvPr/>
        </p:nvSpPr>
        <p:spPr>
          <a:xfrm>
            <a:off x="7177046"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2CE0A03E-DA07-469E-A4A8-503B7D8F0B7F}"/>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884AD736-6A21-4E8C-82BB-6CCA4001E951}"/>
              </a:ext>
            </a:extLst>
          </p:cNvPr>
          <p:cNvSpPr/>
          <p:nvPr/>
        </p:nvSpPr>
        <p:spPr>
          <a:xfrm>
            <a:off x="8326777"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spTree>
    <p:extLst>
      <p:ext uri="{BB962C8B-B14F-4D97-AF65-F5344CB8AC3E}">
        <p14:creationId xmlns:p14="http://schemas.microsoft.com/office/powerpoint/2010/main" val="163456702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408990" y="5423610"/>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D,I,P,T</a:t>
            </a:r>
          </a:p>
        </p:txBody>
      </p:sp>
      <p:cxnSp>
        <p:nvCxnSpPr>
          <p:cNvPr id="35" name="Straight Arrow Connector 34">
            <a:extLst>
              <a:ext uri="{FF2B5EF4-FFF2-40B4-BE49-F238E27FC236}">
                <a16:creationId xmlns:a16="http://schemas.microsoft.com/office/drawing/2014/main" id="{D7550D3A-B820-4E79-A066-BCA4DAC78CB6}"/>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BDE2D0B-FDAD-4AED-900C-3986F8F0A70E}"/>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FF752EF9-BD5E-4F67-BD67-D19B0613E283}"/>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5F8D438E-ABCD-4563-ADD6-3C719281D868}"/>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4886DEE3-F609-4F33-9551-EAD40B90D3AE}"/>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C11A1F64-6A59-4440-B780-CA8CAF3359F8}"/>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A10CB416-B9FB-4157-87E8-CE7A7F22017C}"/>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259E42D7-47EA-4153-AD14-C57763838C82}"/>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74828F55-4137-4700-8922-1D9B6204EF55}"/>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4125E270-9A86-42B1-877D-DBDB019694E3}"/>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9F19374B-0A51-4987-BF52-15B905D39FBC}"/>
              </a:ext>
            </a:extLst>
          </p:cNvPr>
          <p:cNvSpPr/>
          <p:nvPr/>
        </p:nvSpPr>
        <p:spPr>
          <a:xfrm>
            <a:off x="5606963"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EB73398E-7DE5-4224-8E2C-7E8E5FD8F9A9}"/>
              </a:ext>
            </a:extLst>
          </p:cNvPr>
          <p:cNvSpPr/>
          <p:nvPr/>
        </p:nvSpPr>
        <p:spPr>
          <a:xfrm>
            <a:off x="7177046"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82850F3A-C693-4BEF-A596-9E82310F2DDD}"/>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DF350056-8375-4679-BEED-DC89304CAF83}"/>
              </a:ext>
            </a:extLst>
          </p:cNvPr>
          <p:cNvSpPr/>
          <p:nvPr/>
        </p:nvSpPr>
        <p:spPr>
          <a:xfrm>
            <a:off x="8326777"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EF15265F-3AA6-43F5-97B8-2C23AF74B247}"/>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11744264-6712-476B-BC4A-9DA3CAC997B7}"/>
              </a:ext>
            </a:extLst>
          </p:cNvPr>
          <p:cNvSpPr/>
          <p:nvPr/>
        </p:nvSpPr>
        <p:spPr>
          <a:xfrm>
            <a:off x="10525691" y="242457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spTree>
    <p:extLst>
      <p:ext uri="{BB962C8B-B14F-4D97-AF65-F5344CB8AC3E}">
        <p14:creationId xmlns:p14="http://schemas.microsoft.com/office/powerpoint/2010/main" val="395257289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126144" y="5460283"/>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I,P,T</a:t>
            </a:r>
          </a:p>
        </p:txBody>
      </p:sp>
      <p:cxnSp>
        <p:nvCxnSpPr>
          <p:cNvPr id="57" name="Straight Arrow Connector 56">
            <a:extLst>
              <a:ext uri="{FF2B5EF4-FFF2-40B4-BE49-F238E27FC236}">
                <a16:creationId xmlns:a16="http://schemas.microsoft.com/office/drawing/2014/main" id="{A47F20B7-4377-42C9-8B43-BCFE3358A6E0}"/>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29B4E45B-3970-417B-84D8-FAE9778C4CB0}"/>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59" name="Group 58">
            <a:extLst>
              <a:ext uri="{FF2B5EF4-FFF2-40B4-BE49-F238E27FC236}">
                <a16:creationId xmlns:a16="http://schemas.microsoft.com/office/drawing/2014/main" id="{8346DF63-B9EE-4762-A5A4-6F3E59263905}"/>
              </a:ext>
            </a:extLst>
          </p:cNvPr>
          <p:cNvGrpSpPr/>
          <p:nvPr/>
        </p:nvGrpSpPr>
        <p:grpSpPr>
          <a:xfrm>
            <a:off x="6521716" y="630152"/>
            <a:ext cx="4561192" cy="1472184"/>
            <a:chOff x="2833296" y="4352861"/>
            <a:chExt cx="4561192" cy="1472184"/>
          </a:xfrm>
        </p:grpSpPr>
        <p:sp>
          <p:nvSpPr>
            <p:cNvPr id="60" name="Oval 59">
              <a:extLst>
                <a:ext uri="{FF2B5EF4-FFF2-40B4-BE49-F238E27FC236}">
                  <a16:creationId xmlns:a16="http://schemas.microsoft.com/office/drawing/2014/main" id="{F0AC8987-B152-4F07-871C-A8C59AD2EEE8}"/>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61" name="Oval 60">
              <a:extLst>
                <a:ext uri="{FF2B5EF4-FFF2-40B4-BE49-F238E27FC236}">
                  <a16:creationId xmlns:a16="http://schemas.microsoft.com/office/drawing/2014/main" id="{1FAFFA9F-C295-45EA-B834-3350ECDE23E1}"/>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62" name="Oval 61">
              <a:extLst>
                <a:ext uri="{FF2B5EF4-FFF2-40B4-BE49-F238E27FC236}">
                  <a16:creationId xmlns:a16="http://schemas.microsoft.com/office/drawing/2014/main" id="{FFDFEC69-D36B-4E38-8C71-20028AC404D8}"/>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63" name="Oval 62">
              <a:extLst>
                <a:ext uri="{FF2B5EF4-FFF2-40B4-BE49-F238E27FC236}">
                  <a16:creationId xmlns:a16="http://schemas.microsoft.com/office/drawing/2014/main" id="{05461327-8D74-4DB5-B5C8-62D7B29238EF}"/>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64" name="Straight Arrow Connector 63">
              <a:extLst>
                <a:ext uri="{FF2B5EF4-FFF2-40B4-BE49-F238E27FC236}">
                  <a16:creationId xmlns:a16="http://schemas.microsoft.com/office/drawing/2014/main" id="{68EC3171-28F9-49FE-96F7-7270B000A99E}"/>
                </a:ext>
              </a:extLst>
            </p:cNvPr>
            <p:cNvCxnSpPr>
              <a:stCxn id="60" idx="4"/>
              <a:endCxn id="61"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423A1144-42A9-4828-B7AA-8564937556A5}"/>
                </a:ext>
              </a:extLst>
            </p:cNvPr>
            <p:cNvCxnSpPr>
              <a:cxnSpLocks/>
              <a:stCxn id="60" idx="4"/>
              <a:endCxn id="62"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12C1C3DB-1162-4BD0-908B-F844D2CEC6CF}"/>
                </a:ext>
              </a:extLst>
            </p:cNvPr>
            <p:cNvCxnSpPr>
              <a:cxnSpLocks/>
              <a:stCxn id="60" idx="4"/>
              <a:endCxn id="63"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67" name="Oval 66">
            <a:extLst>
              <a:ext uri="{FF2B5EF4-FFF2-40B4-BE49-F238E27FC236}">
                <a16:creationId xmlns:a16="http://schemas.microsoft.com/office/drawing/2014/main" id="{7841739E-0494-4450-AED9-6821078C4277}"/>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68" name="Oval 67">
            <a:extLst>
              <a:ext uri="{FF2B5EF4-FFF2-40B4-BE49-F238E27FC236}">
                <a16:creationId xmlns:a16="http://schemas.microsoft.com/office/drawing/2014/main" id="{A4547CB3-B736-480A-967D-23211A7DC442}"/>
              </a:ext>
            </a:extLst>
          </p:cNvPr>
          <p:cNvSpPr/>
          <p:nvPr/>
        </p:nvSpPr>
        <p:spPr>
          <a:xfrm>
            <a:off x="7177046"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69" name="Straight Arrow Connector 68">
            <a:extLst>
              <a:ext uri="{FF2B5EF4-FFF2-40B4-BE49-F238E27FC236}">
                <a16:creationId xmlns:a16="http://schemas.microsoft.com/office/drawing/2014/main" id="{1E3E1EEB-CEBF-4E35-A0D5-394C91217C83}"/>
              </a:ext>
            </a:extLst>
          </p:cNvPr>
          <p:cNvCxnSpPr>
            <a:cxnSpLocks/>
            <a:endCxn id="70"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70" name="Oval 69">
            <a:extLst>
              <a:ext uri="{FF2B5EF4-FFF2-40B4-BE49-F238E27FC236}">
                <a16:creationId xmlns:a16="http://schemas.microsoft.com/office/drawing/2014/main" id="{26CE7A0E-8F07-464F-AC96-9B6F92304CB5}"/>
              </a:ext>
            </a:extLst>
          </p:cNvPr>
          <p:cNvSpPr/>
          <p:nvPr/>
        </p:nvSpPr>
        <p:spPr>
          <a:xfrm>
            <a:off x="8326777"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71" name="Straight Arrow Connector 70">
            <a:extLst>
              <a:ext uri="{FF2B5EF4-FFF2-40B4-BE49-F238E27FC236}">
                <a16:creationId xmlns:a16="http://schemas.microsoft.com/office/drawing/2014/main" id="{C8C4280F-2C5A-4DD3-AF4C-D8CFD326FB10}"/>
              </a:ext>
            </a:extLst>
          </p:cNvPr>
          <p:cNvCxnSpPr>
            <a:cxnSpLocks/>
            <a:endCxn id="72"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72" name="Oval 71">
            <a:extLst>
              <a:ext uri="{FF2B5EF4-FFF2-40B4-BE49-F238E27FC236}">
                <a16:creationId xmlns:a16="http://schemas.microsoft.com/office/drawing/2014/main" id="{BEECC4F8-A4EA-45DC-BFE1-B162E2618873}"/>
              </a:ext>
            </a:extLst>
          </p:cNvPr>
          <p:cNvSpPr/>
          <p:nvPr/>
        </p:nvSpPr>
        <p:spPr>
          <a:xfrm>
            <a:off x="10525691" y="242457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spTree>
    <p:extLst>
      <p:ext uri="{BB962C8B-B14F-4D97-AF65-F5344CB8AC3E}">
        <p14:creationId xmlns:p14="http://schemas.microsoft.com/office/powerpoint/2010/main" val="210681368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259343" y="5488385"/>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I,P,T,E,C</a:t>
            </a:r>
          </a:p>
        </p:txBody>
      </p:sp>
      <p:cxnSp>
        <p:nvCxnSpPr>
          <p:cNvPr id="57" name="Straight Arrow Connector 56">
            <a:extLst>
              <a:ext uri="{FF2B5EF4-FFF2-40B4-BE49-F238E27FC236}">
                <a16:creationId xmlns:a16="http://schemas.microsoft.com/office/drawing/2014/main" id="{B0DEE1C6-B7A4-4E4E-918A-F040F5B79589}"/>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2F5200AC-E7B8-474E-B62F-DA4B0767F761}"/>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59" name="Group 58">
            <a:extLst>
              <a:ext uri="{FF2B5EF4-FFF2-40B4-BE49-F238E27FC236}">
                <a16:creationId xmlns:a16="http://schemas.microsoft.com/office/drawing/2014/main" id="{26DE829E-AADD-41E5-AD56-595D7F63E4BC}"/>
              </a:ext>
            </a:extLst>
          </p:cNvPr>
          <p:cNvGrpSpPr/>
          <p:nvPr/>
        </p:nvGrpSpPr>
        <p:grpSpPr>
          <a:xfrm>
            <a:off x="6521716" y="630152"/>
            <a:ext cx="4561192" cy="1472184"/>
            <a:chOff x="2833296" y="4352861"/>
            <a:chExt cx="4561192" cy="1472184"/>
          </a:xfrm>
        </p:grpSpPr>
        <p:sp>
          <p:nvSpPr>
            <p:cNvPr id="60" name="Oval 59">
              <a:extLst>
                <a:ext uri="{FF2B5EF4-FFF2-40B4-BE49-F238E27FC236}">
                  <a16:creationId xmlns:a16="http://schemas.microsoft.com/office/drawing/2014/main" id="{236986B5-100F-477E-900C-879E229E182C}"/>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61" name="Oval 60">
              <a:extLst>
                <a:ext uri="{FF2B5EF4-FFF2-40B4-BE49-F238E27FC236}">
                  <a16:creationId xmlns:a16="http://schemas.microsoft.com/office/drawing/2014/main" id="{3C68F122-C309-4919-A780-785F1834D913}"/>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62" name="Oval 61">
              <a:extLst>
                <a:ext uri="{FF2B5EF4-FFF2-40B4-BE49-F238E27FC236}">
                  <a16:creationId xmlns:a16="http://schemas.microsoft.com/office/drawing/2014/main" id="{9C30C772-6BB3-4E5E-BC22-1C8989D26BBB}"/>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63" name="Oval 62">
              <a:extLst>
                <a:ext uri="{FF2B5EF4-FFF2-40B4-BE49-F238E27FC236}">
                  <a16:creationId xmlns:a16="http://schemas.microsoft.com/office/drawing/2014/main" id="{6EDF23C0-1B7F-48CA-8943-2324021F8A39}"/>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64" name="Straight Arrow Connector 63">
              <a:extLst>
                <a:ext uri="{FF2B5EF4-FFF2-40B4-BE49-F238E27FC236}">
                  <a16:creationId xmlns:a16="http://schemas.microsoft.com/office/drawing/2014/main" id="{8E79B547-A8FD-49DA-B57E-0A0EA0636484}"/>
                </a:ext>
              </a:extLst>
            </p:cNvPr>
            <p:cNvCxnSpPr>
              <a:stCxn id="60" idx="4"/>
              <a:endCxn id="61"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A50ABDF1-C14A-46A0-AA62-A84B1B9B456A}"/>
                </a:ext>
              </a:extLst>
            </p:cNvPr>
            <p:cNvCxnSpPr>
              <a:cxnSpLocks/>
              <a:stCxn id="60" idx="4"/>
              <a:endCxn id="62"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31F6A49F-2168-4466-B2B5-2C3B25E39433}"/>
                </a:ext>
              </a:extLst>
            </p:cNvPr>
            <p:cNvCxnSpPr>
              <a:cxnSpLocks/>
              <a:stCxn id="60" idx="4"/>
              <a:endCxn id="63"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67" name="Oval 66">
            <a:extLst>
              <a:ext uri="{FF2B5EF4-FFF2-40B4-BE49-F238E27FC236}">
                <a16:creationId xmlns:a16="http://schemas.microsoft.com/office/drawing/2014/main" id="{6F720C54-E3A0-4D27-B7A0-A548B829F18F}"/>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68" name="Oval 67">
            <a:extLst>
              <a:ext uri="{FF2B5EF4-FFF2-40B4-BE49-F238E27FC236}">
                <a16:creationId xmlns:a16="http://schemas.microsoft.com/office/drawing/2014/main" id="{1D9616CE-DA38-4742-90CA-DAB38679DA9A}"/>
              </a:ext>
            </a:extLst>
          </p:cNvPr>
          <p:cNvSpPr/>
          <p:nvPr/>
        </p:nvSpPr>
        <p:spPr>
          <a:xfrm>
            <a:off x="7177046"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69" name="Straight Arrow Connector 68">
            <a:extLst>
              <a:ext uri="{FF2B5EF4-FFF2-40B4-BE49-F238E27FC236}">
                <a16:creationId xmlns:a16="http://schemas.microsoft.com/office/drawing/2014/main" id="{AAD681C3-549E-4C51-9F32-A5C6D6D26E25}"/>
              </a:ext>
            </a:extLst>
          </p:cNvPr>
          <p:cNvCxnSpPr>
            <a:cxnSpLocks/>
            <a:endCxn id="70"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70" name="Oval 69">
            <a:extLst>
              <a:ext uri="{FF2B5EF4-FFF2-40B4-BE49-F238E27FC236}">
                <a16:creationId xmlns:a16="http://schemas.microsoft.com/office/drawing/2014/main" id="{9BBECB91-0A67-461D-B5FF-E0B42DE69580}"/>
              </a:ext>
            </a:extLst>
          </p:cNvPr>
          <p:cNvSpPr/>
          <p:nvPr/>
        </p:nvSpPr>
        <p:spPr>
          <a:xfrm>
            <a:off x="8326777"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71" name="Straight Arrow Connector 70">
            <a:extLst>
              <a:ext uri="{FF2B5EF4-FFF2-40B4-BE49-F238E27FC236}">
                <a16:creationId xmlns:a16="http://schemas.microsoft.com/office/drawing/2014/main" id="{C4423A6B-1508-4FAF-ACFD-CB97806D9357}"/>
              </a:ext>
            </a:extLst>
          </p:cNvPr>
          <p:cNvCxnSpPr>
            <a:cxnSpLocks/>
            <a:endCxn id="72"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72" name="Oval 71">
            <a:extLst>
              <a:ext uri="{FF2B5EF4-FFF2-40B4-BE49-F238E27FC236}">
                <a16:creationId xmlns:a16="http://schemas.microsoft.com/office/drawing/2014/main" id="{FCDA520E-3960-4F06-BFE3-1EFD29EAAC3E}"/>
              </a:ext>
            </a:extLst>
          </p:cNvPr>
          <p:cNvSpPr/>
          <p:nvPr/>
        </p:nvSpPr>
        <p:spPr>
          <a:xfrm>
            <a:off x="10525691" y="242457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73" name="Straight Arrow Connector 72">
            <a:extLst>
              <a:ext uri="{FF2B5EF4-FFF2-40B4-BE49-F238E27FC236}">
                <a16:creationId xmlns:a16="http://schemas.microsoft.com/office/drawing/2014/main" id="{47E035C5-27A9-43B8-969C-F578ADD03205}"/>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AAD80404-2F19-491E-BA01-CF622A6EFD01}"/>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75" name="Oval 74">
            <a:extLst>
              <a:ext uri="{FF2B5EF4-FFF2-40B4-BE49-F238E27FC236}">
                <a16:creationId xmlns:a16="http://schemas.microsoft.com/office/drawing/2014/main" id="{70F2D41D-B2C9-4CDB-9A43-110D73AC59BD}"/>
              </a:ext>
            </a:extLst>
          </p:cNvPr>
          <p:cNvSpPr/>
          <p:nvPr/>
        </p:nvSpPr>
        <p:spPr>
          <a:xfrm>
            <a:off x="4733423"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76" name="Oval 75">
            <a:extLst>
              <a:ext uri="{FF2B5EF4-FFF2-40B4-BE49-F238E27FC236}">
                <a16:creationId xmlns:a16="http://schemas.microsoft.com/office/drawing/2014/main" id="{76CA4C17-08D1-4E77-9102-833B4685100F}"/>
              </a:ext>
            </a:extLst>
          </p:cNvPr>
          <p:cNvSpPr/>
          <p:nvPr/>
        </p:nvSpPr>
        <p:spPr>
          <a:xfrm>
            <a:off x="6303506"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Tree>
    <p:extLst>
      <p:ext uri="{BB962C8B-B14F-4D97-AF65-F5344CB8AC3E}">
        <p14:creationId xmlns:p14="http://schemas.microsoft.com/office/powerpoint/2010/main" val="346585190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447090" y="5496906"/>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Frontier:P,T,E,C</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F2F54901-A764-4956-A568-642ED657D1D1}"/>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C03C10E-6D28-4A5D-AEC7-42C3151723E8}"/>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4C9DB5EC-95DC-4375-930A-42D7BA4E9E8E}"/>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7E1727F4-6BF1-4DC1-AD3C-CAE255414A1A}"/>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4512D5CD-7009-47C1-81AF-455725F5EA86}"/>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43ED0A00-6EB4-4618-AA49-2A6ABEA8EAF5}"/>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5A9DCCAC-EF9B-4F3F-AA53-F3ED1614A5F2}"/>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E0C884DE-82B7-4580-B136-7199D8DCABEC}"/>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7E06BF7-DA47-41DB-89E2-861AFC6042E4}"/>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B4E98D93-A390-4CCE-8A86-764AF9A4F819}"/>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E7021194-6B32-402B-8DB7-7FAE8CA447E1}"/>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3BB38CCE-324A-4200-B557-DDCF296D8617}"/>
              </a:ext>
            </a:extLst>
          </p:cNvPr>
          <p:cNvSpPr/>
          <p:nvPr/>
        </p:nvSpPr>
        <p:spPr>
          <a:xfrm>
            <a:off x="7177046"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F0747AA6-F6C6-47DB-9D72-0A8653BD3AA9}"/>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4DF9EE6B-8E40-4226-9F2E-7252F88D09A9}"/>
              </a:ext>
            </a:extLst>
          </p:cNvPr>
          <p:cNvSpPr/>
          <p:nvPr/>
        </p:nvSpPr>
        <p:spPr>
          <a:xfrm>
            <a:off x="8326777" y="244545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FEB57921-72AE-435A-998A-117D8C71BF87}"/>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5900497B-9F9E-47F0-A6E8-41FD01FFFA4C}"/>
              </a:ext>
            </a:extLst>
          </p:cNvPr>
          <p:cNvSpPr/>
          <p:nvPr/>
        </p:nvSpPr>
        <p:spPr>
          <a:xfrm>
            <a:off x="10525691" y="242457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001E00AC-6B6B-4EDD-965F-AB180E0413E7}"/>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3B57C44-F29B-4AFD-9BD3-741F22AD53E3}"/>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1D46DBCC-76CF-4EDB-8F35-0875A3A9E9E6}"/>
              </a:ext>
            </a:extLst>
          </p:cNvPr>
          <p:cNvSpPr/>
          <p:nvPr/>
        </p:nvSpPr>
        <p:spPr>
          <a:xfrm>
            <a:off x="4733423"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9E7B4E63-8E20-47C4-858C-740E90B56F39}"/>
              </a:ext>
            </a:extLst>
          </p:cNvPr>
          <p:cNvSpPr/>
          <p:nvPr/>
        </p:nvSpPr>
        <p:spPr>
          <a:xfrm>
            <a:off x="6303506"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Tree>
    <p:extLst>
      <p:ext uri="{BB962C8B-B14F-4D97-AF65-F5344CB8AC3E}">
        <p14:creationId xmlns:p14="http://schemas.microsoft.com/office/powerpoint/2010/main" val="21312839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Note on States</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p:txBody>
          <a:bodyPr>
            <a:normAutofit/>
          </a:bodyPr>
          <a:lstStyle/>
          <a:p>
            <a:r>
              <a:rPr lang="en-US" sz="2800" dirty="0"/>
              <a:t>A </a:t>
            </a:r>
            <a:r>
              <a:rPr lang="en-US" sz="2800" b="1" dirty="0"/>
              <a:t>state</a:t>
            </a:r>
            <a:r>
              <a:rPr lang="en-US" sz="2800" dirty="0"/>
              <a:t> is an abstraction of the current world</a:t>
            </a:r>
          </a:p>
          <a:p>
            <a:pPr lvl="1"/>
            <a:r>
              <a:rPr lang="en-US" sz="2600" dirty="0"/>
              <a:t>Sometimes called </a:t>
            </a:r>
            <a:r>
              <a:rPr lang="en-US" sz="2600" b="1" dirty="0"/>
              <a:t>world state</a:t>
            </a:r>
            <a:r>
              <a:rPr lang="en-US" sz="2600" dirty="0"/>
              <a:t>. </a:t>
            </a:r>
          </a:p>
          <a:p>
            <a:pPr lvl="1"/>
            <a:endParaRPr lang="en-US" sz="2600" dirty="0"/>
          </a:p>
          <a:p>
            <a:r>
              <a:rPr lang="en-US" sz="2400" dirty="0"/>
              <a:t>What is considered relevant to the state changes based on type of problem being solved.</a:t>
            </a:r>
          </a:p>
        </p:txBody>
      </p:sp>
    </p:spTree>
    <p:extLst>
      <p:ext uri="{BB962C8B-B14F-4D97-AF65-F5344CB8AC3E}">
        <p14:creationId xmlns:p14="http://schemas.microsoft.com/office/powerpoint/2010/main" val="365827729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354561" y="5423610"/>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Frontier:T,E,C</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384B1748-032D-4450-B420-87376899F381}"/>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2AF6129-D7BF-4D1C-8CE7-F7D18C342F6C}"/>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13561A5F-2455-4F9E-892E-F3444DC6E9F7}"/>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E085C4FF-CD63-4DEF-8E33-9FB6D6AA6F28}"/>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3BD9FB03-495A-4A1C-8F2B-EB8C9382D3D4}"/>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AD94B9C2-EBDA-491E-81D4-EC4DC79421AE}"/>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BE33F906-D384-4665-B5DF-FF764E57A66F}"/>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E4BA9EB5-843F-4A60-9F5A-1CD5DF3A59FA}"/>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863E6B71-8FD6-4347-BC63-AB3D8AD996C6}"/>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8DB9295-B803-424F-A61C-A6BBD4EE232A}"/>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E227CF53-79DF-40B9-804D-101A5A788AF8}"/>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CCFB4738-C7C3-4BBE-931A-32C8154B7088}"/>
              </a:ext>
            </a:extLst>
          </p:cNvPr>
          <p:cNvSpPr/>
          <p:nvPr/>
        </p:nvSpPr>
        <p:spPr>
          <a:xfrm>
            <a:off x="7177046"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0A0ED6EA-6301-407F-8290-8BA71686261F}"/>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4DCDE878-5218-426F-8C7E-8B2CDC1CB42D}"/>
              </a:ext>
            </a:extLst>
          </p:cNvPr>
          <p:cNvSpPr/>
          <p:nvPr/>
        </p:nvSpPr>
        <p:spPr>
          <a:xfrm>
            <a:off x="8326777"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1A874551-06D4-4654-8B3A-D6E10ED1032C}"/>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B882D10E-15BF-40A3-94B7-BE77A593CB67}"/>
              </a:ext>
            </a:extLst>
          </p:cNvPr>
          <p:cNvSpPr/>
          <p:nvPr/>
        </p:nvSpPr>
        <p:spPr>
          <a:xfrm>
            <a:off x="10525691" y="242457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8F0FE0E8-5CF7-4694-A453-94AEE6E31BD0}"/>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9478FAA3-DF16-47A7-B39E-9D95172BBF84}"/>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E6F0F641-91FC-474B-80A5-212675E219F7}"/>
              </a:ext>
            </a:extLst>
          </p:cNvPr>
          <p:cNvSpPr/>
          <p:nvPr/>
        </p:nvSpPr>
        <p:spPr>
          <a:xfrm>
            <a:off x="4733423"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2577FDBC-4151-492C-8B5A-089A16995874}"/>
              </a:ext>
            </a:extLst>
          </p:cNvPr>
          <p:cNvSpPr/>
          <p:nvPr/>
        </p:nvSpPr>
        <p:spPr>
          <a:xfrm>
            <a:off x="6303506"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Tree>
    <p:extLst>
      <p:ext uri="{BB962C8B-B14F-4D97-AF65-F5344CB8AC3E}">
        <p14:creationId xmlns:p14="http://schemas.microsoft.com/office/powerpoint/2010/main" val="106447794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321905" y="5451381"/>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Frontier:T,E,C,U</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D493081A-8E6A-4935-BBC6-8BDD35F51494}"/>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A64A7108-9DC6-4D6B-9396-DCF03AD3518F}"/>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4B270F56-5E63-4480-B201-97BC04D7724B}"/>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8ECB84EE-E038-4498-B6C9-CDCE827C708C}"/>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B5C9FE38-469A-40BC-A084-0BE3E79AA0D6}"/>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AA9A051C-EE95-4F89-8F0E-B6A1BF5D1246}"/>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76682C61-3541-4F85-A60F-9FB17F1B344D}"/>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CB9C93E7-FA58-467B-A26A-E6A4FCECCDD7}"/>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7227C6D-D478-4C58-8EE9-C81CF89A56C6}"/>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A9D1FEA3-7217-4D7A-98D9-B2735EA28083}"/>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B778982B-A1E9-4EEA-98F9-CFECF17B484B}"/>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B3D423A1-5FC8-48E6-8F5D-84E98B6FB6A4}"/>
              </a:ext>
            </a:extLst>
          </p:cNvPr>
          <p:cNvSpPr/>
          <p:nvPr/>
        </p:nvSpPr>
        <p:spPr>
          <a:xfrm>
            <a:off x="7177046"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C429FFB8-C89E-4190-9937-C0848478929A}"/>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16E1C4BE-8958-430D-BE73-EF8564EBDD0E}"/>
              </a:ext>
            </a:extLst>
          </p:cNvPr>
          <p:cNvSpPr/>
          <p:nvPr/>
        </p:nvSpPr>
        <p:spPr>
          <a:xfrm>
            <a:off x="8326777"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293D10D3-5C6A-4136-9D44-C0739E19676F}"/>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CA73535D-1123-4C8E-93D1-668CAEDAA171}"/>
              </a:ext>
            </a:extLst>
          </p:cNvPr>
          <p:cNvSpPr/>
          <p:nvPr/>
        </p:nvSpPr>
        <p:spPr>
          <a:xfrm>
            <a:off x="10525691" y="242457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818EE005-2256-40BB-AE81-134F0E3C5807}"/>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2E912EA8-51E6-4A61-8870-25FCFF99A38B}"/>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ADA7951C-DF2B-436F-A0A7-A41A6BF66FD4}"/>
              </a:ext>
            </a:extLst>
          </p:cNvPr>
          <p:cNvSpPr/>
          <p:nvPr/>
        </p:nvSpPr>
        <p:spPr>
          <a:xfrm>
            <a:off x="4733423"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8CC34C15-4FD0-4B5F-A0B4-CA65ADF6186C}"/>
              </a:ext>
            </a:extLst>
          </p:cNvPr>
          <p:cNvSpPr/>
          <p:nvPr/>
        </p:nvSpPr>
        <p:spPr>
          <a:xfrm>
            <a:off x="6303506"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2248401D-63CA-4602-8F14-2C1AA8727BBC}"/>
              </a:ext>
            </a:extLst>
          </p:cNvPr>
          <p:cNvCxnSpPr>
            <a:cxnSpLocks/>
            <a:endCxn id="56" idx="0"/>
          </p:cNvCxnSpPr>
          <p:nvPr/>
        </p:nvCxnSpPr>
        <p:spPr>
          <a:xfrm flipH="1">
            <a:off x="8615568" y="299016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4617ED88-0A4A-461C-B471-C98675B7DC93}"/>
              </a:ext>
            </a:extLst>
          </p:cNvPr>
          <p:cNvSpPr/>
          <p:nvPr/>
        </p:nvSpPr>
        <p:spPr>
          <a:xfrm>
            <a:off x="8331363" y="33274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spTree>
    <p:extLst>
      <p:ext uri="{BB962C8B-B14F-4D97-AF65-F5344CB8AC3E}">
        <p14:creationId xmlns:p14="http://schemas.microsoft.com/office/powerpoint/2010/main" val="101716245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447090" y="5377164"/>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Frontier:E,C,U</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D8F87F37-6F2C-41BB-83A6-ADDE45B9FDAE}"/>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4FD6EDC-BBB1-4D9E-82E8-A1D81A246E23}"/>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092245F4-56B3-46CC-97FD-D954DE996322}"/>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305FBAB5-3A13-47CE-BDED-E86901F9F937}"/>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4EC10A84-877F-41AE-99C6-6F53AD8DC19F}"/>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DD766EFC-8CF5-4D6A-8C34-889CD4A59167}"/>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190AB84A-8229-4856-AB0E-1177CC89C36E}"/>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E4E0614E-B211-4E7D-A989-D854F1ED5A3B}"/>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99E3A36D-0D1B-43DA-A7B2-F2F9741308BA}"/>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E9E502A3-A292-40DB-8F6B-681D20A0FE14}"/>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92556153-006A-486F-BEBB-C8A0993602CD}"/>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DBC011ED-989A-4CD4-A67E-39E479429009}"/>
              </a:ext>
            </a:extLst>
          </p:cNvPr>
          <p:cNvSpPr/>
          <p:nvPr/>
        </p:nvSpPr>
        <p:spPr>
          <a:xfrm>
            <a:off x="7177046"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D42D66B8-1573-4BDE-88EC-BF756B23667E}"/>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610AFE0D-299B-4E7D-BA95-2C696E9318BB}"/>
              </a:ext>
            </a:extLst>
          </p:cNvPr>
          <p:cNvSpPr/>
          <p:nvPr/>
        </p:nvSpPr>
        <p:spPr>
          <a:xfrm>
            <a:off x="8326777"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52F13F6A-F7C3-4BE5-AB0A-3B24467EC7B1}"/>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B50A6F26-575B-4400-82B1-1428797DE492}"/>
              </a:ext>
            </a:extLst>
          </p:cNvPr>
          <p:cNvSpPr/>
          <p:nvPr/>
        </p:nvSpPr>
        <p:spPr>
          <a:xfrm>
            <a:off x="10525691" y="24245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187CB8D8-0B2B-4696-A978-CBAE7D4A0ED3}"/>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3F96AD1F-BBD7-4150-BE8A-27A9D7010360}"/>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A3C12644-440B-492A-8E9F-F8AFCD5D61AC}"/>
              </a:ext>
            </a:extLst>
          </p:cNvPr>
          <p:cNvSpPr/>
          <p:nvPr/>
        </p:nvSpPr>
        <p:spPr>
          <a:xfrm>
            <a:off x="4733423"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914A3426-FB6D-42CB-9467-6BE7CF13B298}"/>
              </a:ext>
            </a:extLst>
          </p:cNvPr>
          <p:cNvSpPr/>
          <p:nvPr/>
        </p:nvSpPr>
        <p:spPr>
          <a:xfrm>
            <a:off x="6303506"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2F3B2B51-9D20-4F50-AFEB-DDCF45FE2FE7}"/>
              </a:ext>
            </a:extLst>
          </p:cNvPr>
          <p:cNvCxnSpPr>
            <a:cxnSpLocks/>
            <a:endCxn id="56" idx="0"/>
          </p:cNvCxnSpPr>
          <p:nvPr/>
        </p:nvCxnSpPr>
        <p:spPr>
          <a:xfrm flipH="1">
            <a:off x="8615568" y="299016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16C78ABF-2721-4546-AFB4-AFA6BCCE1202}"/>
              </a:ext>
            </a:extLst>
          </p:cNvPr>
          <p:cNvSpPr/>
          <p:nvPr/>
        </p:nvSpPr>
        <p:spPr>
          <a:xfrm>
            <a:off x="8331363" y="33274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spTree>
    <p:extLst>
      <p:ext uri="{BB962C8B-B14F-4D97-AF65-F5344CB8AC3E}">
        <p14:creationId xmlns:p14="http://schemas.microsoft.com/office/powerpoint/2010/main" val="46476409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321904" y="5502350"/>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Frontier:E,C,U,S</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D60C0D4F-C324-4147-8A85-1AEE8FEC9CF7}"/>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5C988FCC-8239-4E86-BFB4-C6C00FFFECCA}"/>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D307DDB5-34BC-4271-9968-999034A735FE}"/>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6C5F902F-A5E5-4C28-80C1-97DF4890B5AA}"/>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0BF1C92B-7696-4724-9830-23043763780D}"/>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29DE8DD1-65EB-4184-8C08-5F7C6BCA6267}"/>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4CEA66E8-EE53-4F23-BE22-5E8149441806}"/>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E1CA57D4-132E-4577-A2AB-14365C54D5EC}"/>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9B925FF-29E8-443C-9174-C8ED1AB42AC6}"/>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5681659-1226-44CF-993C-D856975757D8}"/>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488F0C2F-57D9-4729-98C7-0AF6FCF9D1EC}"/>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FFEEB038-89F8-4137-94F3-3C82D37D4DC2}"/>
              </a:ext>
            </a:extLst>
          </p:cNvPr>
          <p:cNvSpPr/>
          <p:nvPr/>
        </p:nvSpPr>
        <p:spPr>
          <a:xfrm>
            <a:off x="7177046"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4818BD29-AFB1-469B-B420-0BF1796F7B93}"/>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1B01011F-243D-41B5-A3BC-71E3ED0DCA9B}"/>
              </a:ext>
            </a:extLst>
          </p:cNvPr>
          <p:cNvSpPr/>
          <p:nvPr/>
        </p:nvSpPr>
        <p:spPr>
          <a:xfrm>
            <a:off x="8326777"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0CF7A605-D884-4250-8DF2-5CEFF822A112}"/>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BE3C15FE-FB1B-46BB-AFA5-B4AC19764782}"/>
              </a:ext>
            </a:extLst>
          </p:cNvPr>
          <p:cNvSpPr/>
          <p:nvPr/>
        </p:nvSpPr>
        <p:spPr>
          <a:xfrm>
            <a:off x="10525691" y="24245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96C7C2A4-0BDB-412B-BCD8-B8F531D68153}"/>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5F3EA746-036C-4BA2-AF98-0252150171DD}"/>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1662C6BA-8290-49A4-A152-A2D908F7775E}"/>
              </a:ext>
            </a:extLst>
          </p:cNvPr>
          <p:cNvSpPr/>
          <p:nvPr/>
        </p:nvSpPr>
        <p:spPr>
          <a:xfrm>
            <a:off x="4733423"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49D4FC76-7202-40D1-A435-8A1C5CEDF083}"/>
              </a:ext>
            </a:extLst>
          </p:cNvPr>
          <p:cNvSpPr/>
          <p:nvPr/>
        </p:nvSpPr>
        <p:spPr>
          <a:xfrm>
            <a:off x="6303506"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EC992CD6-4923-401F-BA44-1185FF96838F}"/>
              </a:ext>
            </a:extLst>
          </p:cNvPr>
          <p:cNvCxnSpPr>
            <a:cxnSpLocks/>
            <a:endCxn id="56" idx="0"/>
          </p:cNvCxnSpPr>
          <p:nvPr/>
        </p:nvCxnSpPr>
        <p:spPr>
          <a:xfrm flipH="1">
            <a:off x="8615568" y="299016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99ACFB71-74AF-4A06-A811-6445D41CDFDC}"/>
              </a:ext>
            </a:extLst>
          </p:cNvPr>
          <p:cNvSpPr/>
          <p:nvPr/>
        </p:nvSpPr>
        <p:spPr>
          <a:xfrm>
            <a:off x="8331363" y="33274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0C392674-CD99-40A8-803B-2F98943D0F33}"/>
              </a:ext>
            </a:extLst>
          </p:cNvPr>
          <p:cNvCxnSpPr>
            <a:cxnSpLocks/>
            <a:endCxn id="58" idx="0"/>
          </p:cNvCxnSpPr>
          <p:nvPr/>
        </p:nvCxnSpPr>
        <p:spPr>
          <a:xfrm flipH="1">
            <a:off x="10814482" y="29478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AC7C61C2-4CB4-4873-9239-B71FB99A2EDC}"/>
              </a:ext>
            </a:extLst>
          </p:cNvPr>
          <p:cNvSpPr/>
          <p:nvPr/>
        </p:nvSpPr>
        <p:spPr>
          <a:xfrm>
            <a:off x="10530277" y="328522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Tree>
    <p:extLst>
      <p:ext uri="{BB962C8B-B14F-4D97-AF65-F5344CB8AC3E}">
        <p14:creationId xmlns:p14="http://schemas.microsoft.com/office/powerpoint/2010/main" val="161759691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447090" y="5507793"/>
            <a:ext cx="498837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Frontier:C,U,S</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9AD54FA1-0B03-402E-9A45-489D41AAF717}"/>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F4B09B2-BC2C-4B46-A047-42590258C98D}"/>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2689BB38-3D46-40F1-908E-DB66235DFC36}"/>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0DADB5B3-D316-47DE-B2D9-837861CFE7EA}"/>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4D936288-0316-4FEF-8412-BACCBECECBC0}"/>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BB42E0C8-2FD6-44FB-9B3D-A162FBB845ED}"/>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D907AB64-B88D-45AD-88DB-3F98F92E6EF7}"/>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4FC435E6-D7E3-4745-8DF1-2CADA712E235}"/>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A4CCD5E3-A306-461B-B0A1-752D2B17AD65}"/>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896A126B-5F59-47FE-A43A-BF2A3EEEE59A}"/>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A821519D-CCAA-4779-8C3E-1D7293950C56}"/>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2164F061-7114-4382-8721-A46BCF9BF316}"/>
              </a:ext>
            </a:extLst>
          </p:cNvPr>
          <p:cNvSpPr/>
          <p:nvPr/>
        </p:nvSpPr>
        <p:spPr>
          <a:xfrm>
            <a:off x="7177046"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19C38D3D-AD8C-4608-BA0B-F2C677D5B5E2}"/>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E14B669A-B410-4E99-8772-FF09B391A2A7}"/>
              </a:ext>
            </a:extLst>
          </p:cNvPr>
          <p:cNvSpPr/>
          <p:nvPr/>
        </p:nvSpPr>
        <p:spPr>
          <a:xfrm>
            <a:off x="8326777"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E0826A9F-76A4-4A26-9C6D-11F60984B0EF}"/>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DDC4E976-8C0A-4E4C-8FBF-F7C09FA32AB2}"/>
              </a:ext>
            </a:extLst>
          </p:cNvPr>
          <p:cNvSpPr/>
          <p:nvPr/>
        </p:nvSpPr>
        <p:spPr>
          <a:xfrm>
            <a:off x="10525691" y="24245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0B6CFC4A-938A-4F18-B9FF-485CE1D3D97D}"/>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2A2E17BB-AC69-47F8-A51C-90DB32282680}"/>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0563AC39-A3D1-44E6-9412-4B1CCBA9EB95}"/>
              </a:ext>
            </a:extLst>
          </p:cNvPr>
          <p:cNvSpPr/>
          <p:nvPr/>
        </p:nvSpPr>
        <p:spPr>
          <a:xfrm>
            <a:off x="4733423" y="332910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A7C4A519-5536-4E5C-8BAD-4EB4D0002107}"/>
              </a:ext>
            </a:extLst>
          </p:cNvPr>
          <p:cNvSpPr/>
          <p:nvPr/>
        </p:nvSpPr>
        <p:spPr>
          <a:xfrm>
            <a:off x="6303506" y="332910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2928BF6C-3433-47D3-BE6B-FA4D9D1BBFF5}"/>
              </a:ext>
            </a:extLst>
          </p:cNvPr>
          <p:cNvCxnSpPr>
            <a:cxnSpLocks/>
            <a:endCxn id="56" idx="0"/>
          </p:cNvCxnSpPr>
          <p:nvPr/>
        </p:nvCxnSpPr>
        <p:spPr>
          <a:xfrm flipH="1">
            <a:off x="8615568" y="299016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0E43BF91-C1ED-473C-A220-C4307838BDF1}"/>
              </a:ext>
            </a:extLst>
          </p:cNvPr>
          <p:cNvSpPr/>
          <p:nvPr/>
        </p:nvSpPr>
        <p:spPr>
          <a:xfrm>
            <a:off x="8331363" y="33274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01799211-3753-443A-85A4-CD506574EC6F}"/>
              </a:ext>
            </a:extLst>
          </p:cNvPr>
          <p:cNvCxnSpPr>
            <a:cxnSpLocks/>
            <a:endCxn id="58" idx="0"/>
          </p:cNvCxnSpPr>
          <p:nvPr/>
        </p:nvCxnSpPr>
        <p:spPr>
          <a:xfrm flipH="1">
            <a:off x="10814482" y="29478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379E1BB8-90F4-477E-8F36-33F6A687A043}"/>
              </a:ext>
            </a:extLst>
          </p:cNvPr>
          <p:cNvSpPr/>
          <p:nvPr/>
        </p:nvSpPr>
        <p:spPr>
          <a:xfrm>
            <a:off x="10530277" y="328522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Tree>
    <p:extLst>
      <p:ext uri="{BB962C8B-B14F-4D97-AF65-F5344CB8AC3E}">
        <p14:creationId xmlns:p14="http://schemas.microsoft.com/office/powerpoint/2010/main" val="384087956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164060" y="5451381"/>
            <a:ext cx="6291829"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L,H,M,O,D,I,P,T,E,C</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Frontier:U,S</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C48A3916-0097-43BB-BC8F-C8E33E08F38C}"/>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0B5DB244-1610-4DF3-96CD-DC73AFBEAE8A}"/>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CDC306C7-D64E-41C9-9A62-C02C1725BCEE}"/>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E412B377-54CA-44A3-889F-001D2E35B1DF}"/>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5DA1F63E-EAA4-4413-A5D7-FD25F09E97EF}"/>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E46079A3-DE4B-4181-BA3B-41ED1FE34CE3}"/>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E48F5742-5843-4CFB-8CA4-A2BBF8E23F04}"/>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25A4E3EC-B714-439B-9472-52EBF4A3B79D}"/>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A1020DE0-8D6F-4A02-994F-4EC1833FBBFA}"/>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18A7E27F-5716-4896-8D37-DD204BB0280E}"/>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BB2CD93E-A444-468A-AE1E-71E447D7E789}"/>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59F7CC19-5746-4044-8826-E1BEE7AB3F71}"/>
              </a:ext>
            </a:extLst>
          </p:cNvPr>
          <p:cNvSpPr/>
          <p:nvPr/>
        </p:nvSpPr>
        <p:spPr>
          <a:xfrm>
            <a:off x="7177046"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03D4D0D4-0F66-46B3-9B6B-486BE7563A25}"/>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9ACDA134-F895-45F9-8CAD-E989F609BA55}"/>
              </a:ext>
            </a:extLst>
          </p:cNvPr>
          <p:cNvSpPr/>
          <p:nvPr/>
        </p:nvSpPr>
        <p:spPr>
          <a:xfrm>
            <a:off x="8326777"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240C6F8E-3454-4302-A48B-339F27F2AA1A}"/>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51AFC518-F2C7-4143-987F-F54EA5A023D8}"/>
              </a:ext>
            </a:extLst>
          </p:cNvPr>
          <p:cNvSpPr/>
          <p:nvPr/>
        </p:nvSpPr>
        <p:spPr>
          <a:xfrm>
            <a:off x="10525691" y="24245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84460EE3-0041-4703-9B81-3F839A056034}"/>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2A2130AB-7FD5-416E-9309-8140D44E980C}"/>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940BBA19-6482-4E6B-83E6-F380268AF3B5}"/>
              </a:ext>
            </a:extLst>
          </p:cNvPr>
          <p:cNvSpPr/>
          <p:nvPr/>
        </p:nvSpPr>
        <p:spPr>
          <a:xfrm>
            <a:off x="4733423" y="332910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44BC0E6E-4C59-4E45-BA89-D7329473A022}"/>
              </a:ext>
            </a:extLst>
          </p:cNvPr>
          <p:cNvSpPr/>
          <p:nvPr/>
        </p:nvSpPr>
        <p:spPr>
          <a:xfrm>
            <a:off x="6303506" y="332910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EA28A7AE-8A45-4A26-AB8F-F7102E7FBE22}"/>
              </a:ext>
            </a:extLst>
          </p:cNvPr>
          <p:cNvCxnSpPr>
            <a:cxnSpLocks/>
            <a:endCxn id="56" idx="0"/>
          </p:cNvCxnSpPr>
          <p:nvPr/>
        </p:nvCxnSpPr>
        <p:spPr>
          <a:xfrm flipH="1">
            <a:off x="8615568" y="299016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E1405E70-362A-4350-8805-7348F5B915E2}"/>
              </a:ext>
            </a:extLst>
          </p:cNvPr>
          <p:cNvSpPr/>
          <p:nvPr/>
        </p:nvSpPr>
        <p:spPr>
          <a:xfrm>
            <a:off x="8331363" y="33274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00632618-DAE3-4100-BCDA-81E676474448}"/>
              </a:ext>
            </a:extLst>
          </p:cNvPr>
          <p:cNvCxnSpPr>
            <a:cxnSpLocks/>
            <a:endCxn id="58" idx="0"/>
          </p:cNvCxnSpPr>
          <p:nvPr/>
        </p:nvCxnSpPr>
        <p:spPr>
          <a:xfrm flipH="1">
            <a:off x="10814482" y="29478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65C75073-6B1D-43C6-9B62-8212F46BA58E}"/>
              </a:ext>
            </a:extLst>
          </p:cNvPr>
          <p:cNvSpPr/>
          <p:nvPr/>
        </p:nvSpPr>
        <p:spPr>
          <a:xfrm>
            <a:off x="10530277" y="328522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Tree>
    <p:extLst>
      <p:ext uri="{BB962C8B-B14F-4D97-AF65-F5344CB8AC3E}">
        <p14:creationId xmlns:p14="http://schemas.microsoft.com/office/powerpoint/2010/main" val="342476236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180389" y="5580819"/>
            <a:ext cx="6291829"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L,H,M,O,D,I,P,T,E,C</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Frontier:U,S,B</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8DBD937A-AEA9-40BD-B8D2-76109FF958A2}"/>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3E8CBD8-F2CF-47D8-A3BE-696F54079EE2}"/>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F159BB77-1521-4781-9317-29D73DE55F55}"/>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E6119746-5538-4358-A5F5-2FAABD1DE6C4}"/>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48909805-1D15-4302-BDFA-86961DEE1B5F}"/>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A9E6E698-4D25-409F-848F-FA97CB3B3B74}"/>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BA4A4FB0-8064-44D5-B5D1-ACD1AA29087F}"/>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A56D8779-6BF8-480B-8A95-6C7882C763A9}"/>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BE14006C-4286-412E-A908-44E47E82D49E}"/>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B25E116C-661B-4A35-993E-5D4603766664}"/>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A801DDB4-040E-4B4F-9B9C-7354F192401E}"/>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44CF9154-9392-426C-84EF-1C634C8A1AE8}"/>
              </a:ext>
            </a:extLst>
          </p:cNvPr>
          <p:cNvSpPr/>
          <p:nvPr/>
        </p:nvSpPr>
        <p:spPr>
          <a:xfrm>
            <a:off x="7177046"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70A8B76E-E4BE-4B6B-B64D-4845FD368FBD}"/>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64EC2904-B744-4B71-8D5D-840B1AF2CECA}"/>
              </a:ext>
            </a:extLst>
          </p:cNvPr>
          <p:cNvSpPr/>
          <p:nvPr/>
        </p:nvSpPr>
        <p:spPr>
          <a:xfrm>
            <a:off x="8326777"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FC2D3F38-E4BA-44DB-8E3F-78A08628ABCC}"/>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7509387C-DB43-4ADC-AB25-6E99745F0638}"/>
              </a:ext>
            </a:extLst>
          </p:cNvPr>
          <p:cNvSpPr/>
          <p:nvPr/>
        </p:nvSpPr>
        <p:spPr>
          <a:xfrm>
            <a:off x="10525691" y="24245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FED25AFE-09FB-4632-88F0-26C595EB3DC5}"/>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2BE76A6-4662-494E-A3B2-330EEB66FBD8}"/>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0A0D347A-16E3-4B20-B4A8-7D95E86D5FE6}"/>
              </a:ext>
            </a:extLst>
          </p:cNvPr>
          <p:cNvSpPr/>
          <p:nvPr/>
        </p:nvSpPr>
        <p:spPr>
          <a:xfrm>
            <a:off x="4733423" y="332910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15CB1BB6-B75C-4F62-A530-31A201986935}"/>
              </a:ext>
            </a:extLst>
          </p:cNvPr>
          <p:cNvSpPr/>
          <p:nvPr/>
        </p:nvSpPr>
        <p:spPr>
          <a:xfrm>
            <a:off x="6303506" y="332910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25E6D72C-1977-4981-88FD-163FC942B24B}"/>
              </a:ext>
            </a:extLst>
          </p:cNvPr>
          <p:cNvCxnSpPr>
            <a:cxnSpLocks/>
            <a:endCxn id="56" idx="0"/>
          </p:cNvCxnSpPr>
          <p:nvPr/>
        </p:nvCxnSpPr>
        <p:spPr>
          <a:xfrm flipH="1">
            <a:off x="8615568" y="299016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D01EF081-C909-4514-8AD0-A26401E33113}"/>
              </a:ext>
            </a:extLst>
          </p:cNvPr>
          <p:cNvSpPr/>
          <p:nvPr/>
        </p:nvSpPr>
        <p:spPr>
          <a:xfrm>
            <a:off x="8331363" y="33274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70B3799F-91BA-4203-B225-854611916415}"/>
              </a:ext>
            </a:extLst>
          </p:cNvPr>
          <p:cNvCxnSpPr>
            <a:cxnSpLocks/>
            <a:endCxn id="58" idx="0"/>
          </p:cNvCxnSpPr>
          <p:nvPr/>
        </p:nvCxnSpPr>
        <p:spPr>
          <a:xfrm flipH="1">
            <a:off x="10814482" y="29478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83EC1F93-2983-463F-A04F-C145037BCB1E}"/>
              </a:ext>
            </a:extLst>
          </p:cNvPr>
          <p:cNvSpPr/>
          <p:nvPr/>
        </p:nvSpPr>
        <p:spPr>
          <a:xfrm>
            <a:off x="10530277" y="328522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59" name="Straight Arrow Connector 58">
            <a:extLst>
              <a:ext uri="{FF2B5EF4-FFF2-40B4-BE49-F238E27FC236}">
                <a16:creationId xmlns:a16="http://schemas.microsoft.com/office/drawing/2014/main" id="{6022441F-BC7F-4A2E-96E4-F12CDE2E395E}"/>
              </a:ext>
            </a:extLst>
          </p:cNvPr>
          <p:cNvCxnSpPr>
            <a:cxnSpLocks/>
            <a:endCxn id="60" idx="0"/>
          </p:cNvCxnSpPr>
          <p:nvPr/>
        </p:nvCxnSpPr>
        <p:spPr>
          <a:xfrm flipH="1">
            <a:off x="6587711" y="3831910"/>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409523A1-B035-4CC5-8059-E1F0D1869BF9}"/>
              </a:ext>
            </a:extLst>
          </p:cNvPr>
          <p:cNvSpPr/>
          <p:nvPr/>
        </p:nvSpPr>
        <p:spPr>
          <a:xfrm>
            <a:off x="6303506" y="4169234"/>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Tree>
    <p:extLst>
      <p:ext uri="{BB962C8B-B14F-4D97-AF65-F5344CB8AC3E}">
        <p14:creationId xmlns:p14="http://schemas.microsoft.com/office/powerpoint/2010/main" val="333638614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447089" y="5284655"/>
            <a:ext cx="6291829"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L,H,M,O,D,I,P,T,E,C,U</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Frontier:S,B</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9367E3C7-A1E0-4E02-B8F2-07CB3D1BEC7B}"/>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00A7018F-351E-412E-A478-E9CA574A91EF}"/>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C7147BF1-21B4-43CB-8844-795C51738D50}"/>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D81C8E93-4884-4080-A638-530B4F22B21A}"/>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F0D71C17-A2D4-49F3-BC56-9454C7AB5E6C}"/>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58A6F601-B47C-4A5A-9B76-3CBC9EC231F8}"/>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D66AA66B-6207-40C7-838A-7C0D97212130}"/>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6F3FED79-FA8E-4737-AFBC-E859243ED00A}"/>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A49E765A-C18B-4053-8CCB-C2F3A5C4BC44}"/>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BDBD33FE-E27D-4E96-AB36-936DE106AB4B}"/>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10D51F9B-963D-4F6E-A30B-B96B218A4E3D}"/>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D861B8D7-3CA4-4B66-A05F-F1708D3327AD}"/>
              </a:ext>
            </a:extLst>
          </p:cNvPr>
          <p:cNvSpPr/>
          <p:nvPr/>
        </p:nvSpPr>
        <p:spPr>
          <a:xfrm>
            <a:off x="7177046"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20623407-4FF8-468E-A1B4-6B49C4B29045}"/>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BF6C45BB-8FF5-4928-9F1E-DEB19C3027BC}"/>
              </a:ext>
            </a:extLst>
          </p:cNvPr>
          <p:cNvSpPr/>
          <p:nvPr/>
        </p:nvSpPr>
        <p:spPr>
          <a:xfrm>
            <a:off x="8326777"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9E1E0A1F-2791-4502-9269-776939C3D30A}"/>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8743C324-3FA1-495D-AA1D-DAFC271F2B0D}"/>
              </a:ext>
            </a:extLst>
          </p:cNvPr>
          <p:cNvSpPr/>
          <p:nvPr/>
        </p:nvSpPr>
        <p:spPr>
          <a:xfrm>
            <a:off x="10525691" y="24245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02849844-2C0A-4EC5-B957-6431D576741F}"/>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3DCA6E35-2345-41C9-BC32-06B8C13DFB20}"/>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297CAEEE-E564-4FD0-AC1E-0DB6F9AAABAB}"/>
              </a:ext>
            </a:extLst>
          </p:cNvPr>
          <p:cNvSpPr/>
          <p:nvPr/>
        </p:nvSpPr>
        <p:spPr>
          <a:xfrm>
            <a:off x="4733423" y="332910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4EB5F463-2CE4-493C-B811-B89456E38513}"/>
              </a:ext>
            </a:extLst>
          </p:cNvPr>
          <p:cNvSpPr/>
          <p:nvPr/>
        </p:nvSpPr>
        <p:spPr>
          <a:xfrm>
            <a:off x="6303506" y="332910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176B3E86-55FB-4179-A048-858FEF7A505F}"/>
              </a:ext>
            </a:extLst>
          </p:cNvPr>
          <p:cNvCxnSpPr>
            <a:cxnSpLocks/>
            <a:endCxn id="56" idx="0"/>
          </p:cNvCxnSpPr>
          <p:nvPr/>
        </p:nvCxnSpPr>
        <p:spPr>
          <a:xfrm flipH="1">
            <a:off x="8615568" y="299016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08FA2278-5D41-4C59-8E8E-56443D4EF77A}"/>
              </a:ext>
            </a:extLst>
          </p:cNvPr>
          <p:cNvSpPr/>
          <p:nvPr/>
        </p:nvSpPr>
        <p:spPr>
          <a:xfrm>
            <a:off x="8331363" y="332748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0D51CEDB-67EE-4597-B8F6-603101D66BF2}"/>
              </a:ext>
            </a:extLst>
          </p:cNvPr>
          <p:cNvCxnSpPr>
            <a:cxnSpLocks/>
            <a:endCxn id="58" idx="0"/>
          </p:cNvCxnSpPr>
          <p:nvPr/>
        </p:nvCxnSpPr>
        <p:spPr>
          <a:xfrm flipH="1">
            <a:off x="10814482" y="29478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B5B4ECAE-03E3-468D-A34E-6E8C3E566697}"/>
              </a:ext>
            </a:extLst>
          </p:cNvPr>
          <p:cNvSpPr/>
          <p:nvPr/>
        </p:nvSpPr>
        <p:spPr>
          <a:xfrm>
            <a:off x="10530277" y="328522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59" name="Straight Arrow Connector 58">
            <a:extLst>
              <a:ext uri="{FF2B5EF4-FFF2-40B4-BE49-F238E27FC236}">
                <a16:creationId xmlns:a16="http://schemas.microsoft.com/office/drawing/2014/main" id="{C2A3061D-A048-4997-BEE9-1AF9A6A05174}"/>
              </a:ext>
            </a:extLst>
          </p:cNvPr>
          <p:cNvCxnSpPr>
            <a:cxnSpLocks/>
            <a:endCxn id="60" idx="0"/>
          </p:cNvCxnSpPr>
          <p:nvPr/>
        </p:nvCxnSpPr>
        <p:spPr>
          <a:xfrm flipH="1">
            <a:off x="6587711" y="3831910"/>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0FDD2303-FCB6-4FAA-A1B5-4504240677C1}"/>
              </a:ext>
            </a:extLst>
          </p:cNvPr>
          <p:cNvSpPr/>
          <p:nvPr/>
        </p:nvSpPr>
        <p:spPr>
          <a:xfrm>
            <a:off x="6303506" y="4169234"/>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Tree>
    <p:extLst>
      <p:ext uri="{BB962C8B-B14F-4D97-AF65-F5344CB8AC3E}">
        <p14:creationId xmlns:p14="http://schemas.microsoft.com/office/powerpoint/2010/main" val="331432125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349117" y="5423610"/>
            <a:ext cx="6291829"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L,H,M,O,D,I,P,T,E,C,U,S</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Frontier:B</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3896D77F-B394-4100-8DAD-BB097F95CB2E}"/>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C64EC5B-1E57-4BB6-9877-BBA15331A632}"/>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9A2BF33D-A4AF-493F-9B30-C4D5FCB0A470}"/>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0E5BADEA-11F3-4262-A6BE-CC3A814BF791}"/>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50FE3B87-EF32-4C2B-A704-A0E4375EA2C1}"/>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FA0C2841-BC11-480B-AB2C-C9AA409558C0}"/>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F51C1D29-DB1E-4D5B-A9B5-62A66D39FCFF}"/>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6AE20876-0ABB-4E99-AC08-9B5098916401}"/>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73E944B-02EC-449C-84EE-7C552480F931}"/>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5A41F1D8-C63A-44C6-805E-9149ED59D664}"/>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326A219C-2E41-4747-B683-43B55BF89C12}"/>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BB8AA734-B21F-4528-935C-C02570447EB7}"/>
              </a:ext>
            </a:extLst>
          </p:cNvPr>
          <p:cNvSpPr/>
          <p:nvPr/>
        </p:nvSpPr>
        <p:spPr>
          <a:xfrm>
            <a:off x="7177046"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20D15590-C4FA-4266-9C50-14A43EFA0C06}"/>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DD0ED540-047F-460F-B816-8AB7B711EF58}"/>
              </a:ext>
            </a:extLst>
          </p:cNvPr>
          <p:cNvSpPr/>
          <p:nvPr/>
        </p:nvSpPr>
        <p:spPr>
          <a:xfrm>
            <a:off x="8326777"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F7BFB974-03AA-4425-BAAF-3BD6A4F08248}"/>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AA622F37-6CE0-4473-94D1-4565B7168E76}"/>
              </a:ext>
            </a:extLst>
          </p:cNvPr>
          <p:cNvSpPr/>
          <p:nvPr/>
        </p:nvSpPr>
        <p:spPr>
          <a:xfrm>
            <a:off x="10525691" y="24245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F983B59E-F933-4536-8A4A-40563EDA7D2A}"/>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D38ADD32-7B53-40DE-81E8-C586EB4C4DA0}"/>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FDEB131D-9D8B-4B54-A742-3CA7147006A3}"/>
              </a:ext>
            </a:extLst>
          </p:cNvPr>
          <p:cNvSpPr/>
          <p:nvPr/>
        </p:nvSpPr>
        <p:spPr>
          <a:xfrm>
            <a:off x="4733423" y="332910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D75E9D0E-3C32-4286-BA74-CC039D8C9F30}"/>
              </a:ext>
            </a:extLst>
          </p:cNvPr>
          <p:cNvSpPr/>
          <p:nvPr/>
        </p:nvSpPr>
        <p:spPr>
          <a:xfrm>
            <a:off x="6303506" y="332910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D1294E0C-7E6C-4E10-B08D-D0F15661E3FB}"/>
              </a:ext>
            </a:extLst>
          </p:cNvPr>
          <p:cNvCxnSpPr>
            <a:cxnSpLocks/>
            <a:endCxn id="56" idx="0"/>
          </p:cNvCxnSpPr>
          <p:nvPr/>
        </p:nvCxnSpPr>
        <p:spPr>
          <a:xfrm flipH="1">
            <a:off x="8615568" y="299016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98700215-10C6-4DB9-BC48-3C5B9D4FBFAA}"/>
              </a:ext>
            </a:extLst>
          </p:cNvPr>
          <p:cNvSpPr/>
          <p:nvPr/>
        </p:nvSpPr>
        <p:spPr>
          <a:xfrm>
            <a:off x="8331363" y="332748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8C69C840-601D-497D-A26F-6EFDEDF3D9B7}"/>
              </a:ext>
            </a:extLst>
          </p:cNvPr>
          <p:cNvCxnSpPr>
            <a:cxnSpLocks/>
            <a:endCxn id="58" idx="0"/>
          </p:cNvCxnSpPr>
          <p:nvPr/>
        </p:nvCxnSpPr>
        <p:spPr>
          <a:xfrm flipH="1">
            <a:off x="10814482" y="29478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F4AFDFF2-D835-413E-9138-AB6F93203D24}"/>
              </a:ext>
            </a:extLst>
          </p:cNvPr>
          <p:cNvSpPr/>
          <p:nvPr/>
        </p:nvSpPr>
        <p:spPr>
          <a:xfrm>
            <a:off x="10530277" y="328522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59" name="Straight Arrow Connector 58">
            <a:extLst>
              <a:ext uri="{FF2B5EF4-FFF2-40B4-BE49-F238E27FC236}">
                <a16:creationId xmlns:a16="http://schemas.microsoft.com/office/drawing/2014/main" id="{123BE059-A153-437A-A657-B87198C276D0}"/>
              </a:ext>
            </a:extLst>
          </p:cNvPr>
          <p:cNvCxnSpPr>
            <a:cxnSpLocks/>
            <a:endCxn id="60" idx="0"/>
          </p:cNvCxnSpPr>
          <p:nvPr/>
        </p:nvCxnSpPr>
        <p:spPr>
          <a:xfrm flipH="1">
            <a:off x="6587711" y="3831910"/>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04642B2B-5462-4A57-AFD4-ACC8795F3ED8}"/>
              </a:ext>
            </a:extLst>
          </p:cNvPr>
          <p:cNvSpPr/>
          <p:nvPr/>
        </p:nvSpPr>
        <p:spPr>
          <a:xfrm>
            <a:off x="6303506" y="4169234"/>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Tree>
    <p:extLst>
      <p:ext uri="{BB962C8B-B14F-4D97-AF65-F5344CB8AC3E}">
        <p14:creationId xmlns:p14="http://schemas.microsoft.com/office/powerpoint/2010/main" val="229964553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5387218" y="5451381"/>
            <a:ext cx="6291829"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L,H,M,O,D,I,P,T,E,C,U,S</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Frontier:B,R</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AC333F7B-95F2-4587-8136-2C15BD6AD9F3}"/>
              </a:ext>
            </a:extLst>
          </p:cNvPr>
          <p:cNvCxnSpPr/>
          <p:nvPr/>
        </p:nvCxnSpPr>
        <p:spPr>
          <a:xfrm flipH="1">
            <a:off x="6034242" y="208870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52E1ABD-2475-405E-A7E3-E0DF4C7BBC17}"/>
              </a:ext>
            </a:extLst>
          </p:cNvPr>
          <p:cNvCxnSpPr>
            <a:cxnSpLocks/>
          </p:cNvCxnSpPr>
          <p:nvPr/>
        </p:nvCxnSpPr>
        <p:spPr>
          <a:xfrm>
            <a:off x="6731496" y="210238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EE865929-1791-4B54-873E-F380AAFD7F17}"/>
              </a:ext>
            </a:extLst>
          </p:cNvPr>
          <p:cNvGrpSpPr/>
          <p:nvPr/>
        </p:nvGrpSpPr>
        <p:grpSpPr>
          <a:xfrm>
            <a:off x="6521716" y="630152"/>
            <a:ext cx="4561192" cy="1472184"/>
            <a:chOff x="2833296" y="4352861"/>
            <a:chExt cx="4561192" cy="1472184"/>
          </a:xfrm>
        </p:grpSpPr>
        <p:sp>
          <p:nvSpPr>
            <p:cNvPr id="38" name="Oval 37">
              <a:extLst>
                <a:ext uri="{FF2B5EF4-FFF2-40B4-BE49-F238E27FC236}">
                  <a16:creationId xmlns:a16="http://schemas.microsoft.com/office/drawing/2014/main" id="{AE3BB37B-F011-43F7-98A6-D97F30CD1EFC}"/>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48E9C53D-D313-4905-A7AF-7D3806B17742}"/>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193473D2-A9B2-4722-AE12-6EDA0B01FE93}"/>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D86AEF81-F367-44F4-966F-C75E92E03916}"/>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C0786D1A-2252-45A6-AF98-1EDE812B3BEF}"/>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126E8EBD-FD29-4377-8EA3-64F8DFA85ADA}"/>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5F69DD67-6114-42AD-A048-40C8C0175DAC}"/>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2C35D090-3A43-4F10-9590-4604963266FA}"/>
              </a:ext>
            </a:extLst>
          </p:cNvPr>
          <p:cNvSpPr/>
          <p:nvPr/>
        </p:nvSpPr>
        <p:spPr>
          <a:xfrm>
            <a:off x="5606963"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0639C10C-2FAE-46FB-B9AD-755A50EA72AE}"/>
              </a:ext>
            </a:extLst>
          </p:cNvPr>
          <p:cNvSpPr/>
          <p:nvPr/>
        </p:nvSpPr>
        <p:spPr>
          <a:xfrm>
            <a:off x="7177046"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D987375B-AC58-4D92-B107-A4800D2828B8}"/>
              </a:ext>
            </a:extLst>
          </p:cNvPr>
          <p:cNvCxnSpPr>
            <a:cxnSpLocks/>
            <a:endCxn id="48" idx="0"/>
          </p:cNvCxnSpPr>
          <p:nvPr/>
        </p:nvCxnSpPr>
        <p:spPr>
          <a:xfrm flipH="1">
            <a:off x="8610982" y="210812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0B1136C2-FB68-4091-8A48-2D404D8E91B8}"/>
              </a:ext>
            </a:extLst>
          </p:cNvPr>
          <p:cNvSpPr/>
          <p:nvPr/>
        </p:nvSpPr>
        <p:spPr>
          <a:xfrm>
            <a:off x="8326777" y="244545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257D493F-B2AA-4F75-895E-4D4F1627B3BC}"/>
              </a:ext>
            </a:extLst>
          </p:cNvPr>
          <p:cNvCxnSpPr>
            <a:cxnSpLocks/>
            <a:endCxn id="50" idx="0"/>
          </p:cNvCxnSpPr>
          <p:nvPr/>
        </p:nvCxnSpPr>
        <p:spPr>
          <a:xfrm flipH="1">
            <a:off x="10809896" y="20872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12A44B8D-24AE-4C90-9167-CA85BAB488FC}"/>
              </a:ext>
            </a:extLst>
          </p:cNvPr>
          <p:cNvSpPr/>
          <p:nvPr/>
        </p:nvSpPr>
        <p:spPr>
          <a:xfrm>
            <a:off x="10525691" y="24245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0E986C01-EFDA-4805-88E3-333057771FBC}"/>
              </a:ext>
            </a:extLst>
          </p:cNvPr>
          <p:cNvCxnSpPr/>
          <p:nvPr/>
        </p:nvCxnSpPr>
        <p:spPr>
          <a:xfrm flipH="1">
            <a:off x="5160702" y="297235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157CD9C-86F8-4C94-88E9-B0A9A8031975}"/>
              </a:ext>
            </a:extLst>
          </p:cNvPr>
          <p:cNvCxnSpPr>
            <a:cxnSpLocks/>
          </p:cNvCxnSpPr>
          <p:nvPr/>
        </p:nvCxnSpPr>
        <p:spPr>
          <a:xfrm>
            <a:off x="5857956" y="298603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5EC2F667-994E-42B8-A2A3-B68BA6BFD782}"/>
              </a:ext>
            </a:extLst>
          </p:cNvPr>
          <p:cNvSpPr/>
          <p:nvPr/>
        </p:nvSpPr>
        <p:spPr>
          <a:xfrm>
            <a:off x="4733423" y="332910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72C5D193-C69E-4844-81D4-696EDBFEBA0A}"/>
              </a:ext>
            </a:extLst>
          </p:cNvPr>
          <p:cNvSpPr/>
          <p:nvPr/>
        </p:nvSpPr>
        <p:spPr>
          <a:xfrm>
            <a:off x="6303506" y="332910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DC8D3980-5FE1-4699-8281-55E92D8618ED}"/>
              </a:ext>
            </a:extLst>
          </p:cNvPr>
          <p:cNvCxnSpPr>
            <a:cxnSpLocks/>
            <a:endCxn id="56" idx="0"/>
          </p:cNvCxnSpPr>
          <p:nvPr/>
        </p:nvCxnSpPr>
        <p:spPr>
          <a:xfrm flipH="1">
            <a:off x="8615568" y="299016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0E2382B3-7C4D-416F-BD17-89973049ADCB}"/>
              </a:ext>
            </a:extLst>
          </p:cNvPr>
          <p:cNvSpPr/>
          <p:nvPr/>
        </p:nvSpPr>
        <p:spPr>
          <a:xfrm>
            <a:off x="8331363" y="332748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C94CE156-BE5D-439C-8663-28728279340E}"/>
              </a:ext>
            </a:extLst>
          </p:cNvPr>
          <p:cNvCxnSpPr>
            <a:cxnSpLocks/>
            <a:endCxn id="58" idx="0"/>
          </p:cNvCxnSpPr>
          <p:nvPr/>
        </p:nvCxnSpPr>
        <p:spPr>
          <a:xfrm flipH="1">
            <a:off x="10814482" y="29478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6101AB90-B46B-42DA-AF31-36DB2AF161CD}"/>
              </a:ext>
            </a:extLst>
          </p:cNvPr>
          <p:cNvSpPr/>
          <p:nvPr/>
        </p:nvSpPr>
        <p:spPr>
          <a:xfrm>
            <a:off x="10530277" y="328522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59" name="Straight Arrow Connector 58">
            <a:extLst>
              <a:ext uri="{FF2B5EF4-FFF2-40B4-BE49-F238E27FC236}">
                <a16:creationId xmlns:a16="http://schemas.microsoft.com/office/drawing/2014/main" id="{8E663E8B-85C9-48D4-AF3B-F9F0C4F8634D}"/>
              </a:ext>
            </a:extLst>
          </p:cNvPr>
          <p:cNvCxnSpPr>
            <a:cxnSpLocks/>
            <a:endCxn id="60" idx="0"/>
          </p:cNvCxnSpPr>
          <p:nvPr/>
        </p:nvCxnSpPr>
        <p:spPr>
          <a:xfrm flipH="1">
            <a:off x="6587711" y="3831910"/>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87CADA55-3B02-4FD1-A90F-4D574449D47E}"/>
              </a:ext>
            </a:extLst>
          </p:cNvPr>
          <p:cNvSpPr/>
          <p:nvPr/>
        </p:nvSpPr>
        <p:spPr>
          <a:xfrm>
            <a:off x="6303506" y="4169234"/>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1" name="Straight Arrow Connector 60">
            <a:extLst>
              <a:ext uri="{FF2B5EF4-FFF2-40B4-BE49-F238E27FC236}">
                <a16:creationId xmlns:a16="http://schemas.microsoft.com/office/drawing/2014/main" id="{BF26C6A5-7E55-4F2E-9AF6-42A4EE0B222B}"/>
              </a:ext>
            </a:extLst>
          </p:cNvPr>
          <p:cNvCxnSpPr>
            <a:cxnSpLocks/>
            <a:endCxn id="62" idx="0"/>
          </p:cNvCxnSpPr>
          <p:nvPr/>
        </p:nvCxnSpPr>
        <p:spPr>
          <a:xfrm flipH="1">
            <a:off x="10798703" y="380301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3FCE4654-8639-4331-84C3-6E4AFD6AF985}"/>
              </a:ext>
            </a:extLst>
          </p:cNvPr>
          <p:cNvSpPr/>
          <p:nvPr/>
        </p:nvSpPr>
        <p:spPr>
          <a:xfrm>
            <a:off x="10514498" y="414033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spTree>
    <p:extLst>
      <p:ext uri="{BB962C8B-B14F-4D97-AF65-F5344CB8AC3E}">
        <p14:creationId xmlns:p14="http://schemas.microsoft.com/office/powerpoint/2010/main" val="36312828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Note on States</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p:txBody>
          <a:bodyPr>
            <a:normAutofit/>
          </a:bodyPr>
          <a:lstStyle/>
          <a:p>
            <a:r>
              <a:rPr lang="en-US" sz="2800" dirty="0"/>
              <a:t>Example States:</a:t>
            </a:r>
          </a:p>
          <a:p>
            <a:pPr lvl="1"/>
            <a:r>
              <a:rPr lang="en-US" sz="2200" dirty="0"/>
              <a:t>Chess: piece locations, whose turn it is, captured pieces</a:t>
            </a:r>
          </a:p>
          <a:p>
            <a:pPr lvl="1"/>
            <a:r>
              <a:rPr lang="en-US" sz="2200" dirty="0"/>
              <a:t>Vacuum World: Agent location, dirt locations.</a:t>
            </a:r>
          </a:p>
          <a:p>
            <a:pPr lvl="1"/>
            <a:r>
              <a:rPr lang="en-US" sz="2200" dirty="0"/>
              <a:t>Trip planning: Current Location, fuel remaining</a:t>
            </a:r>
          </a:p>
        </p:txBody>
      </p:sp>
      <p:pic>
        <p:nvPicPr>
          <p:cNvPr id="3" name="Picture 2">
            <a:extLst>
              <a:ext uri="{FF2B5EF4-FFF2-40B4-BE49-F238E27FC236}">
                <a16:creationId xmlns:a16="http://schemas.microsoft.com/office/drawing/2014/main" id="{DCF097E6-0773-C24B-AA1C-486B49F9A0A4}"/>
              </a:ext>
            </a:extLst>
          </p:cNvPr>
          <p:cNvPicPr>
            <a:picLocks noChangeAspect="1"/>
          </p:cNvPicPr>
          <p:nvPr/>
        </p:nvPicPr>
        <p:blipFill>
          <a:blip r:embed="rId3"/>
          <a:stretch>
            <a:fillRect/>
          </a:stretch>
        </p:blipFill>
        <p:spPr>
          <a:xfrm>
            <a:off x="5169238" y="469751"/>
            <a:ext cx="2191002" cy="2186952"/>
          </a:xfrm>
          <a:prstGeom prst="rect">
            <a:avLst/>
          </a:prstGeom>
        </p:spPr>
      </p:pic>
      <p:pic>
        <p:nvPicPr>
          <p:cNvPr id="4" name="Picture 3">
            <a:extLst>
              <a:ext uri="{FF2B5EF4-FFF2-40B4-BE49-F238E27FC236}">
                <a16:creationId xmlns:a16="http://schemas.microsoft.com/office/drawing/2014/main" id="{190BEC32-9673-BB4F-B3A9-2F86CEBC8003}"/>
              </a:ext>
            </a:extLst>
          </p:cNvPr>
          <p:cNvPicPr>
            <a:picLocks noChangeAspect="1"/>
          </p:cNvPicPr>
          <p:nvPr/>
        </p:nvPicPr>
        <p:blipFill>
          <a:blip r:embed="rId4"/>
          <a:stretch>
            <a:fillRect/>
          </a:stretch>
        </p:blipFill>
        <p:spPr>
          <a:xfrm>
            <a:off x="7360239" y="455817"/>
            <a:ext cx="2191001" cy="2191001"/>
          </a:xfrm>
          <a:prstGeom prst="rect">
            <a:avLst/>
          </a:prstGeom>
        </p:spPr>
      </p:pic>
      <p:pic>
        <p:nvPicPr>
          <p:cNvPr id="5" name="Picture 4">
            <a:extLst>
              <a:ext uri="{FF2B5EF4-FFF2-40B4-BE49-F238E27FC236}">
                <a16:creationId xmlns:a16="http://schemas.microsoft.com/office/drawing/2014/main" id="{A43B6F4F-25E0-974F-93F1-208928EEE97B}"/>
              </a:ext>
            </a:extLst>
          </p:cNvPr>
          <p:cNvPicPr>
            <a:picLocks noChangeAspect="1"/>
          </p:cNvPicPr>
          <p:nvPr/>
        </p:nvPicPr>
        <p:blipFill>
          <a:blip r:embed="rId5"/>
          <a:stretch>
            <a:fillRect/>
          </a:stretch>
        </p:blipFill>
        <p:spPr>
          <a:xfrm>
            <a:off x="9551240" y="542577"/>
            <a:ext cx="2017479" cy="2017479"/>
          </a:xfrm>
          <a:prstGeom prst="rect">
            <a:avLst/>
          </a:prstGeom>
        </p:spPr>
      </p:pic>
      <p:grpSp>
        <p:nvGrpSpPr>
          <p:cNvPr id="8" name="Group 7">
            <a:extLst>
              <a:ext uri="{FF2B5EF4-FFF2-40B4-BE49-F238E27FC236}">
                <a16:creationId xmlns:a16="http://schemas.microsoft.com/office/drawing/2014/main" id="{D7A0384E-AD0B-1640-80FD-A6890FF1F1EF}"/>
              </a:ext>
            </a:extLst>
          </p:cNvPr>
          <p:cNvGrpSpPr/>
          <p:nvPr/>
        </p:nvGrpSpPr>
        <p:grpSpPr>
          <a:xfrm>
            <a:off x="8223900" y="3141653"/>
            <a:ext cx="2916325" cy="1391953"/>
            <a:chOff x="6984484" y="2612572"/>
            <a:chExt cx="3738933" cy="2121416"/>
          </a:xfrm>
        </p:grpSpPr>
        <p:grpSp>
          <p:nvGrpSpPr>
            <p:cNvPr id="9" name="Group 8">
              <a:extLst>
                <a:ext uri="{FF2B5EF4-FFF2-40B4-BE49-F238E27FC236}">
                  <a16:creationId xmlns:a16="http://schemas.microsoft.com/office/drawing/2014/main" id="{A5300BEB-4B2E-BA4A-8970-1D84475329B0}"/>
                </a:ext>
              </a:extLst>
            </p:cNvPr>
            <p:cNvGrpSpPr/>
            <p:nvPr/>
          </p:nvGrpSpPr>
          <p:grpSpPr>
            <a:xfrm>
              <a:off x="6984484" y="2612572"/>
              <a:ext cx="3738933" cy="2121416"/>
              <a:chOff x="7103238" y="2135528"/>
              <a:chExt cx="2824223" cy="1412111"/>
            </a:xfrm>
          </p:grpSpPr>
          <p:sp>
            <p:nvSpPr>
              <p:cNvPr id="13" name="Rectangle 12">
                <a:extLst>
                  <a:ext uri="{FF2B5EF4-FFF2-40B4-BE49-F238E27FC236}">
                    <a16:creationId xmlns:a16="http://schemas.microsoft.com/office/drawing/2014/main" id="{3EE41029-C153-6149-A882-9301D697F0C3}"/>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E9CBA0C-A30B-3A46-865B-078AA430E6D2}"/>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16" name="Rectangle 15">
                <a:extLst>
                  <a:ext uri="{FF2B5EF4-FFF2-40B4-BE49-F238E27FC236}">
                    <a16:creationId xmlns:a16="http://schemas.microsoft.com/office/drawing/2014/main" id="{769260B1-A6AA-8342-92CE-92843948765D}"/>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6F904C3-2A42-0141-BA88-94B98CA018C9}"/>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10" name="Picture 9">
              <a:extLst>
                <a:ext uri="{FF2B5EF4-FFF2-40B4-BE49-F238E27FC236}">
                  <a16:creationId xmlns:a16="http://schemas.microsoft.com/office/drawing/2014/main" id="{0F993DB0-AAD0-1840-A1B1-A75866A5A6C4}"/>
                </a:ext>
              </a:extLst>
            </p:cNvPr>
            <p:cNvPicPr>
              <a:picLocks noChangeAspect="1"/>
            </p:cNvPicPr>
            <p:nvPr/>
          </p:nvPicPr>
          <p:blipFill>
            <a:blip r:embed="rId6"/>
            <a:stretch>
              <a:fillRect/>
            </a:stretch>
          </p:blipFill>
          <p:spPr>
            <a:xfrm>
              <a:off x="7076779" y="3049608"/>
              <a:ext cx="1682169" cy="1121446"/>
            </a:xfrm>
            <a:prstGeom prst="rect">
              <a:avLst/>
            </a:prstGeom>
          </p:spPr>
        </p:pic>
        <p:pic>
          <p:nvPicPr>
            <p:cNvPr id="11" name="Picture 10">
              <a:extLst>
                <a:ext uri="{FF2B5EF4-FFF2-40B4-BE49-F238E27FC236}">
                  <a16:creationId xmlns:a16="http://schemas.microsoft.com/office/drawing/2014/main" id="{120065C7-A5B2-2746-ABD4-605FC776C20A}"/>
                </a:ext>
              </a:extLst>
            </p:cNvPr>
            <p:cNvPicPr>
              <a:picLocks noChangeAspect="1"/>
            </p:cNvPicPr>
            <p:nvPr/>
          </p:nvPicPr>
          <p:blipFill>
            <a:blip r:embed="rId7"/>
            <a:stretch>
              <a:fillRect/>
            </a:stretch>
          </p:blipFill>
          <p:spPr>
            <a:xfrm>
              <a:off x="7452035" y="4085128"/>
              <a:ext cx="902943" cy="601360"/>
            </a:xfrm>
            <a:prstGeom prst="rect">
              <a:avLst/>
            </a:prstGeom>
          </p:spPr>
        </p:pic>
        <p:pic>
          <p:nvPicPr>
            <p:cNvPr id="12" name="Picture 11">
              <a:extLst>
                <a:ext uri="{FF2B5EF4-FFF2-40B4-BE49-F238E27FC236}">
                  <a16:creationId xmlns:a16="http://schemas.microsoft.com/office/drawing/2014/main" id="{E750A516-7FFD-0845-BC15-53E9387E40A9}"/>
                </a:ext>
              </a:extLst>
            </p:cNvPr>
            <p:cNvPicPr>
              <a:picLocks noChangeAspect="1"/>
            </p:cNvPicPr>
            <p:nvPr/>
          </p:nvPicPr>
          <p:blipFill>
            <a:blip r:embed="rId7"/>
            <a:stretch>
              <a:fillRect/>
            </a:stretch>
          </p:blipFill>
          <p:spPr>
            <a:xfrm>
              <a:off x="9257921" y="4085128"/>
              <a:ext cx="902943" cy="601360"/>
            </a:xfrm>
            <a:prstGeom prst="rect">
              <a:avLst/>
            </a:prstGeom>
          </p:spPr>
        </p:pic>
      </p:grpSp>
      <p:grpSp>
        <p:nvGrpSpPr>
          <p:cNvPr id="18" name="Group 17">
            <a:extLst>
              <a:ext uri="{FF2B5EF4-FFF2-40B4-BE49-F238E27FC236}">
                <a16:creationId xmlns:a16="http://schemas.microsoft.com/office/drawing/2014/main" id="{4B02562A-E7FB-6741-8CF5-F25021059EA8}"/>
              </a:ext>
            </a:extLst>
          </p:cNvPr>
          <p:cNvGrpSpPr/>
          <p:nvPr/>
        </p:nvGrpSpPr>
        <p:grpSpPr>
          <a:xfrm>
            <a:off x="8223900" y="4632460"/>
            <a:ext cx="2916325" cy="1391953"/>
            <a:chOff x="6984484" y="2612572"/>
            <a:chExt cx="3738933" cy="2121416"/>
          </a:xfrm>
        </p:grpSpPr>
        <p:grpSp>
          <p:nvGrpSpPr>
            <p:cNvPr id="19" name="Group 18">
              <a:extLst>
                <a:ext uri="{FF2B5EF4-FFF2-40B4-BE49-F238E27FC236}">
                  <a16:creationId xmlns:a16="http://schemas.microsoft.com/office/drawing/2014/main" id="{107AD207-FE48-8740-BF12-231413DF3363}"/>
                </a:ext>
              </a:extLst>
            </p:cNvPr>
            <p:cNvGrpSpPr/>
            <p:nvPr/>
          </p:nvGrpSpPr>
          <p:grpSpPr>
            <a:xfrm>
              <a:off x="6984484" y="2612572"/>
              <a:ext cx="3738933" cy="2121416"/>
              <a:chOff x="7103238" y="2135528"/>
              <a:chExt cx="2824223" cy="1412111"/>
            </a:xfrm>
          </p:grpSpPr>
          <p:sp>
            <p:nvSpPr>
              <p:cNvPr id="23" name="Rectangle 22">
                <a:extLst>
                  <a:ext uri="{FF2B5EF4-FFF2-40B4-BE49-F238E27FC236}">
                    <a16:creationId xmlns:a16="http://schemas.microsoft.com/office/drawing/2014/main" id="{98E39DC0-4827-6549-84F4-DC2345333987}"/>
                  </a:ext>
                </a:extLst>
              </p:cNvPr>
              <p:cNvSpPr/>
              <p:nvPr/>
            </p:nvSpPr>
            <p:spPr>
              <a:xfrm>
                <a:off x="7103239"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85BDFAF3-DEC9-A849-ABC0-46373A29F5E7}"/>
                  </a:ext>
                </a:extLst>
              </p:cNvPr>
              <p:cNvSpPr txBox="1"/>
              <p:nvPr/>
            </p:nvSpPr>
            <p:spPr>
              <a:xfrm>
                <a:off x="7103238" y="2145372"/>
                <a:ext cx="46134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A</a:t>
                </a:r>
              </a:p>
            </p:txBody>
          </p:sp>
          <p:sp>
            <p:nvSpPr>
              <p:cNvPr id="25" name="Rectangle 24">
                <a:extLst>
                  <a:ext uri="{FF2B5EF4-FFF2-40B4-BE49-F238E27FC236}">
                    <a16:creationId xmlns:a16="http://schemas.microsoft.com/office/drawing/2014/main" id="{D765A830-41ED-6C4E-B48F-E62A4CB91124}"/>
                  </a:ext>
                </a:extLst>
              </p:cNvPr>
              <p:cNvSpPr/>
              <p:nvPr/>
            </p:nvSpPr>
            <p:spPr>
              <a:xfrm>
                <a:off x="8515350" y="2135528"/>
                <a:ext cx="1412111" cy="1412111"/>
              </a:xfrm>
              <a:prstGeom prst="rect">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3FB2DC3D-23F8-844C-9D5D-03782AE6D645}"/>
                  </a:ext>
                </a:extLst>
              </p:cNvPr>
              <p:cNvSpPr txBox="1"/>
              <p:nvPr/>
            </p:nvSpPr>
            <p:spPr>
              <a:xfrm>
                <a:off x="8515349" y="2145372"/>
                <a:ext cx="573893" cy="340435"/>
              </a:xfrm>
              <a:prstGeom prst="rect">
                <a:avLst/>
              </a:prstGeom>
              <a:noFill/>
            </p:spPr>
            <p:txBody>
              <a:bodyPr wrap="square" rtlCol="0">
                <a:spAutoFit/>
              </a:bodyPr>
              <a:lstStyle/>
              <a:p>
                <a:r>
                  <a:rPr lang="en-US" sz="1600" b="1" dirty="0">
                    <a:latin typeface="Linux Libertine" panose="02000503000000000000" pitchFamily="2" charset="0"/>
                    <a:ea typeface="Linux Libertine" panose="02000503000000000000" pitchFamily="2" charset="0"/>
                    <a:cs typeface="Linux Libertine" panose="02000503000000000000" pitchFamily="2" charset="0"/>
                  </a:rPr>
                  <a:t>B</a:t>
                </a:r>
              </a:p>
            </p:txBody>
          </p:sp>
        </p:grpSp>
        <p:pic>
          <p:nvPicPr>
            <p:cNvPr id="20" name="Picture 19">
              <a:extLst>
                <a:ext uri="{FF2B5EF4-FFF2-40B4-BE49-F238E27FC236}">
                  <a16:creationId xmlns:a16="http://schemas.microsoft.com/office/drawing/2014/main" id="{EFA78AFF-446D-C04D-B662-7608A97DD1C6}"/>
                </a:ext>
              </a:extLst>
            </p:cNvPr>
            <p:cNvPicPr>
              <a:picLocks noChangeAspect="1"/>
            </p:cNvPicPr>
            <p:nvPr/>
          </p:nvPicPr>
          <p:blipFill>
            <a:blip r:embed="rId6"/>
            <a:stretch>
              <a:fillRect/>
            </a:stretch>
          </p:blipFill>
          <p:spPr>
            <a:xfrm>
              <a:off x="7076779" y="3049608"/>
              <a:ext cx="1682169" cy="1121446"/>
            </a:xfrm>
            <a:prstGeom prst="rect">
              <a:avLst/>
            </a:prstGeom>
          </p:spPr>
        </p:pic>
        <p:pic>
          <p:nvPicPr>
            <p:cNvPr id="21" name="Picture 20">
              <a:extLst>
                <a:ext uri="{FF2B5EF4-FFF2-40B4-BE49-F238E27FC236}">
                  <a16:creationId xmlns:a16="http://schemas.microsoft.com/office/drawing/2014/main" id="{73F74F3D-CB98-A44F-9C4D-52FFF1D36CA0}"/>
                </a:ext>
              </a:extLst>
            </p:cNvPr>
            <p:cNvPicPr>
              <a:picLocks noChangeAspect="1"/>
            </p:cNvPicPr>
            <p:nvPr/>
          </p:nvPicPr>
          <p:blipFill>
            <a:blip r:embed="rId7"/>
            <a:stretch>
              <a:fillRect/>
            </a:stretch>
          </p:blipFill>
          <p:spPr>
            <a:xfrm>
              <a:off x="7452035" y="4085128"/>
              <a:ext cx="902943" cy="601360"/>
            </a:xfrm>
            <a:prstGeom prst="rect">
              <a:avLst/>
            </a:prstGeom>
          </p:spPr>
        </p:pic>
      </p:grpSp>
      <p:pic>
        <p:nvPicPr>
          <p:cNvPr id="30" name="Picture 29">
            <a:extLst>
              <a:ext uri="{FF2B5EF4-FFF2-40B4-BE49-F238E27FC236}">
                <a16:creationId xmlns:a16="http://schemas.microsoft.com/office/drawing/2014/main" id="{88320071-2C80-D649-9F5B-3E1101D33E29}"/>
              </a:ext>
            </a:extLst>
          </p:cNvPr>
          <p:cNvPicPr>
            <a:picLocks noChangeAspect="1"/>
          </p:cNvPicPr>
          <p:nvPr/>
        </p:nvPicPr>
        <p:blipFill>
          <a:blip r:embed="rId8"/>
          <a:stretch>
            <a:fillRect/>
          </a:stretch>
        </p:blipFill>
        <p:spPr>
          <a:xfrm>
            <a:off x="643787" y="4049640"/>
            <a:ext cx="3075307" cy="1856195"/>
          </a:xfrm>
          <a:prstGeom prst="rect">
            <a:avLst/>
          </a:prstGeom>
        </p:spPr>
      </p:pic>
      <p:pic>
        <p:nvPicPr>
          <p:cNvPr id="70" name="Picture 69">
            <a:extLst>
              <a:ext uri="{FF2B5EF4-FFF2-40B4-BE49-F238E27FC236}">
                <a16:creationId xmlns:a16="http://schemas.microsoft.com/office/drawing/2014/main" id="{A11916B6-CC8E-7541-9365-548B919FCF43}"/>
              </a:ext>
            </a:extLst>
          </p:cNvPr>
          <p:cNvPicPr>
            <a:picLocks noChangeAspect="1"/>
          </p:cNvPicPr>
          <p:nvPr/>
        </p:nvPicPr>
        <p:blipFill>
          <a:blip r:embed="rId8"/>
          <a:stretch>
            <a:fillRect/>
          </a:stretch>
        </p:blipFill>
        <p:spPr>
          <a:xfrm>
            <a:off x="3850633" y="4027932"/>
            <a:ext cx="3075307" cy="1856195"/>
          </a:xfrm>
          <a:prstGeom prst="rect">
            <a:avLst/>
          </a:prstGeom>
        </p:spPr>
      </p:pic>
      <p:sp>
        <p:nvSpPr>
          <p:cNvPr id="31" name="Oval 30">
            <a:extLst>
              <a:ext uri="{FF2B5EF4-FFF2-40B4-BE49-F238E27FC236}">
                <a16:creationId xmlns:a16="http://schemas.microsoft.com/office/drawing/2014/main" id="{22AD4C94-41B7-0F4A-A4BC-94D886C505F2}"/>
              </a:ext>
            </a:extLst>
          </p:cNvPr>
          <p:cNvSpPr/>
          <p:nvPr/>
        </p:nvSpPr>
        <p:spPr>
          <a:xfrm>
            <a:off x="2508422" y="4107861"/>
            <a:ext cx="333632" cy="394578"/>
          </a:xfrm>
          <a:prstGeom prst="ellipse">
            <a:avLst/>
          </a:prstGeom>
          <a:noFill/>
          <a:ln w="412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CFD5303F-688E-4F4C-8210-A3255A2D6829}"/>
              </a:ext>
            </a:extLst>
          </p:cNvPr>
          <p:cNvSpPr/>
          <p:nvPr/>
        </p:nvSpPr>
        <p:spPr>
          <a:xfrm>
            <a:off x="6169295" y="4247585"/>
            <a:ext cx="333632" cy="394578"/>
          </a:xfrm>
          <a:prstGeom prst="ellipse">
            <a:avLst/>
          </a:prstGeom>
          <a:noFill/>
          <a:ln w="412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62897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xEl>
                                              <p:pRg st="1" end="1"/>
                                            </p:txEl>
                                          </p:spTgt>
                                        </p:tgtEl>
                                        <p:attrNameLst>
                                          <p:attrName>style.visibility</p:attrName>
                                        </p:attrNameLst>
                                      </p:cBhvr>
                                      <p:to>
                                        <p:strVal val="visible"/>
                                      </p:to>
                                    </p:set>
                                    <p:animEffect transition="in" filter="dissolve">
                                      <p:cBhvr>
                                        <p:cTn id="7" dur="500"/>
                                        <p:tgtEl>
                                          <p:spTgt spid="1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par>
                                <p:cTn id="13" presetID="9"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dissolve">
                                      <p:cBhvr>
                                        <p:cTn id="15" dur="500"/>
                                        <p:tgtEl>
                                          <p:spTgt spid="4"/>
                                        </p:tgtEl>
                                      </p:cBhvr>
                                    </p:animEffect>
                                  </p:childTnLst>
                                </p:cTn>
                              </p:par>
                              <p:par>
                                <p:cTn id="16" presetID="9"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dissolv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15">
                                            <p:txEl>
                                              <p:pRg st="2" end="2"/>
                                            </p:txEl>
                                          </p:spTgt>
                                        </p:tgtEl>
                                        <p:attrNameLst>
                                          <p:attrName>style.visibility</p:attrName>
                                        </p:attrNameLst>
                                      </p:cBhvr>
                                      <p:to>
                                        <p:strVal val="visible"/>
                                      </p:to>
                                    </p:set>
                                    <p:animEffect transition="in" filter="dissolve">
                                      <p:cBhvr>
                                        <p:cTn id="23" dur="500"/>
                                        <p:tgtEl>
                                          <p:spTgt spid="15">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dissolve">
                                      <p:cBhvr>
                                        <p:cTn id="28" dur="500"/>
                                        <p:tgtEl>
                                          <p:spTgt spid="8"/>
                                        </p:tgtEl>
                                      </p:cBhvr>
                                    </p:animEffect>
                                  </p:childTnLst>
                                </p:cTn>
                              </p:par>
                              <p:par>
                                <p:cTn id="29" presetID="9"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dissolve">
                                      <p:cBhvr>
                                        <p:cTn id="31" dur="500"/>
                                        <p:tgtEl>
                                          <p:spTgt spid="18"/>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15">
                                            <p:txEl>
                                              <p:pRg st="3" end="3"/>
                                            </p:txEl>
                                          </p:spTgt>
                                        </p:tgtEl>
                                        <p:attrNameLst>
                                          <p:attrName>style.visibility</p:attrName>
                                        </p:attrNameLst>
                                      </p:cBhvr>
                                      <p:to>
                                        <p:strVal val="visible"/>
                                      </p:to>
                                    </p:set>
                                    <p:animEffect transition="in" filter="dissolve">
                                      <p:cBhvr>
                                        <p:cTn id="36" dur="500"/>
                                        <p:tgtEl>
                                          <p:spTgt spid="15">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dissolve">
                                      <p:cBhvr>
                                        <p:cTn id="41" dur="500"/>
                                        <p:tgtEl>
                                          <p:spTgt spid="30"/>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31"/>
                                        </p:tgtEl>
                                        <p:attrNameLst>
                                          <p:attrName>style.visibility</p:attrName>
                                        </p:attrNameLst>
                                      </p:cBhvr>
                                      <p:to>
                                        <p:strVal val="visible"/>
                                      </p:to>
                                    </p:set>
                                    <p:animEffect transition="in" filter="dissolve">
                                      <p:cBhvr>
                                        <p:cTn id="44" dur="500"/>
                                        <p:tgtEl>
                                          <p:spTgt spid="31"/>
                                        </p:tgtEl>
                                      </p:cBhvr>
                                    </p:animEffect>
                                  </p:childTnLst>
                                </p:cTn>
                              </p:par>
                            </p:childTnLst>
                          </p:cTn>
                        </p:par>
                      </p:childTnLst>
                    </p:cTn>
                  </p:par>
                  <p:par>
                    <p:cTn id="45" fill="hold">
                      <p:stCondLst>
                        <p:cond delay="indefinite"/>
                      </p:stCondLst>
                      <p:childTnLst>
                        <p:par>
                          <p:cTn id="46" fill="hold">
                            <p:stCondLst>
                              <p:cond delay="0"/>
                            </p:stCondLst>
                            <p:childTnLst>
                              <p:par>
                                <p:cTn id="47" presetID="9" presetClass="entr" presetSubtype="0" fill="hold" grpId="0" nodeType="clickEffect">
                                  <p:stCondLst>
                                    <p:cond delay="0"/>
                                  </p:stCondLst>
                                  <p:childTnLst>
                                    <p:set>
                                      <p:cBhvr>
                                        <p:cTn id="48" dur="1" fill="hold">
                                          <p:stCondLst>
                                            <p:cond delay="0"/>
                                          </p:stCondLst>
                                        </p:cTn>
                                        <p:tgtEl>
                                          <p:spTgt spid="72"/>
                                        </p:tgtEl>
                                        <p:attrNameLst>
                                          <p:attrName>style.visibility</p:attrName>
                                        </p:attrNameLst>
                                      </p:cBhvr>
                                      <p:to>
                                        <p:strVal val="visible"/>
                                      </p:to>
                                    </p:set>
                                    <p:animEffect transition="in" filter="dissolve">
                                      <p:cBhvr>
                                        <p:cTn id="49" dur="500"/>
                                        <p:tgtEl>
                                          <p:spTgt spid="72"/>
                                        </p:tgtEl>
                                      </p:cBhvr>
                                    </p:animEffect>
                                  </p:childTnLst>
                                </p:cTn>
                              </p:par>
                              <p:par>
                                <p:cTn id="50" presetID="9" presetClass="entr" presetSubtype="0" fill="hold" nodeType="withEffect">
                                  <p:stCondLst>
                                    <p:cond delay="0"/>
                                  </p:stCondLst>
                                  <p:childTnLst>
                                    <p:set>
                                      <p:cBhvr>
                                        <p:cTn id="51" dur="1" fill="hold">
                                          <p:stCondLst>
                                            <p:cond delay="0"/>
                                          </p:stCondLst>
                                        </p:cTn>
                                        <p:tgtEl>
                                          <p:spTgt spid="70"/>
                                        </p:tgtEl>
                                        <p:attrNameLst>
                                          <p:attrName>style.visibility</p:attrName>
                                        </p:attrNameLst>
                                      </p:cBhvr>
                                      <p:to>
                                        <p:strVal val="visible"/>
                                      </p:to>
                                    </p:set>
                                    <p:animEffect transition="in" filter="dissolve">
                                      <p:cBhvr>
                                        <p:cTn id="52"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72"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4830885" y="5580193"/>
            <a:ext cx="6732466"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L,H,M,O,D,I,P,T,E,C,U,S,B</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Frontier:R</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B79543CD-FE34-4A4D-957E-2F81B1D14203}"/>
              </a:ext>
            </a:extLst>
          </p:cNvPr>
          <p:cNvCxnSpPr/>
          <p:nvPr/>
        </p:nvCxnSpPr>
        <p:spPr>
          <a:xfrm flipH="1">
            <a:off x="6131703" y="199132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FE30537-5530-4C50-B44B-915771FA45FD}"/>
              </a:ext>
            </a:extLst>
          </p:cNvPr>
          <p:cNvCxnSpPr>
            <a:cxnSpLocks/>
          </p:cNvCxnSpPr>
          <p:nvPr/>
        </p:nvCxnSpPr>
        <p:spPr>
          <a:xfrm>
            <a:off x="6828957" y="200500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90DA7ACF-38E8-4AD2-973B-4A946012F90F}"/>
              </a:ext>
            </a:extLst>
          </p:cNvPr>
          <p:cNvGrpSpPr/>
          <p:nvPr/>
        </p:nvGrpSpPr>
        <p:grpSpPr>
          <a:xfrm>
            <a:off x="6619177" y="532773"/>
            <a:ext cx="4561192" cy="1472184"/>
            <a:chOff x="2833296" y="4352861"/>
            <a:chExt cx="4561192" cy="1472184"/>
          </a:xfrm>
        </p:grpSpPr>
        <p:sp>
          <p:nvSpPr>
            <p:cNvPr id="38" name="Oval 37">
              <a:extLst>
                <a:ext uri="{FF2B5EF4-FFF2-40B4-BE49-F238E27FC236}">
                  <a16:creationId xmlns:a16="http://schemas.microsoft.com/office/drawing/2014/main" id="{6AFBE089-092D-4272-88AE-5033D08844BB}"/>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92752BC9-1653-403D-82A3-D479A1DBC43D}"/>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F1A5C3D9-3389-4338-9F53-5DB43254F7B7}"/>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83C48973-877B-406E-972B-C33A18591FEF}"/>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72C7DF30-D100-46AA-A689-4E38F29C39B8}"/>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B9C9D57A-3C9D-4DBB-A188-3335B23EADD6}"/>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1A4EB134-35FB-441C-B648-A9F32C290FCF}"/>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7327EBF4-EC60-4BBA-B7FE-9721D8B50352}"/>
              </a:ext>
            </a:extLst>
          </p:cNvPr>
          <p:cNvSpPr/>
          <p:nvPr/>
        </p:nvSpPr>
        <p:spPr>
          <a:xfrm>
            <a:off x="5704424"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47B74084-A869-4099-AC96-03FC922BE02F}"/>
              </a:ext>
            </a:extLst>
          </p:cNvPr>
          <p:cNvSpPr/>
          <p:nvPr/>
        </p:nvSpPr>
        <p:spPr>
          <a:xfrm>
            <a:off x="7274507"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92D6878D-E272-4799-A1E6-7512DA0E4007}"/>
              </a:ext>
            </a:extLst>
          </p:cNvPr>
          <p:cNvCxnSpPr>
            <a:cxnSpLocks/>
            <a:endCxn id="48" idx="0"/>
          </p:cNvCxnSpPr>
          <p:nvPr/>
        </p:nvCxnSpPr>
        <p:spPr>
          <a:xfrm flipH="1">
            <a:off x="8708443" y="2010747"/>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32C36103-3AD7-4F42-9D5F-7246EDFA16DE}"/>
              </a:ext>
            </a:extLst>
          </p:cNvPr>
          <p:cNvSpPr/>
          <p:nvPr/>
        </p:nvSpPr>
        <p:spPr>
          <a:xfrm>
            <a:off x="8424238"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9005405D-E067-45BD-B0F0-75561AAC2127}"/>
              </a:ext>
            </a:extLst>
          </p:cNvPr>
          <p:cNvCxnSpPr>
            <a:cxnSpLocks/>
            <a:endCxn id="50" idx="0"/>
          </p:cNvCxnSpPr>
          <p:nvPr/>
        </p:nvCxnSpPr>
        <p:spPr>
          <a:xfrm flipH="1">
            <a:off x="10907357" y="1989869"/>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1DF5477A-F78F-450D-9F38-7D405F4A7D0A}"/>
              </a:ext>
            </a:extLst>
          </p:cNvPr>
          <p:cNvSpPr/>
          <p:nvPr/>
        </p:nvSpPr>
        <p:spPr>
          <a:xfrm>
            <a:off x="10623152" y="2327193"/>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E79F42B5-511E-4547-A104-D2FFB02A3150}"/>
              </a:ext>
            </a:extLst>
          </p:cNvPr>
          <p:cNvCxnSpPr/>
          <p:nvPr/>
        </p:nvCxnSpPr>
        <p:spPr>
          <a:xfrm flipH="1">
            <a:off x="5258163" y="2874976"/>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A816E44-5102-4324-A8CB-7887F5B0ECAF}"/>
              </a:ext>
            </a:extLst>
          </p:cNvPr>
          <p:cNvCxnSpPr>
            <a:cxnSpLocks/>
          </p:cNvCxnSpPr>
          <p:nvPr/>
        </p:nvCxnSpPr>
        <p:spPr>
          <a:xfrm>
            <a:off x="5955417" y="2888656"/>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930B327C-8005-499F-9695-0DD0E459F90E}"/>
              </a:ext>
            </a:extLst>
          </p:cNvPr>
          <p:cNvSpPr/>
          <p:nvPr/>
        </p:nvSpPr>
        <p:spPr>
          <a:xfrm>
            <a:off x="4830884" y="323172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0F98EE52-A2E3-40C0-9099-E71D246DE131}"/>
              </a:ext>
            </a:extLst>
          </p:cNvPr>
          <p:cNvSpPr/>
          <p:nvPr/>
        </p:nvSpPr>
        <p:spPr>
          <a:xfrm>
            <a:off x="6400967" y="323172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2045BA2C-1FA0-4A92-BD7B-12B406F5DACC}"/>
              </a:ext>
            </a:extLst>
          </p:cNvPr>
          <p:cNvCxnSpPr>
            <a:cxnSpLocks/>
            <a:endCxn id="56" idx="0"/>
          </p:cNvCxnSpPr>
          <p:nvPr/>
        </p:nvCxnSpPr>
        <p:spPr>
          <a:xfrm flipH="1">
            <a:off x="8713029" y="2892783"/>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1A4B88E2-98FE-4147-8FD7-C645E03B4E09}"/>
              </a:ext>
            </a:extLst>
          </p:cNvPr>
          <p:cNvSpPr/>
          <p:nvPr/>
        </p:nvSpPr>
        <p:spPr>
          <a:xfrm>
            <a:off x="8428824" y="3230107"/>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C595D215-C69A-4550-909A-0154E9AEAFEA}"/>
              </a:ext>
            </a:extLst>
          </p:cNvPr>
          <p:cNvCxnSpPr>
            <a:cxnSpLocks/>
            <a:endCxn id="58" idx="0"/>
          </p:cNvCxnSpPr>
          <p:nvPr/>
        </p:nvCxnSpPr>
        <p:spPr>
          <a:xfrm flipH="1">
            <a:off x="10911943" y="2850519"/>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198E3F07-9027-479E-8BB1-21DBDC047B1D}"/>
              </a:ext>
            </a:extLst>
          </p:cNvPr>
          <p:cNvSpPr/>
          <p:nvPr/>
        </p:nvSpPr>
        <p:spPr>
          <a:xfrm>
            <a:off x="10627738" y="3187843"/>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59" name="Straight Arrow Connector 58">
            <a:extLst>
              <a:ext uri="{FF2B5EF4-FFF2-40B4-BE49-F238E27FC236}">
                <a16:creationId xmlns:a16="http://schemas.microsoft.com/office/drawing/2014/main" id="{371CC9A6-C83F-4D1A-BEB7-BB529992920E}"/>
              </a:ext>
            </a:extLst>
          </p:cNvPr>
          <p:cNvCxnSpPr>
            <a:cxnSpLocks/>
            <a:endCxn id="60" idx="0"/>
          </p:cNvCxnSpPr>
          <p:nvPr/>
        </p:nvCxnSpPr>
        <p:spPr>
          <a:xfrm flipH="1">
            <a:off x="6685172" y="373453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A6154773-236B-4AA4-97F1-938F5F41B292}"/>
              </a:ext>
            </a:extLst>
          </p:cNvPr>
          <p:cNvSpPr/>
          <p:nvPr/>
        </p:nvSpPr>
        <p:spPr>
          <a:xfrm>
            <a:off x="6400967" y="40718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1" name="Straight Arrow Connector 60">
            <a:extLst>
              <a:ext uri="{FF2B5EF4-FFF2-40B4-BE49-F238E27FC236}">
                <a16:creationId xmlns:a16="http://schemas.microsoft.com/office/drawing/2014/main" id="{8CEDEB7E-B171-4692-94CD-C1909A96E06F}"/>
              </a:ext>
            </a:extLst>
          </p:cNvPr>
          <p:cNvCxnSpPr>
            <a:cxnSpLocks/>
            <a:endCxn id="62" idx="0"/>
          </p:cNvCxnSpPr>
          <p:nvPr/>
        </p:nvCxnSpPr>
        <p:spPr>
          <a:xfrm flipH="1">
            <a:off x="10896164" y="370563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2FDFE089-019D-48C1-A4E8-8F55DFF9A4D3}"/>
              </a:ext>
            </a:extLst>
          </p:cNvPr>
          <p:cNvSpPr/>
          <p:nvPr/>
        </p:nvSpPr>
        <p:spPr>
          <a:xfrm>
            <a:off x="10611959" y="404295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spTree>
    <p:extLst>
      <p:ext uri="{BB962C8B-B14F-4D97-AF65-F5344CB8AC3E}">
        <p14:creationId xmlns:p14="http://schemas.microsoft.com/office/powerpoint/2010/main" val="155897949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4636103" y="5617819"/>
            <a:ext cx="6821111"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L,H,M,O,D,I,P,T,E,C,U,S,B</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Frontier:R,G,A</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8BF07CBC-0E99-4D69-B8B2-1CEA8DA48DE2}"/>
              </a:ext>
            </a:extLst>
          </p:cNvPr>
          <p:cNvCxnSpPr/>
          <p:nvPr/>
        </p:nvCxnSpPr>
        <p:spPr>
          <a:xfrm flipH="1">
            <a:off x="6131703" y="199132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604FC96-88B8-4782-ACEC-6B2709C3DC48}"/>
              </a:ext>
            </a:extLst>
          </p:cNvPr>
          <p:cNvCxnSpPr>
            <a:cxnSpLocks/>
          </p:cNvCxnSpPr>
          <p:nvPr/>
        </p:nvCxnSpPr>
        <p:spPr>
          <a:xfrm>
            <a:off x="6828957" y="200500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C5D3545D-26A6-4CF3-8A08-5F8E478018F8}"/>
              </a:ext>
            </a:extLst>
          </p:cNvPr>
          <p:cNvGrpSpPr/>
          <p:nvPr/>
        </p:nvGrpSpPr>
        <p:grpSpPr>
          <a:xfrm>
            <a:off x="6619177" y="532773"/>
            <a:ext cx="4561192" cy="1472184"/>
            <a:chOff x="2833296" y="4352861"/>
            <a:chExt cx="4561192" cy="1472184"/>
          </a:xfrm>
        </p:grpSpPr>
        <p:sp>
          <p:nvSpPr>
            <p:cNvPr id="38" name="Oval 37">
              <a:extLst>
                <a:ext uri="{FF2B5EF4-FFF2-40B4-BE49-F238E27FC236}">
                  <a16:creationId xmlns:a16="http://schemas.microsoft.com/office/drawing/2014/main" id="{E4745EE7-D82C-4F44-8F2B-C12D1F042096}"/>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AD24226B-4763-485F-8DDF-06D4076DDEA3}"/>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BC89B661-B8CE-4828-8393-4100588F8C8A}"/>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E9467459-2CEE-4CEA-8D77-BCAFEDDCF87F}"/>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C8CBC681-0452-4615-A74E-024FB7162B7E}"/>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381FA49B-4150-4C87-AB16-6DB9D8A5CDA9}"/>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0EE6E8C9-4FDE-45A7-8EFB-F7E1BA7564A3}"/>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0FEB396C-44E1-413B-A09E-CCF90597B119}"/>
              </a:ext>
            </a:extLst>
          </p:cNvPr>
          <p:cNvSpPr/>
          <p:nvPr/>
        </p:nvSpPr>
        <p:spPr>
          <a:xfrm>
            <a:off x="5704424"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208FAA8C-77AE-4A6A-92D8-528F8280087F}"/>
              </a:ext>
            </a:extLst>
          </p:cNvPr>
          <p:cNvSpPr/>
          <p:nvPr/>
        </p:nvSpPr>
        <p:spPr>
          <a:xfrm>
            <a:off x="7274507"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9BD4556C-FE31-4210-876E-8220A8AFCF43}"/>
              </a:ext>
            </a:extLst>
          </p:cNvPr>
          <p:cNvCxnSpPr>
            <a:cxnSpLocks/>
            <a:endCxn id="48" idx="0"/>
          </p:cNvCxnSpPr>
          <p:nvPr/>
        </p:nvCxnSpPr>
        <p:spPr>
          <a:xfrm flipH="1">
            <a:off x="8708443" y="2010747"/>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1FC3D8F7-0E30-4C12-83B1-2E4BFF765982}"/>
              </a:ext>
            </a:extLst>
          </p:cNvPr>
          <p:cNvSpPr/>
          <p:nvPr/>
        </p:nvSpPr>
        <p:spPr>
          <a:xfrm>
            <a:off x="8424238"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2611DF0C-53F4-43B7-A266-486475E128D9}"/>
              </a:ext>
            </a:extLst>
          </p:cNvPr>
          <p:cNvCxnSpPr>
            <a:cxnSpLocks/>
            <a:endCxn id="50" idx="0"/>
          </p:cNvCxnSpPr>
          <p:nvPr/>
        </p:nvCxnSpPr>
        <p:spPr>
          <a:xfrm flipH="1">
            <a:off x="10907357" y="1989869"/>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60C0A44E-4D4B-4B79-90B9-F37E419A2F29}"/>
              </a:ext>
            </a:extLst>
          </p:cNvPr>
          <p:cNvSpPr/>
          <p:nvPr/>
        </p:nvSpPr>
        <p:spPr>
          <a:xfrm>
            <a:off x="10623152" y="2327193"/>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905A9EC4-C236-40C0-8933-04A54DEED345}"/>
              </a:ext>
            </a:extLst>
          </p:cNvPr>
          <p:cNvCxnSpPr/>
          <p:nvPr/>
        </p:nvCxnSpPr>
        <p:spPr>
          <a:xfrm flipH="1">
            <a:off x="5258163" y="2874976"/>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6CA5E691-8032-4F1C-90A2-AB259FB4E5B6}"/>
              </a:ext>
            </a:extLst>
          </p:cNvPr>
          <p:cNvCxnSpPr>
            <a:cxnSpLocks/>
          </p:cNvCxnSpPr>
          <p:nvPr/>
        </p:nvCxnSpPr>
        <p:spPr>
          <a:xfrm>
            <a:off x="5955417" y="2888656"/>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3873F8AC-FCCD-4D5D-8DB8-8ACF5B76CF4F}"/>
              </a:ext>
            </a:extLst>
          </p:cNvPr>
          <p:cNvSpPr/>
          <p:nvPr/>
        </p:nvSpPr>
        <p:spPr>
          <a:xfrm>
            <a:off x="4830884" y="323172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05EAE7A1-C98B-4FB9-8E36-686AEE03A7E5}"/>
              </a:ext>
            </a:extLst>
          </p:cNvPr>
          <p:cNvSpPr/>
          <p:nvPr/>
        </p:nvSpPr>
        <p:spPr>
          <a:xfrm>
            <a:off x="6400967" y="323172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C2B957F2-F74E-42EE-9259-6A97558FE1B6}"/>
              </a:ext>
            </a:extLst>
          </p:cNvPr>
          <p:cNvCxnSpPr>
            <a:cxnSpLocks/>
            <a:endCxn id="56" idx="0"/>
          </p:cNvCxnSpPr>
          <p:nvPr/>
        </p:nvCxnSpPr>
        <p:spPr>
          <a:xfrm flipH="1">
            <a:off x="8713029" y="2892783"/>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AC34D26A-6418-445A-A502-D991B4F91A67}"/>
              </a:ext>
            </a:extLst>
          </p:cNvPr>
          <p:cNvSpPr/>
          <p:nvPr/>
        </p:nvSpPr>
        <p:spPr>
          <a:xfrm>
            <a:off x="8428824" y="3230107"/>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711A03BC-52CC-4569-8535-B1256AE5FEFB}"/>
              </a:ext>
            </a:extLst>
          </p:cNvPr>
          <p:cNvCxnSpPr>
            <a:cxnSpLocks/>
            <a:endCxn id="58" idx="0"/>
          </p:cNvCxnSpPr>
          <p:nvPr/>
        </p:nvCxnSpPr>
        <p:spPr>
          <a:xfrm flipH="1">
            <a:off x="10911943" y="2850519"/>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83D8E6AB-A6D4-4D6A-A0C8-512F5AD41213}"/>
              </a:ext>
            </a:extLst>
          </p:cNvPr>
          <p:cNvSpPr/>
          <p:nvPr/>
        </p:nvSpPr>
        <p:spPr>
          <a:xfrm>
            <a:off x="10627738" y="3187843"/>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59" name="Straight Arrow Connector 58">
            <a:extLst>
              <a:ext uri="{FF2B5EF4-FFF2-40B4-BE49-F238E27FC236}">
                <a16:creationId xmlns:a16="http://schemas.microsoft.com/office/drawing/2014/main" id="{F5AAA30E-7ACE-4B22-9E63-B68595EB9FDC}"/>
              </a:ext>
            </a:extLst>
          </p:cNvPr>
          <p:cNvCxnSpPr>
            <a:cxnSpLocks/>
            <a:endCxn id="60" idx="0"/>
          </p:cNvCxnSpPr>
          <p:nvPr/>
        </p:nvCxnSpPr>
        <p:spPr>
          <a:xfrm flipH="1">
            <a:off x="6685172" y="373453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13E1FDE6-BE73-46DE-9DCB-C20F62312B3A}"/>
              </a:ext>
            </a:extLst>
          </p:cNvPr>
          <p:cNvSpPr/>
          <p:nvPr/>
        </p:nvSpPr>
        <p:spPr>
          <a:xfrm>
            <a:off x="6400967" y="40718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1" name="Straight Arrow Connector 60">
            <a:extLst>
              <a:ext uri="{FF2B5EF4-FFF2-40B4-BE49-F238E27FC236}">
                <a16:creationId xmlns:a16="http://schemas.microsoft.com/office/drawing/2014/main" id="{ABBDB571-6AAA-4C7B-A89F-95293C293700}"/>
              </a:ext>
            </a:extLst>
          </p:cNvPr>
          <p:cNvCxnSpPr>
            <a:cxnSpLocks/>
            <a:endCxn id="62" idx="0"/>
          </p:cNvCxnSpPr>
          <p:nvPr/>
        </p:nvCxnSpPr>
        <p:spPr>
          <a:xfrm flipH="1">
            <a:off x="10896164" y="370563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D48D9C52-93B0-40A5-84CE-457D8BD8BF0E}"/>
              </a:ext>
            </a:extLst>
          </p:cNvPr>
          <p:cNvSpPr/>
          <p:nvPr/>
        </p:nvSpPr>
        <p:spPr>
          <a:xfrm>
            <a:off x="10611959" y="404295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cxnSp>
        <p:nvCxnSpPr>
          <p:cNvPr id="63" name="Straight Arrow Connector 62">
            <a:extLst>
              <a:ext uri="{FF2B5EF4-FFF2-40B4-BE49-F238E27FC236}">
                <a16:creationId xmlns:a16="http://schemas.microsoft.com/office/drawing/2014/main" id="{6F5EF8B1-E805-44FC-BB96-7E37AAAF2D94}"/>
              </a:ext>
            </a:extLst>
          </p:cNvPr>
          <p:cNvCxnSpPr/>
          <p:nvPr/>
        </p:nvCxnSpPr>
        <p:spPr>
          <a:xfrm flipH="1">
            <a:off x="5978973" y="4594536"/>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B0487FD1-4DE8-4C9A-8C6D-664134C63A9F}"/>
              </a:ext>
            </a:extLst>
          </p:cNvPr>
          <p:cNvCxnSpPr>
            <a:cxnSpLocks/>
          </p:cNvCxnSpPr>
          <p:nvPr/>
        </p:nvCxnSpPr>
        <p:spPr>
          <a:xfrm>
            <a:off x="6676227" y="4608216"/>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1C2BD1FC-C65F-40F6-AF80-A3FDD78DD23E}"/>
              </a:ext>
            </a:extLst>
          </p:cNvPr>
          <p:cNvSpPr/>
          <p:nvPr/>
        </p:nvSpPr>
        <p:spPr>
          <a:xfrm>
            <a:off x="5551694" y="49512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66" name="Oval 65">
            <a:extLst>
              <a:ext uri="{FF2B5EF4-FFF2-40B4-BE49-F238E27FC236}">
                <a16:creationId xmlns:a16="http://schemas.microsoft.com/office/drawing/2014/main" id="{68E5A4C6-3F7A-495A-A13B-9C6FED7C4992}"/>
              </a:ext>
            </a:extLst>
          </p:cNvPr>
          <p:cNvSpPr/>
          <p:nvPr/>
        </p:nvSpPr>
        <p:spPr>
          <a:xfrm>
            <a:off x="7121777" y="49512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Tree>
    <p:extLst>
      <p:ext uri="{BB962C8B-B14F-4D97-AF65-F5344CB8AC3E}">
        <p14:creationId xmlns:p14="http://schemas.microsoft.com/office/powerpoint/2010/main" val="232220907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4423832" y="5451381"/>
            <a:ext cx="7436154"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L,H,M,O,D,I,P,T,E,C,U,S,B,R</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Frontier:G,A</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2D383D37-DD82-4AAD-AB1E-33C4B7A79A21}"/>
              </a:ext>
            </a:extLst>
          </p:cNvPr>
          <p:cNvCxnSpPr/>
          <p:nvPr/>
        </p:nvCxnSpPr>
        <p:spPr>
          <a:xfrm flipH="1">
            <a:off x="6131703" y="199132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2EFBDFF-9015-43C9-9E47-4760667FEFB7}"/>
              </a:ext>
            </a:extLst>
          </p:cNvPr>
          <p:cNvCxnSpPr>
            <a:cxnSpLocks/>
          </p:cNvCxnSpPr>
          <p:nvPr/>
        </p:nvCxnSpPr>
        <p:spPr>
          <a:xfrm>
            <a:off x="6828957" y="200500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2F1EE0F9-09D6-423D-8706-B1EB2CEC82FA}"/>
              </a:ext>
            </a:extLst>
          </p:cNvPr>
          <p:cNvGrpSpPr/>
          <p:nvPr/>
        </p:nvGrpSpPr>
        <p:grpSpPr>
          <a:xfrm>
            <a:off x="6619177" y="532773"/>
            <a:ext cx="4561192" cy="1472184"/>
            <a:chOff x="2833296" y="4352861"/>
            <a:chExt cx="4561192" cy="1472184"/>
          </a:xfrm>
        </p:grpSpPr>
        <p:sp>
          <p:nvSpPr>
            <p:cNvPr id="38" name="Oval 37">
              <a:extLst>
                <a:ext uri="{FF2B5EF4-FFF2-40B4-BE49-F238E27FC236}">
                  <a16:creationId xmlns:a16="http://schemas.microsoft.com/office/drawing/2014/main" id="{C15DDC5A-3DEC-48D5-8F0E-35703332A262}"/>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765FADEB-F264-4950-8744-798A0D106159}"/>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AD9E632F-190F-4D91-8E2A-3B7CB95C8FE3}"/>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AC82F260-6987-490C-9C85-9D074E8CDBEE}"/>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FA33DA30-5D9D-4848-83B9-339CA432E4C6}"/>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9F406EE8-F4EE-40D3-A538-0BF96D300AE3}"/>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457CE743-DC54-4707-AFE0-31EF5B514FD8}"/>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B72A1F7D-BE82-4E18-BD73-F3777D44C8BF}"/>
              </a:ext>
            </a:extLst>
          </p:cNvPr>
          <p:cNvSpPr/>
          <p:nvPr/>
        </p:nvSpPr>
        <p:spPr>
          <a:xfrm>
            <a:off x="5704424"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024F8222-053E-4EE4-9805-EB4EF3B93A99}"/>
              </a:ext>
            </a:extLst>
          </p:cNvPr>
          <p:cNvSpPr/>
          <p:nvPr/>
        </p:nvSpPr>
        <p:spPr>
          <a:xfrm>
            <a:off x="7274507"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24240075-56F9-487C-9567-1ABBAC711993}"/>
              </a:ext>
            </a:extLst>
          </p:cNvPr>
          <p:cNvCxnSpPr>
            <a:cxnSpLocks/>
            <a:endCxn id="48" idx="0"/>
          </p:cNvCxnSpPr>
          <p:nvPr/>
        </p:nvCxnSpPr>
        <p:spPr>
          <a:xfrm flipH="1">
            <a:off x="8708443" y="2010747"/>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1F59A273-277A-4766-AA41-66EE7B5905F2}"/>
              </a:ext>
            </a:extLst>
          </p:cNvPr>
          <p:cNvSpPr/>
          <p:nvPr/>
        </p:nvSpPr>
        <p:spPr>
          <a:xfrm>
            <a:off x="8424238"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C37D2D67-6CEF-4226-BC79-78784AE0541B}"/>
              </a:ext>
            </a:extLst>
          </p:cNvPr>
          <p:cNvCxnSpPr>
            <a:cxnSpLocks/>
            <a:endCxn id="50" idx="0"/>
          </p:cNvCxnSpPr>
          <p:nvPr/>
        </p:nvCxnSpPr>
        <p:spPr>
          <a:xfrm flipH="1">
            <a:off x="10907357" y="1989869"/>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2D30B15D-7360-410F-8D00-24F29F86D80A}"/>
              </a:ext>
            </a:extLst>
          </p:cNvPr>
          <p:cNvSpPr/>
          <p:nvPr/>
        </p:nvSpPr>
        <p:spPr>
          <a:xfrm>
            <a:off x="10623152" y="2327193"/>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3EB804A6-A2E7-4F00-A073-160782C76C1B}"/>
              </a:ext>
            </a:extLst>
          </p:cNvPr>
          <p:cNvCxnSpPr/>
          <p:nvPr/>
        </p:nvCxnSpPr>
        <p:spPr>
          <a:xfrm flipH="1">
            <a:off x="5258163" y="2874976"/>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D6DC450-8E0E-4827-B2BA-D589389F9118}"/>
              </a:ext>
            </a:extLst>
          </p:cNvPr>
          <p:cNvCxnSpPr>
            <a:cxnSpLocks/>
          </p:cNvCxnSpPr>
          <p:nvPr/>
        </p:nvCxnSpPr>
        <p:spPr>
          <a:xfrm>
            <a:off x="5955417" y="2888656"/>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0F6A8BBE-199F-4E82-9FCD-511CD4762C54}"/>
              </a:ext>
            </a:extLst>
          </p:cNvPr>
          <p:cNvSpPr/>
          <p:nvPr/>
        </p:nvSpPr>
        <p:spPr>
          <a:xfrm>
            <a:off x="4830884" y="323172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C140E1F1-29BD-4A08-BF22-DD76D7FB1E61}"/>
              </a:ext>
            </a:extLst>
          </p:cNvPr>
          <p:cNvSpPr/>
          <p:nvPr/>
        </p:nvSpPr>
        <p:spPr>
          <a:xfrm>
            <a:off x="6400967" y="323172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5ADC5FE6-9013-4CA7-A07F-92EABFA370E6}"/>
              </a:ext>
            </a:extLst>
          </p:cNvPr>
          <p:cNvCxnSpPr>
            <a:cxnSpLocks/>
            <a:endCxn id="56" idx="0"/>
          </p:cNvCxnSpPr>
          <p:nvPr/>
        </p:nvCxnSpPr>
        <p:spPr>
          <a:xfrm flipH="1">
            <a:off x="8713029" y="2892783"/>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366BE358-00BE-43DC-A666-7717F5ED8E0E}"/>
              </a:ext>
            </a:extLst>
          </p:cNvPr>
          <p:cNvSpPr/>
          <p:nvPr/>
        </p:nvSpPr>
        <p:spPr>
          <a:xfrm>
            <a:off x="8428824" y="3230107"/>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D703E84B-7257-4C56-9D7A-3403CFC66D62}"/>
              </a:ext>
            </a:extLst>
          </p:cNvPr>
          <p:cNvCxnSpPr>
            <a:cxnSpLocks/>
            <a:endCxn id="58" idx="0"/>
          </p:cNvCxnSpPr>
          <p:nvPr/>
        </p:nvCxnSpPr>
        <p:spPr>
          <a:xfrm flipH="1">
            <a:off x="10911943" y="2850519"/>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545450E1-2C80-434E-99F6-F39E91E2E945}"/>
              </a:ext>
            </a:extLst>
          </p:cNvPr>
          <p:cNvSpPr/>
          <p:nvPr/>
        </p:nvSpPr>
        <p:spPr>
          <a:xfrm>
            <a:off x="10627738" y="3187843"/>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59" name="Straight Arrow Connector 58">
            <a:extLst>
              <a:ext uri="{FF2B5EF4-FFF2-40B4-BE49-F238E27FC236}">
                <a16:creationId xmlns:a16="http://schemas.microsoft.com/office/drawing/2014/main" id="{44631DE1-DD55-413C-BB6B-1D32AE929781}"/>
              </a:ext>
            </a:extLst>
          </p:cNvPr>
          <p:cNvCxnSpPr>
            <a:cxnSpLocks/>
            <a:endCxn id="60" idx="0"/>
          </p:cNvCxnSpPr>
          <p:nvPr/>
        </p:nvCxnSpPr>
        <p:spPr>
          <a:xfrm flipH="1">
            <a:off x="6685172" y="373453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EE6660EE-97F5-46C4-AF26-ABDAA6795AA1}"/>
              </a:ext>
            </a:extLst>
          </p:cNvPr>
          <p:cNvSpPr/>
          <p:nvPr/>
        </p:nvSpPr>
        <p:spPr>
          <a:xfrm>
            <a:off x="6400967" y="40718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1" name="Straight Arrow Connector 60">
            <a:extLst>
              <a:ext uri="{FF2B5EF4-FFF2-40B4-BE49-F238E27FC236}">
                <a16:creationId xmlns:a16="http://schemas.microsoft.com/office/drawing/2014/main" id="{2D0D4B8C-118B-49A4-9466-06D65864557E}"/>
              </a:ext>
            </a:extLst>
          </p:cNvPr>
          <p:cNvCxnSpPr>
            <a:cxnSpLocks/>
            <a:endCxn id="62" idx="0"/>
          </p:cNvCxnSpPr>
          <p:nvPr/>
        </p:nvCxnSpPr>
        <p:spPr>
          <a:xfrm flipH="1">
            <a:off x="10896164" y="370563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2326B686-BE36-4BD5-8E05-9FFBC6BFEB81}"/>
              </a:ext>
            </a:extLst>
          </p:cNvPr>
          <p:cNvSpPr/>
          <p:nvPr/>
        </p:nvSpPr>
        <p:spPr>
          <a:xfrm>
            <a:off x="10611959" y="404295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cxnSp>
        <p:nvCxnSpPr>
          <p:cNvPr id="63" name="Straight Arrow Connector 62">
            <a:extLst>
              <a:ext uri="{FF2B5EF4-FFF2-40B4-BE49-F238E27FC236}">
                <a16:creationId xmlns:a16="http://schemas.microsoft.com/office/drawing/2014/main" id="{B24A019D-732A-4B70-AC14-3EFDA716F3AA}"/>
              </a:ext>
            </a:extLst>
          </p:cNvPr>
          <p:cNvCxnSpPr/>
          <p:nvPr/>
        </p:nvCxnSpPr>
        <p:spPr>
          <a:xfrm flipH="1">
            <a:off x="5978973" y="4594536"/>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64E146B1-800D-46EC-8A40-B884A05924BB}"/>
              </a:ext>
            </a:extLst>
          </p:cNvPr>
          <p:cNvCxnSpPr>
            <a:cxnSpLocks/>
          </p:cNvCxnSpPr>
          <p:nvPr/>
        </p:nvCxnSpPr>
        <p:spPr>
          <a:xfrm>
            <a:off x="6676227" y="4608216"/>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550186A8-FE97-42B7-8AF1-73269CC01045}"/>
              </a:ext>
            </a:extLst>
          </p:cNvPr>
          <p:cNvSpPr/>
          <p:nvPr/>
        </p:nvSpPr>
        <p:spPr>
          <a:xfrm>
            <a:off x="5551694" y="49512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66" name="Oval 65">
            <a:extLst>
              <a:ext uri="{FF2B5EF4-FFF2-40B4-BE49-F238E27FC236}">
                <a16:creationId xmlns:a16="http://schemas.microsoft.com/office/drawing/2014/main" id="{2A8B4342-F273-420B-9A88-4E5AA6F45099}"/>
              </a:ext>
            </a:extLst>
          </p:cNvPr>
          <p:cNvSpPr/>
          <p:nvPr/>
        </p:nvSpPr>
        <p:spPr>
          <a:xfrm>
            <a:off x="7121777" y="49512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Tree>
    <p:extLst>
      <p:ext uri="{BB962C8B-B14F-4D97-AF65-F5344CB8AC3E}">
        <p14:creationId xmlns:p14="http://schemas.microsoft.com/office/powerpoint/2010/main" val="117358392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4396618" y="5562565"/>
            <a:ext cx="7267425" cy="164865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L,H,M,O,D,I,P,T,E,C,U,S,B,R</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Frontier:G,A,Q</a:t>
            </a: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35" name="Straight Arrow Connector 34">
            <a:extLst>
              <a:ext uri="{FF2B5EF4-FFF2-40B4-BE49-F238E27FC236}">
                <a16:creationId xmlns:a16="http://schemas.microsoft.com/office/drawing/2014/main" id="{02D4C75A-2936-4ED1-866A-B8BE7AF400CC}"/>
              </a:ext>
            </a:extLst>
          </p:cNvPr>
          <p:cNvCxnSpPr/>
          <p:nvPr/>
        </p:nvCxnSpPr>
        <p:spPr>
          <a:xfrm flipH="1">
            <a:off x="6131703" y="199132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D6B6F88-A27E-404F-ADE6-DBA9406C32F6}"/>
              </a:ext>
            </a:extLst>
          </p:cNvPr>
          <p:cNvCxnSpPr>
            <a:cxnSpLocks/>
          </p:cNvCxnSpPr>
          <p:nvPr/>
        </p:nvCxnSpPr>
        <p:spPr>
          <a:xfrm>
            <a:off x="6828957" y="200500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3955014B-A2E5-47E1-AD68-6F7C23DFCB9E}"/>
              </a:ext>
            </a:extLst>
          </p:cNvPr>
          <p:cNvGrpSpPr/>
          <p:nvPr/>
        </p:nvGrpSpPr>
        <p:grpSpPr>
          <a:xfrm>
            <a:off x="6619177" y="532773"/>
            <a:ext cx="4561192" cy="1472184"/>
            <a:chOff x="2833296" y="4352861"/>
            <a:chExt cx="4561192" cy="1472184"/>
          </a:xfrm>
        </p:grpSpPr>
        <p:sp>
          <p:nvSpPr>
            <p:cNvPr id="38" name="Oval 37">
              <a:extLst>
                <a:ext uri="{FF2B5EF4-FFF2-40B4-BE49-F238E27FC236}">
                  <a16:creationId xmlns:a16="http://schemas.microsoft.com/office/drawing/2014/main" id="{071B9D3B-C777-450E-85FF-192B7D566825}"/>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B7263FD4-2020-4E58-8FAE-54D6A9B21166}"/>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0B5695C9-3031-4C1A-9963-5579C7AF2716}"/>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C6A3E2B9-94F1-4872-80EC-F154630C076E}"/>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4E072CD0-CBB1-4A28-B798-3D6317AEC70C}"/>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3B928DF-880C-4F47-9CB1-0B712AFE9B87}"/>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EF80B1CD-5249-486A-857D-183955D89B51}"/>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10C44A8D-7F9C-403B-BD73-659B26A1C7AC}"/>
              </a:ext>
            </a:extLst>
          </p:cNvPr>
          <p:cNvSpPr/>
          <p:nvPr/>
        </p:nvSpPr>
        <p:spPr>
          <a:xfrm>
            <a:off x="5704424"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B8C53A5C-0528-4183-9A50-D42C090C521A}"/>
              </a:ext>
            </a:extLst>
          </p:cNvPr>
          <p:cNvSpPr/>
          <p:nvPr/>
        </p:nvSpPr>
        <p:spPr>
          <a:xfrm>
            <a:off x="7274507"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BF380731-6560-4DD5-A724-9AF0F691FA99}"/>
              </a:ext>
            </a:extLst>
          </p:cNvPr>
          <p:cNvCxnSpPr>
            <a:cxnSpLocks/>
            <a:endCxn id="48" idx="0"/>
          </p:cNvCxnSpPr>
          <p:nvPr/>
        </p:nvCxnSpPr>
        <p:spPr>
          <a:xfrm flipH="1">
            <a:off x="8708443" y="2010747"/>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F6983680-CBE8-4B9A-803E-F35B4C3BB095}"/>
              </a:ext>
            </a:extLst>
          </p:cNvPr>
          <p:cNvSpPr/>
          <p:nvPr/>
        </p:nvSpPr>
        <p:spPr>
          <a:xfrm>
            <a:off x="8424238" y="234807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C7F78251-DEE6-43D9-88C7-9D673F9B0DC6}"/>
              </a:ext>
            </a:extLst>
          </p:cNvPr>
          <p:cNvCxnSpPr>
            <a:cxnSpLocks/>
            <a:endCxn id="50" idx="0"/>
          </p:cNvCxnSpPr>
          <p:nvPr/>
        </p:nvCxnSpPr>
        <p:spPr>
          <a:xfrm flipH="1">
            <a:off x="10907357" y="1989869"/>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727953C4-C588-41D6-BC37-50C11DF072A0}"/>
              </a:ext>
            </a:extLst>
          </p:cNvPr>
          <p:cNvSpPr/>
          <p:nvPr/>
        </p:nvSpPr>
        <p:spPr>
          <a:xfrm>
            <a:off x="10623152" y="2327193"/>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0FCFD789-D77A-4F83-93CE-A8D2844B4C24}"/>
              </a:ext>
            </a:extLst>
          </p:cNvPr>
          <p:cNvCxnSpPr/>
          <p:nvPr/>
        </p:nvCxnSpPr>
        <p:spPr>
          <a:xfrm flipH="1">
            <a:off x="5258163" y="2874976"/>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F83EE80-F3B5-4C7A-8EFA-7E90C3B033DF}"/>
              </a:ext>
            </a:extLst>
          </p:cNvPr>
          <p:cNvCxnSpPr>
            <a:cxnSpLocks/>
          </p:cNvCxnSpPr>
          <p:nvPr/>
        </p:nvCxnSpPr>
        <p:spPr>
          <a:xfrm>
            <a:off x="5955417" y="2888656"/>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ECB42ABF-9768-4F6F-993C-D098155D1EE7}"/>
              </a:ext>
            </a:extLst>
          </p:cNvPr>
          <p:cNvSpPr/>
          <p:nvPr/>
        </p:nvSpPr>
        <p:spPr>
          <a:xfrm>
            <a:off x="4830884" y="323172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04EB8C52-4995-40D7-9F30-E167377D5386}"/>
              </a:ext>
            </a:extLst>
          </p:cNvPr>
          <p:cNvSpPr/>
          <p:nvPr/>
        </p:nvSpPr>
        <p:spPr>
          <a:xfrm>
            <a:off x="6400967" y="323172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03A22299-1532-4EC3-96D4-3AFBAE219903}"/>
              </a:ext>
            </a:extLst>
          </p:cNvPr>
          <p:cNvCxnSpPr>
            <a:cxnSpLocks/>
            <a:endCxn id="56" idx="0"/>
          </p:cNvCxnSpPr>
          <p:nvPr/>
        </p:nvCxnSpPr>
        <p:spPr>
          <a:xfrm flipH="1">
            <a:off x="8713029" y="2892783"/>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EE8A74B3-08DC-4E42-B18E-AE1F6FC670EC}"/>
              </a:ext>
            </a:extLst>
          </p:cNvPr>
          <p:cNvSpPr/>
          <p:nvPr/>
        </p:nvSpPr>
        <p:spPr>
          <a:xfrm>
            <a:off x="8428824" y="3230107"/>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49CB41B9-BABE-4E0E-9ED2-EA428486700C}"/>
              </a:ext>
            </a:extLst>
          </p:cNvPr>
          <p:cNvCxnSpPr>
            <a:cxnSpLocks/>
            <a:endCxn id="58" idx="0"/>
          </p:cNvCxnSpPr>
          <p:nvPr/>
        </p:nvCxnSpPr>
        <p:spPr>
          <a:xfrm flipH="1">
            <a:off x="10911943" y="2850519"/>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F07E62CC-A52E-4B34-BF9F-63F61C7FF224}"/>
              </a:ext>
            </a:extLst>
          </p:cNvPr>
          <p:cNvSpPr/>
          <p:nvPr/>
        </p:nvSpPr>
        <p:spPr>
          <a:xfrm>
            <a:off x="10627738" y="3187843"/>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59" name="Straight Arrow Connector 58">
            <a:extLst>
              <a:ext uri="{FF2B5EF4-FFF2-40B4-BE49-F238E27FC236}">
                <a16:creationId xmlns:a16="http://schemas.microsoft.com/office/drawing/2014/main" id="{76230165-3C36-4878-B130-8A1B4BA0A69A}"/>
              </a:ext>
            </a:extLst>
          </p:cNvPr>
          <p:cNvCxnSpPr>
            <a:cxnSpLocks/>
            <a:endCxn id="60" idx="0"/>
          </p:cNvCxnSpPr>
          <p:nvPr/>
        </p:nvCxnSpPr>
        <p:spPr>
          <a:xfrm flipH="1">
            <a:off x="6685172" y="373453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14082F30-EF74-420B-9E43-F668FF56DC1A}"/>
              </a:ext>
            </a:extLst>
          </p:cNvPr>
          <p:cNvSpPr/>
          <p:nvPr/>
        </p:nvSpPr>
        <p:spPr>
          <a:xfrm>
            <a:off x="6400967" y="40718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1" name="Straight Arrow Connector 60">
            <a:extLst>
              <a:ext uri="{FF2B5EF4-FFF2-40B4-BE49-F238E27FC236}">
                <a16:creationId xmlns:a16="http://schemas.microsoft.com/office/drawing/2014/main" id="{9A70D854-AB35-4DCF-8CDD-3A8C5D91C56E}"/>
              </a:ext>
            </a:extLst>
          </p:cNvPr>
          <p:cNvCxnSpPr>
            <a:cxnSpLocks/>
            <a:endCxn id="62" idx="0"/>
          </p:cNvCxnSpPr>
          <p:nvPr/>
        </p:nvCxnSpPr>
        <p:spPr>
          <a:xfrm flipH="1">
            <a:off x="10896164" y="370563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C28A8535-3BCF-4F23-86A9-DC707D361A6F}"/>
              </a:ext>
            </a:extLst>
          </p:cNvPr>
          <p:cNvSpPr/>
          <p:nvPr/>
        </p:nvSpPr>
        <p:spPr>
          <a:xfrm>
            <a:off x="10611959" y="404295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cxnSp>
        <p:nvCxnSpPr>
          <p:cNvPr id="63" name="Straight Arrow Connector 62">
            <a:extLst>
              <a:ext uri="{FF2B5EF4-FFF2-40B4-BE49-F238E27FC236}">
                <a16:creationId xmlns:a16="http://schemas.microsoft.com/office/drawing/2014/main" id="{0C31611F-4454-4D74-B2F9-17BE1795264D}"/>
              </a:ext>
            </a:extLst>
          </p:cNvPr>
          <p:cNvCxnSpPr/>
          <p:nvPr/>
        </p:nvCxnSpPr>
        <p:spPr>
          <a:xfrm flipH="1">
            <a:off x="5978973" y="4594536"/>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87552272-37A1-4059-B571-0766D60EE5D7}"/>
              </a:ext>
            </a:extLst>
          </p:cNvPr>
          <p:cNvCxnSpPr>
            <a:cxnSpLocks/>
          </p:cNvCxnSpPr>
          <p:nvPr/>
        </p:nvCxnSpPr>
        <p:spPr>
          <a:xfrm>
            <a:off x="6676227" y="4608216"/>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2B99E522-C2F1-4631-9B4B-6037EF833A77}"/>
              </a:ext>
            </a:extLst>
          </p:cNvPr>
          <p:cNvSpPr/>
          <p:nvPr/>
        </p:nvSpPr>
        <p:spPr>
          <a:xfrm>
            <a:off x="5551694" y="49512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66" name="Oval 65">
            <a:extLst>
              <a:ext uri="{FF2B5EF4-FFF2-40B4-BE49-F238E27FC236}">
                <a16:creationId xmlns:a16="http://schemas.microsoft.com/office/drawing/2014/main" id="{BFFF1481-FD36-4816-81D1-0BE16D2D945F}"/>
              </a:ext>
            </a:extLst>
          </p:cNvPr>
          <p:cNvSpPr/>
          <p:nvPr/>
        </p:nvSpPr>
        <p:spPr>
          <a:xfrm>
            <a:off x="7121777" y="495128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67" name="Straight Arrow Connector 66">
            <a:extLst>
              <a:ext uri="{FF2B5EF4-FFF2-40B4-BE49-F238E27FC236}">
                <a16:creationId xmlns:a16="http://schemas.microsoft.com/office/drawing/2014/main" id="{D67F140F-06D3-4A9C-941C-B4C05ABBDB2C}"/>
              </a:ext>
            </a:extLst>
          </p:cNvPr>
          <p:cNvCxnSpPr>
            <a:cxnSpLocks/>
            <a:endCxn id="68" idx="0"/>
          </p:cNvCxnSpPr>
          <p:nvPr/>
        </p:nvCxnSpPr>
        <p:spPr>
          <a:xfrm flipH="1">
            <a:off x="10891578" y="4560745"/>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8D68855D-A629-4A13-9FD6-179D13613181}"/>
              </a:ext>
            </a:extLst>
          </p:cNvPr>
          <p:cNvSpPr/>
          <p:nvPr/>
        </p:nvSpPr>
        <p:spPr>
          <a:xfrm>
            <a:off x="10607373" y="4898069"/>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a:t>
            </a:r>
          </a:p>
        </p:txBody>
      </p:sp>
    </p:spTree>
    <p:extLst>
      <p:ext uri="{BB962C8B-B14F-4D97-AF65-F5344CB8AC3E}">
        <p14:creationId xmlns:p14="http://schemas.microsoft.com/office/powerpoint/2010/main" val="406464117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4237752" y="5226399"/>
            <a:ext cx="7715351" cy="2224595"/>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L,H,M,O,D,I,P,T,E,C,U,S,B,R</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Frontier:A,Q</a:t>
            </a: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r>
              <a:rPr lang="en-US" sz="2600" b="1" dirty="0">
                <a:solidFill>
                  <a:schemeClr val="accent2"/>
                </a:solidFill>
                <a:latin typeface="Consolas" panose="020B0609020204030204" pitchFamily="49" charset="0"/>
                <a:cs typeface="Consolas" panose="020B0609020204030204" pitchFamily="49" charset="0"/>
              </a:rPr>
              <a:t>Goal Found!</a:t>
            </a:r>
          </a:p>
        </p:txBody>
      </p:sp>
      <p:cxnSp>
        <p:nvCxnSpPr>
          <p:cNvPr id="35" name="Straight Arrow Connector 34">
            <a:extLst>
              <a:ext uri="{FF2B5EF4-FFF2-40B4-BE49-F238E27FC236}">
                <a16:creationId xmlns:a16="http://schemas.microsoft.com/office/drawing/2014/main" id="{52945323-71B5-4C34-AEFC-B6D283818832}"/>
              </a:ext>
            </a:extLst>
          </p:cNvPr>
          <p:cNvCxnSpPr/>
          <p:nvPr/>
        </p:nvCxnSpPr>
        <p:spPr>
          <a:xfrm flipH="1">
            <a:off x="6202284" y="1847950"/>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2561C14-CC64-490E-971D-5B351A57CB39}"/>
              </a:ext>
            </a:extLst>
          </p:cNvPr>
          <p:cNvCxnSpPr>
            <a:cxnSpLocks/>
          </p:cNvCxnSpPr>
          <p:nvPr/>
        </p:nvCxnSpPr>
        <p:spPr>
          <a:xfrm>
            <a:off x="6899538" y="186163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55FE57B4-7180-4C7F-AB6C-89AFDFC2D004}"/>
              </a:ext>
            </a:extLst>
          </p:cNvPr>
          <p:cNvGrpSpPr/>
          <p:nvPr/>
        </p:nvGrpSpPr>
        <p:grpSpPr>
          <a:xfrm>
            <a:off x="6689758" y="389402"/>
            <a:ext cx="4561192" cy="1472184"/>
            <a:chOff x="2833296" y="4352861"/>
            <a:chExt cx="4561192" cy="1472184"/>
          </a:xfrm>
        </p:grpSpPr>
        <p:sp>
          <p:nvSpPr>
            <p:cNvPr id="38" name="Oval 37">
              <a:extLst>
                <a:ext uri="{FF2B5EF4-FFF2-40B4-BE49-F238E27FC236}">
                  <a16:creationId xmlns:a16="http://schemas.microsoft.com/office/drawing/2014/main" id="{793A0534-3B84-4CE0-A442-BF01C988C3F9}"/>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AAB10D46-D00A-4789-9097-CFDB65F48B14}"/>
                </a:ext>
              </a:extLst>
            </p:cNvPr>
            <p:cNvSpPr/>
            <p:nvPr/>
          </p:nvSpPr>
          <p:spPr>
            <a:xfrm>
              <a:off x="2833296"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0" name="Oval 39">
              <a:extLst>
                <a:ext uri="{FF2B5EF4-FFF2-40B4-BE49-F238E27FC236}">
                  <a16:creationId xmlns:a16="http://schemas.microsoft.com/office/drawing/2014/main" id="{32B9B746-491A-45DA-9184-7B5ED2513507}"/>
                </a:ext>
              </a:extLst>
            </p:cNvPr>
            <p:cNvSpPr/>
            <p:nvPr/>
          </p:nvSpPr>
          <p:spPr>
            <a:xfrm>
              <a:off x="4638357" y="528791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31125EC4-3685-4CCD-A85B-0A4E1C7CCF74}"/>
                </a:ext>
              </a:extLst>
            </p:cNvPr>
            <p:cNvSpPr/>
            <p:nvPr/>
          </p:nvSpPr>
          <p:spPr>
            <a:xfrm>
              <a:off x="6826078" y="528212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2" name="Straight Arrow Connector 41">
              <a:extLst>
                <a:ext uri="{FF2B5EF4-FFF2-40B4-BE49-F238E27FC236}">
                  <a16:creationId xmlns:a16="http://schemas.microsoft.com/office/drawing/2014/main" id="{FEB01276-6ADA-4220-80FB-AEA30272FD4B}"/>
                </a:ext>
              </a:extLst>
            </p:cNvPr>
            <p:cNvCxnSpPr>
              <a:stCxn id="38" idx="4"/>
              <a:endCxn id="39"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301945F1-48E9-43BC-A7B1-734600038B3B}"/>
                </a:ext>
              </a:extLst>
            </p:cNvPr>
            <p:cNvCxnSpPr>
              <a:cxnSpLocks/>
              <a:stCxn id="38" idx="4"/>
              <a:endCxn id="40"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789A958-7BB7-478B-B56B-D45CDCB16939}"/>
                </a:ext>
              </a:extLst>
            </p:cNvPr>
            <p:cNvCxnSpPr>
              <a:cxnSpLocks/>
              <a:stCxn id="38" idx="4"/>
              <a:endCxn id="41"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45" name="Oval 44">
            <a:extLst>
              <a:ext uri="{FF2B5EF4-FFF2-40B4-BE49-F238E27FC236}">
                <a16:creationId xmlns:a16="http://schemas.microsoft.com/office/drawing/2014/main" id="{F0E3FF3C-CD82-400B-A16F-4D9519E796DE}"/>
              </a:ext>
            </a:extLst>
          </p:cNvPr>
          <p:cNvSpPr/>
          <p:nvPr/>
        </p:nvSpPr>
        <p:spPr>
          <a:xfrm>
            <a:off x="5775005"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46" name="Oval 45">
            <a:extLst>
              <a:ext uri="{FF2B5EF4-FFF2-40B4-BE49-F238E27FC236}">
                <a16:creationId xmlns:a16="http://schemas.microsoft.com/office/drawing/2014/main" id="{75EFF9BE-AB35-461B-A244-83915083D75D}"/>
              </a:ext>
            </a:extLst>
          </p:cNvPr>
          <p:cNvSpPr/>
          <p:nvPr/>
        </p:nvSpPr>
        <p:spPr>
          <a:xfrm>
            <a:off x="7345088"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F44ED25D-1F43-4206-B133-2225147D475A}"/>
              </a:ext>
            </a:extLst>
          </p:cNvPr>
          <p:cNvCxnSpPr>
            <a:cxnSpLocks/>
            <a:endCxn id="48" idx="0"/>
          </p:cNvCxnSpPr>
          <p:nvPr/>
        </p:nvCxnSpPr>
        <p:spPr>
          <a:xfrm flipH="1">
            <a:off x="8779024" y="186737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2B7D1A38-AF07-4BE5-BF0A-C973C1D9C353}"/>
              </a:ext>
            </a:extLst>
          </p:cNvPr>
          <p:cNvSpPr/>
          <p:nvPr/>
        </p:nvSpPr>
        <p:spPr>
          <a:xfrm>
            <a:off x="8494819"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40C51E88-4C32-4788-8101-BEDC9338BC74}"/>
              </a:ext>
            </a:extLst>
          </p:cNvPr>
          <p:cNvCxnSpPr>
            <a:cxnSpLocks/>
            <a:endCxn id="50" idx="0"/>
          </p:cNvCxnSpPr>
          <p:nvPr/>
        </p:nvCxnSpPr>
        <p:spPr>
          <a:xfrm flipH="1">
            <a:off x="10977938" y="18464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BFE0D261-C601-4DC4-88B0-40E4A11D24C6}"/>
              </a:ext>
            </a:extLst>
          </p:cNvPr>
          <p:cNvSpPr/>
          <p:nvPr/>
        </p:nvSpPr>
        <p:spPr>
          <a:xfrm>
            <a:off x="10693733" y="218382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109D865A-8369-4700-AEFD-B35E3512FB85}"/>
              </a:ext>
            </a:extLst>
          </p:cNvPr>
          <p:cNvCxnSpPr/>
          <p:nvPr/>
        </p:nvCxnSpPr>
        <p:spPr>
          <a:xfrm flipH="1">
            <a:off x="5328744" y="273160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C383EBFF-4039-465C-BBBC-35CD9BD42806}"/>
              </a:ext>
            </a:extLst>
          </p:cNvPr>
          <p:cNvCxnSpPr>
            <a:cxnSpLocks/>
          </p:cNvCxnSpPr>
          <p:nvPr/>
        </p:nvCxnSpPr>
        <p:spPr>
          <a:xfrm>
            <a:off x="6025998" y="274528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3A89A551-BED9-4AA5-965E-C850A51FEEBE}"/>
              </a:ext>
            </a:extLst>
          </p:cNvPr>
          <p:cNvSpPr/>
          <p:nvPr/>
        </p:nvSpPr>
        <p:spPr>
          <a:xfrm>
            <a:off x="4901465" y="30883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4" name="Oval 53">
            <a:extLst>
              <a:ext uri="{FF2B5EF4-FFF2-40B4-BE49-F238E27FC236}">
                <a16:creationId xmlns:a16="http://schemas.microsoft.com/office/drawing/2014/main" id="{0A2EFB2D-834A-4579-BAED-E041C63ABF6C}"/>
              </a:ext>
            </a:extLst>
          </p:cNvPr>
          <p:cNvSpPr/>
          <p:nvPr/>
        </p:nvSpPr>
        <p:spPr>
          <a:xfrm>
            <a:off x="6471548" y="30883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5" name="Straight Arrow Connector 54">
            <a:extLst>
              <a:ext uri="{FF2B5EF4-FFF2-40B4-BE49-F238E27FC236}">
                <a16:creationId xmlns:a16="http://schemas.microsoft.com/office/drawing/2014/main" id="{F05B9BF5-434E-44A5-9C27-FF1D175BF267}"/>
              </a:ext>
            </a:extLst>
          </p:cNvPr>
          <p:cNvCxnSpPr>
            <a:cxnSpLocks/>
            <a:endCxn id="56" idx="0"/>
          </p:cNvCxnSpPr>
          <p:nvPr/>
        </p:nvCxnSpPr>
        <p:spPr>
          <a:xfrm flipH="1">
            <a:off x="8783610" y="274941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19D2BBA7-AFF7-4B19-AE9E-A679AC96DCC1}"/>
              </a:ext>
            </a:extLst>
          </p:cNvPr>
          <p:cNvSpPr/>
          <p:nvPr/>
        </p:nvSpPr>
        <p:spPr>
          <a:xfrm>
            <a:off x="8499405" y="308673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721E6895-818D-453F-8039-BDEC8B0E888C}"/>
              </a:ext>
            </a:extLst>
          </p:cNvPr>
          <p:cNvCxnSpPr>
            <a:cxnSpLocks/>
            <a:endCxn id="58" idx="0"/>
          </p:cNvCxnSpPr>
          <p:nvPr/>
        </p:nvCxnSpPr>
        <p:spPr>
          <a:xfrm flipH="1">
            <a:off x="10982524" y="27071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7C54ADFF-E82A-4334-A2AB-86380C8A0BFA}"/>
              </a:ext>
            </a:extLst>
          </p:cNvPr>
          <p:cNvSpPr/>
          <p:nvPr/>
        </p:nvSpPr>
        <p:spPr>
          <a:xfrm>
            <a:off x="10698319" y="30444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59" name="Straight Arrow Connector 58">
            <a:extLst>
              <a:ext uri="{FF2B5EF4-FFF2-40B4-BE49-F238E27FC236}">
                <a16:creationId xmlns:a16="http://schemas.microsoft.com/office/drawing/2014/main" id="{CFA369E2-71F6-4D79-9ABB-DB2FF1D66014}"/>
              </a:ext>
            </a:extLst>
          </p:cNvPr>
          <p:cNvCxnSpPr>
            <a:cxnSpLocks/>
            <a:endCxn id="60" idx="0"/>
          </p:cNvCxnSpPr>
          <p:nvPr/>
        </p:nvCxnSpPr>
        <p:spPr>
          <a:xfrm flipH="1">
            <a:off x="6755753" y="3591160"/>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60E6D99A-4DCC-4E58-8332-C08973F05435}"/>
              </a:ext>
            </a:extLst>
          </p:cNvPr>
          <p:cNvSpPr/>
          <p:nvPr/>
        </p:nvSpPr>
        <p:spPr>
          <a:xfrm>
            <a:off x="6471548" y="3928484"/>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1" name="Straight Arrow Connector 60">
            <a:extLst>
              <a:ext uri="{FF2B5EF4-FFF2-40B4-BE49-F238E27FC236}">
                <a16:creationId xmlns:a16="http://schemas.microsoft.com/office/drawing/2014/main" id="{8D21684A-6E1A-4A24-856F-EA85FB2045CF}"/>
              </a:ext>
            </a:extLst>
          </p:cNvPr>
          <p:cNvCxnSpPr>
            <a:cxnSpLocks/>
            <a:endCxn id="62" idx="0"/>
          </p:cNvCxnSpPr>
          <p:nvPr/>
        </p:nvCxnSpPr>
        <p:spPr>
          <a:xfrm flipH="1">
            <a:off x="10966745" y="356226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9010F525-DCAA-4700-90AD-347AB72E25E6}"/>
              </a:ext>
            </a:extLst>
          </p:cNvPr>
          <p:cNvSpPr/>
          <p:nvPr/>
        </p:nvSpPr>
        <p:spPr>
          <a:xfrm>
            <a:off x="10682540" y="389958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cxnSp>
        <p:nvCxnSpPr>
          <p:cNvPr id="63" name="Straight Arrow Connector 62">
            <a:extLst>
              <a:ext uri="{FF2B5EF4-FFF2-40B4-BE49-F238E27FC236}">
                <a16:creationId xmlns:a16="http://schemas.microsoft.com/office/drawing/2014/main" id="{689555A7-71DA-4E2B-A66C-9BFED517CC9D}"/>
              </a:ext>
            </a:extLst>
          </p:cNvPr>
          <p:cNvCxnSpPr/>
          <p:nvPr/>
        </p:nvCxnSpPr>
        <p:spPr>
          <a:xfrm flipH="1">
            <a:off x="6049554" y="445116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5A5D8C56-DB4D-45FE-BE8C-D35DD9452822}"/>
              </a:ext>
            </a:extLst>
          </p:cNvPr>
          <p:cNvCxnSpPr>
            <a:cxnSpLocks/>
          </p:cNvCxnSpPr>
          <p:nvPr/>
        </p:nvCxnSpPr>
        <p:spPr>
          <a:xfrm>
            <a:off x="6746808" y="446484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9ED399F8-4B26-4EDD-A2B9-F04515DFD349}"/>
              </a:ext>
            </a:extLst>
          </p:cNvPr>
          <p:cNvSpPr/>
          <p:nvPr/>
        </p:nvSpPr>
        <p:spPr>
          <a:xfrm>
            <a:off x="5622275" y="4807915"/>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66" name="Oval 65">
            <a:extLst>
              <a:ext uri="{FF2B5EF4-FFF2-40B4-BE49-F238E27FC236}">
                <a16:creationId xmlns:a16="http://schemas.microsoft.com/office/drawing/2014/main" id="{FDA8F903-3E2B-4E7C-BC22-F853CF1074DB}"/>
              </a:ext>
            </a:extLst>
          </p:cNvPr>
          <p:cNvSpPr/>
          <p:nvPr/>
        </p:nvSpPr>
        <p:spPr>
          <a:xfrm>
            <a:off x="7192358" y="480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67" name="Straight Arrow Connector 66">
            <a:extLst>
              <a:ext uri="{FF2B5EF4-FFF2-40B4-BE49-F238E27FC236}">
                <a16:creationId xmlns:a16="http://schemas.microsoft.com/office/drawing/2014/main" id="{39673F27-199D-4343-AB8F-CAB218EBAF52}"/>
              </a:ext>
            </a:extLst>
          </p:cNvPr>
          <p:cNvCxnSpPr>
            <a:cxnSpLocks/>
            <a:endCxn id="68" idx="0"/>
          </p:cNvCxnSpPr>
          <p:nvPr/>
        </p:nvCxnSpPr>
        <p:spPr>
          <a:xfrm flipH="1">
            <a:off x="10962159" y="4417374"/>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751A1505-CC40-409F-B4CC-B9053F93034E}"/>
              </a:ext>
            </a:extLst>
          </p:cNvPr>
          <p:cNvSpPr/>
          <p:nvPr/>
        </p:nvSpPr>
        <p:spPr>
          <a:xfrm>
            <a:off x="10677954" y="475469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a:t>
            </a:r>
          </a:p>
        </p:txBody>
      </p:sp>
    </p:spTree>
    <p:extLst>
      <p:ext uri="{BB962C8B-B14F-4D97-AF65-F5344CB8AC3E}">
        <p14:creationId xmlns:p14="http://schemas.microsoft.com/office/powerpoint/2010/main" val="171526229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4237752" y="5226399"/>
            <a:ext cx="7715351" cy="2224595"/>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L,H,M,O,D,I,P,T,E,C,U,S,B,R</a:t>
            </a:r>
          </a:p>
          <a:p>
            <a:pPr marL="0" indent="0">
              <a:spcBef>
                <a:spcPts val="0"/>
              </a:spcBef>
              <a:spcAft>
                <a:spcPts val="0"/>
              </a:spcAft>
              <a:buNone/>
            </a:pPr>
            <a:r>
              <a:rPr lang="en-US" sz="2600" b="1" dirty="0" err="1">
                <a:solidFill>
                  <a:srgbClr val="C00000"/>
                </a:solidFill>
                <a:latin typeface="Consolas" panose="020B0609020204030204" pitchFamily="49" charset="0"/>
                <a:cs typeface="Consolas" panose="020B0609020204030204" pitchFamily="49" charset="0"/>
              </a:rPr>
              <a:t>Frontier:A,Q</a:t>
            </a: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r>
              <a:rPr lang="en-US" sz="2600" b="1" dirty="0">
                <a:solidFill>
                  <a:schemeClr val="accent2"/>
                </a:solidFill>
                <a:latin typeface="Consolas" panose="020B0609020204030204" pitchFamily="49" charset="0"/>
                <a:cs typeface="Consolas" panose="020B0609020204030204" pitchFamily="49" charset="0"/>
              </a:rPr>
              <a:t>Goal Found! Final Path: L,H,D,C,B,G</a:t>
            </a:r>
          </a:p>
        </p:txBody>
      </p:sp>
      <p:cxnSp>
        <p:nvCxnSpPr>
          <p:cNvPr id="36" name="Straight Arrow Connector 35">
            <a:extLst>
              <a:ext uri="{FF2B5EF4-FFF2-40B4-BE49-F238E27FC236}">
                <a16:creationId xmlns:a16="http://schemas.microsoft.com/office/drawing/2014/main" id="{E2561C14-CC64-490E-971D-5B351A57CB39}"/>
              </a:ext>
            </a:extLst>
          </p:cNvPr>
          <p:cNvCxnSpPr>
            <a:cxnSpLocks/>
          </p:cNvCxnSpPr>
          <p:nvPr/>
        </p:nvCxnSpPr>
        <p:spPr>
          <a:xfrm>
            <a:off x="6899538" y="186163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32B9B746-491A-45DA-9184-7B5ED2513507}"/>
              </a:ext>
            </a:extLst>
          </p:cNvPr>
          <p:cNvSpPr/>
          <p:nvPr/>
        </p:nvSpPr>
        <p:spPr>
          <a:xfrm>
            <a:off x="8494819" y="132445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31125EC4-3685-4CCD-A85B-0A4E1C7CCF74}"/>
              </a:ext>
            </a:extLst>
          </p:cNvPr>
          <p:cNvSpPr/>
          <p:nvPr/>
        </p:nvSpPr>
        <p:spPr>
          <a:xfrm>
            <a:off x="10682540" y="131866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3" name="Straight Arrow Connector 42">
            <a:extLst>
              <a:ext uri="{FF2B5EF4-FFF2-40B4-BE49-F238E27FC236}">
                <a16:creationId xmlns:a16="http://schemas.microsoft.com/office/drawing/2014/main" id="{301945F1-48E9-43BC-A7B1-734600038B3B}"/>
              </a:ext>
            </a:extLst>
          </p:cNvPr>
          <p:cNvCxnSpPr>
            <a:cxnSpLocks/>
            <a:stCxn id="38" idx="4"/>
            <a:endCxn id="40" idx="0"/>
          </p:cNvCxnSpPr>
          <p:nvPr/>
        </p:nvCxnSpPr>
        <p:spPr>
          <a:xfrm flipH="1">
            <a:off x="8779024" y="926532"/>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789A958-7BB7-478B-B56B-D45CDCB16939}"/>
              </a:ext>
            </a:extLst>
          </p:cNvPr>
          <p:cNvCxnSpPr>
            <a:cxnSpLocks/>
            <a:stCxn id="38" idx="4"/>
            <a:endCxn id="41" idx="0"/>
          </p:cNvCxnSpPr>
          <p:nvPr/>
        </p:nvCxnSpPr>
        <p:spPr>
          <a:xfrm>
            <a:off x="8783610" y="926532"/>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75EFF9BE-AB35-461B-A244-83915083D75D}"/>
              </a:ext>
            </a:extLst>
          </p:cNvPr>
          <p:cNvSpPr/>
          <p:nvPr/>
        </p:nvSpPr>
        <p:spPr>
          <a:xfrm>
            <a:off x="7345088"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F44ED25D-1F43-4206-B133-2225147D475A}"/>
              </a:ext>
            </a:extLst>
          </p:cNvPr>
          <p:cNvCxnSpPr>
            <a:cxnSpLocks/>
            <a:endCxn id="48" idx="0"/>
          </p:cNvCxnSpPr>
          <p:nvPr/>
        </p:nvCxnSpPr>
        <p:spPr>
          <a:xfrm flipH="1">
            <a:off x="8779024" y="186737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2B7D1A38-AF07-4BE5-BF0A-C973C1D9C353}"/>
              </a:ext>
            </a:extLst>
          </p:cNvPr>
          <p:cNvSpPr/>
          <p:nvPr/>
        </p:nvSpPr>
        <p:spPr>
          <a:xfrm>
            <a:off x="8494819"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40C51E88-4C32-4788-8101-BEDC9338BC74}"/>
              </a:ext>
            </a:extLst>
          </p:cNvPr>
          <p:cNvCxnSpPr>
            <a:cxnSpLocks/>
            <a:endCxn id="50" idx="0"/>
          </p:cNvCxnSpPr>
          <p:nvPr/>
        </p:nvCxnSpPr>
        <p:spPr>
          <a:xfrm flipH="1">
            <a:off x="10977938" y="18464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BFE0D261-C601-4DC4-88B0-40E4A11D24C6}"/>
              </a:ext>
            </a:extLst>
          </p:cNvPr>
          <p:cNvSpPr/>
          <p:nvPr/>
        </p:nvSpPr>
        <p:spPr>
          <a:xfrm>
            <a:off x="10693733" y="218382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109D865A-8369-4700-AEFD-B35E3512FB85}"/>
              </a:ext>
            </a:extLst>
          </p:cNvPr>
          <p:cNvCxnSpPr/>
          <p:nvPr/>
        </p:nvCxnSpPr>
        <p:spPr>
          <a:xfrm flipH="1">
            <a:off x="5328744" y="273160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3A89A551-BED9-4AA5-965E-C850A51FEEBE}"/>
              </a:ext>
            </a:extLst>
          </p:cNvPr>
          <p:cNvSpPr/>
          <p:nvPr/>
        </p:nvSpPr>
        <p:spPr>
          <a:xfrm>
            <a:off x="4901465" y="30883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cxnSp>
        <p:nvCxnSpPr>
          <p:cNvPr id="55" name="Straight Arrow Connector 54">
            <a:extLst>
              <a:ext uri="{FF2B5EF4-FFF2-40B4-BE49-F238E27FC236}">
                <a16:creationId xmlns:a16="http://schemas.microsoft.com/office/drawing/2014/main" id="{F05B9BF5-434E-44A5-9C27-FF1D175BF267}"/>
              </a:ext>
            </a:extLst>
          </p:cNvPr>
          <p:cNvCxnSpPr>
            <a:cxnSpLocks/>
            <a:endCxn id="56" idx="0"/>
          </p:cNvCxnSpPr>
          <p:nvPr/>
        </p:nvCxnSpPr>
        <p:spPr>
          <a:xfrm flipH="1">
            <a:off x="8783610" y="274941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19D2BBA7-AFF7-4B19-AE9E-A679AC96DCC1}"/>
              </a:ext>
            </a:extLst>
          </p:cNvPr>
          <p:cNvSpPr/>
          <p:nvPr/>
        </p:nvSpPr>
        <p:spPr>
          <a:xfrm>
            <a:off x="8499405" y="308673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721E6895-818D-453F-8039-BDEC8B0E888C}"/>
              </a:ext>
            </a:extLst>
          </p:cNvPr>
          <p:cNvCxnSpPr>
            <a:cxnSpLocks/>
            <a:endCxn id="58" idx="0"/>
          </p:cNvCxnSpPr>
          <p:nvPr/>
        </p:nvCxnSpPr>
        <p:spPr>
          <a:xfrm flipH="1">
            <a:off x="10982524" y="27071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7C54ADFF-E82A-4334-A2AB-86380C8A0BFA}"/>
              </a:ext>
            </a:extLst>
          </p:cNvPr>
          <p:cNvSpPr/>
          <p:nvPr/>
        </p:nvSpPr>
        <p:spPr>
          <a:xfrm>
            <a:off x="10698319" y="30444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61" name="Straight Arrow Connector 60">
            <a:extLst>
              <a:ext uri="{FF2B5EF4-FFF2-40B4-BE49-F238E27FC236}">
                <a16:creationId xmlns:a16="http://schemas.microsoft.com/office/drawing/2014/main" id="{8D21684A-6E1A-4A24-856F-EA85FB2045CF}"/>
              </a:ext>
            </a:extLst>
          </p:cNvPr>
          <p:cNvCxnSpPr>
            <a:cxnSpLocks/>
            <a:endCxn id="62" idx="0"/>
          </p:cNvCxnSpPr>
          <p:nvPr/>
        </p:nvCxnSpPr>
        <p:spPr>
          <a:xfrm flipH="1">
            <a:off x="10966745" y="356226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9010F525-DCAA-4700-90AD-347AB72E25E6}"/>
              </a:ext>
            </a:extLst>
          </p:cNvPr>
          <p:cNvSpPr/>
          <p:nvPr/>
        </p:nvSpPr>
        <p:spPr>
          <a:xfrm>
            <a:off x="10682540" y="389958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grpSp>
        <p:nvGrpSpPr>
          <p:cNvPr id="3" name="Group 2">
            <a:extLst>
              <a:ext uri="{FF2B5EF4-FFF2-40B4-BE49-F238E27FC236}">
                <a16:creationId xmlns:a16="http://schemas.microsoft.com/office/drawing/2014/main" id="{FDB10FB6-7095-44CA-B3C5-F348A621FFF7}"/>
              </a:ext>
            </a:extLst>
          </p:cNvPr>
          <p:cNvGrpSpPr/>
          <p:nvPr/>
        </p:nvGrpSpPr>
        <p:grpSpPr>
          <a:xfrm>
            <a:off x="5775005" y="389402"/>
            <a:ext cx="3292810" cy="4453897"/>
            <a:chOff x="5775005" y="389402"/>
            <a:chExt cx="3292810" cy="4453897"/>
          </a:xfrm>
        </p:grpSpPr>
        <p:cxnSp>
          <p:nvCxnSpPr>
            <p:cNvPr id="35" name="Straight Arrow Connector 34">
              <a:extLst>
                <a:ext uri="{FF2B5EF4-FFF2-40B4-BE49-F238E27FC236}">
                  <a16:creationId xmlns:a16="http://schemas.microsoft.com/office/drawing/2014/main" id="{52945323-71B5-4C34-AEFC-B6D283818832}"/>
                </a:ext>
              </a:extLst>
            </p:cNvPr>
            <p:cNvCxnSpPr/>
            <p:nvPr/>
          </p:nvCxnSpPr>
          <p:spPr>
            <a:xfrm flipH="1">
              <a:off x="6202284" y="1847950"/>
              <a:ext cx="771679" cy="392134"/>
            </a:xfrm>
            <a:prstGeom prst="straightConnector1">
              <a:avLst/>
            </a:prstGeom>
            <a:ln w="444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793A0534-3B84-4CE0-A442-BF01C988C3F9}"/>
                </a:ext>
              </a:extLst>
            </p:cNvPr>
            <p:cNvSpPr/>
            <p:nvPr/>
          </p:nvSpPr>
          <p:spPr>
            <a:xfrm>
              <a:off x="8499405" y="389402"/>
              <a:ext cx="568410" cy="537130"/>
            </a:xfrm>
            <a:prstGeom prst="ellipse">
              <a:avLst/>
            </a:prstGeom>
            <a:solidFill>
              <a:schemeClr val="accent6">
                <a:lumMod val="75000"/>
              </a:schemeClr>
            </a:solid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AAB10D46-D00A-4789-9097-CFDB65F48B14}"/>
                </a:ext>
              </a:extLst>
            </p:cNvPr>
            <p:cNvSpPr/>
            <p:nvPr/>
          </p:nvSpPr>
          <p:spPr>
            <a:xfrm>
              <a:off x="6689758" y="1318666"/>
              <a:ext cx="568410" cy="537130"/>
            </a:xfrm>
            <a:prstGeom prst="ellipse">
              <a:avLst/>
            </a:prstGeom>
            <a:solidFill>
              <a:schemeClr val="accent6">
                <a:lumMod val="75000"/>
              </a:schemeClr>
            </a:solid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cxnSp>
          <p:nvCxnSpPr>
            <p:cNvPr id="42" name="Straight Arrow Connector 41">
              <a:extLst>
                <a:ext uri="{FF2B5EF4-FFF2-40B4-BE49-F238E27FC236}">
                  <a16:creationId xmlns:a16="http://schemas.microsoft.com/office/drawing/2014/main" id="{FEB01276-6ADA-4220-80FB-AEA30272FD4B}"/>
                </a:ext>
              </a:extLst>
            </p:cNvPr>
            <p:cNvCxnSpPr>
              <a:stCxn id="38" idx="4"/>
              <a:endCxn id="39" idx="0"/>
            </p:cNvCxnSpPr>
            <p:nvPr/>
          </p:nvCxnSpPr>
          <p:spPr>
            <a:xfrm flipH="1">
              <a:off x="6973963" y="926532"/>
              <a:ext cx="1809647" cy="392134"/>
            </a:xfrm>
            <a:prstGeom prst="straightConnector1">
              <a:avLst/>
            </a:prstGeom>
            <a:ln w="444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F0E3FF3C-CD82-400B-A16F-4D9519E796DE}"/>
                </a:ext>
              </a:extLst>
            </p:cNvPr>
            <p:cNvSpPr/>
            <p:nvPr/>
          </p:nvSpPr>
          <p:spPr>
            <a:xfrm>
              <a:off x="5775005" y="2204700"/>
              <a:ext cx="568410" cy="537130"/>
            </a:xfrm>
            <a:prstGeom prst="ellipse">
              <a:avLst/>
            </a:prstGeom>
            <a:solidFill>
              <a:schemeClr val="accent6">
                <a:lumMod val="75000"/>
              </a:schemeClr>
            </a:solid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cxnSp>
          <p:nvCxnSpPr>
            <p:cNvPr id="52" name="Straight Arrow Connector 51">
              <a:extLst>
                <a:ext uri="{FF2B5EF4-FFF2-40B4-BE49-F238E27FC236}">
                  <a16:creationId xmlns:a16="http://schemas.microsoft.com/office/drawing/2014/main" id="{C383EBFF-4039-465C-BBBC-35CD9BD42806}"/>
                </a:ext>
              </a:extLst>
            </p:cNvPr>
            <p:cNvCxnSpPr>
              <a:cxnSpLocks/>
            </p:cNvCxnSpPr>
            <p:nvPr/>
          </p:nvCxnSpPr>
          <p:spPr>
            <a:xfrm>
              <a:off x="6025998" y="2745285"/>
              <a:ext cx="717259" cy="392134"/>
            </a:xfrm>
            <a:prstGeom prst="straightConnector1">
              <a:avLst/>
            </a:prstGeom>
            <a:ln w="444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0A2EFB2D-834A-4579-BAED-E041C63ABF6C}"/>
                </a:ext>
              </a:extLst>
            </p:cNvPr>
            <p:cNvSpPr/>
            <p:nvPr/>
          </p:nvSpPr>
          <p:spPr>
            <a:xfrm>
              <a:off x="6471548" y="3088355"/>
              <a:ext cx="568410" cy="537130"/>
            </a:xfrm>
            <a:prstGeom prst="ellipse">
              <a:avLst/>
            </a:prstGeom>
            <a:solidFill>
              <a:schemeClr val="accent6">
                <a:lumMod val="75000"/>
              </a:schemeClr>
            </a:solid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9" name="Straight Arrow Connector 58">
              <a:extLst>
                <a:ext uri="{FF2B5EF4-FFF2-40B4-BE49-F238E27FC236}">
                  <a16:creationId xmlns:a16="http://schemas.microsoft.com/office/drawing/2014/main" id="{CFA369E2-71F6-4D79-9ABB-DB2FF1D66014}"/>
                </a:ext>
              </a:extLst>
            </p:cNvPr>
            <p:cNvCxnSpPr>
              <a:cxnSpLocks/>
              <a:endCxn id="60" idx="0"/>
            </p:cNvCxnSpPr>
            <p:nvPr/>
          </p:nvCxnSpPr>
          <p:spPr>
            <a:xfrm flipH="1">
              <a:off x="6755753" y="3591160"/>
              <a:ext cx="4586" cy="337324"/>
            </a:xfrm>
            <a:prstGeom prst="straightConnector1">
              <a:avLst/>
            </a:prstGeom>
            <a:ln w="444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60E6D99A-4DCC-4E58-8332-C08973F05435}"/>
                </a:ext>
              </a:extLst>
            </p:cNvPr>
            <p:cNvSpPr/>
            <p:nvPr/>
          </p:nvSpPr>
          <p:spPr>
            <a:xfrm>
              <a:off x="6471548" y="3928484"/>
              <a:ext cx="568410" cy="537130"/>
            </a:xfrm>
            <a:prstGeom prst="ellipse">
              <a:avLst/>
            </a:prstGeom>
            <a:solidFill>
              <a:schemeClr val="accent6">
                <a:lumMod val="75000"/>
              </a:schemeClr>
            </a:solid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3" name="Straight Arrow Connector 62">
              <a:extLst>
                <a:ext uri="{FF2B5EF4-FFF2-40B4-BE49-F238E27FC236}">
                  <a16:creationId xmlns:a16="http://schemas.microsoft.com/office/drawing/2014/main" id="{689555A7-71DA-4E2B-A66C-9BFED517CC9D}"/>
                </a:ext>
              </a:extLst>
            </p:cNvPr>
            <p:cNvCxnSpPr/>
            <p:nvPr/>
          </p:nvCxnSpPr>
          <p:spPr>
            <a:xfrm flipH="1">
              <a:off x="6049554" y="4451165"/>
              <a:ext cx="771679" cy="392134"/>
            </a:xfrm>
            <a:prstGeom prst="straightConnector1">
              <a:avLst/>
            </a:prstGeom>
            <a:ln w="444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64" name="Straight Arrow Connector 63">
            <a:extLst>
              <a:ext uri="{FF2B5EF4-FFF2-40B4-BE49-F238E27FC236}">
                <a16:creationId xmlns:a16="http://schemas.microsoft.com/office/drawing/2014/main" id="{5A5D8C56-DB4D-45FE-BE8C-D35DD9452822}"/>
              </a:ext>
            </a:extLst>
          </p:cNvPr>
          <p:cNvCxnSpPr>
            <a:cxnSpLocks/>
          </p:cNvCxnSpPr>
          <p:nvPr/>
        </p:nvCxnSpPr>
        <p:spPr>
          <a:xfrm>
            <a:off x="6746808" y="446484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9ED399F8-4B26-4EDD-A2B9-F04515DFD349}"/>
              </a:ext>
            </a:extLst>
          </p:cNvPr>
          <p:cNvSpPr/>
          <p:nvPr/>
        </p:nvSpPr>
        <p:spPr>
          <a:xfrm>
            <a:off x="5622275" y="4807915"/>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66" name="Oval 65">
            <a:extLst>
              <a:ext uri="{FF2B5EF4-FFF2-40B4-BE49-F238E27FC236}">
                <a16:creationId xmlns:a16="http://schemas.microsoft.com/office/drawing/2014/main" id="{FDA8F903-3E2B-4E7C-BC22-F853CF1074DB}"/>
              </a:ext>
            </a:extLst>
          </p:cNvPr>
          <p:cNvSpPr/>
          <p:nvPr/>
        </p:nvSpPr>
        <p:spPr>
          <a:xfrm>
            <a:off x="7192358" y="480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67" name="Straight Arrow Connector 66">
            <a:extLst>
              <a:ext uri="{FF2B5EF4-FFF2-40B4-BE49-F238E27FC236}">
                <a16:creationId xmlns:a16="http://schemas.microsoft.com/office/drawing/2014/main" id="{39673F27-199D-4343-AB8F-CAB218EBAF52}"/>
              </a:ext>
            </a:extLst>
          </p:cNvPr>
          <p:cNvCxnSpPr>
            <a:cxnSpLocks/>
            <a:endCxn id="68" idx="0"/>
          </p:cNvCxnSpPr>
          <p:nvPr/>
        </p:nvCxnSpPr>
        <p:spPr>
          <a:xfrm flipH="1">
            <a:off x="10962159" y="4417374"/>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751A1505-CC40-409F-B4CC-B9053F93034E}"/>
              </a:ext>
            </a:extLst>
          </p:cNvPr>
          <p:cNvSpPr/>
          <p:nvPr/>
        </p:nvSpPr>
        <p:spPr>
          <a:xfrm>
            <a:off x="10677954" y="475469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a:t>
            </a:r>
          </a:p>
        </p:txBody>
      </p:sp>
    </p:spTree>
    <p:extLst>
      <p:ext uri="{BB962C8B-B14F-4D97-AF65-F5344CB8AC3E}">
        <p14:creationId xmlns:p14="http://schemas.microsoft.com/office/powerpoint/2010/main" val="278161980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4237752" y="5365415"/>
            <a:ext cx="7715351" cy="2224595"/>
          </a:xfrm>
        </p:spPr>
        <p:txBody>
          <a:bodyPr>
            <a:normAutofit/>
          </a:bodyPr>
          <a:lstStyle/>
          <a:p>
            <a:pPr marL="0" indent="0">
              <a:spcBef>
                <a:spcPts val="0"/>
              </a:spcBef>
              <a:spcAft>
                <a:spcPts val="0"/>
              </a:spcAft>
              <a:buNone/>
            </a:pPr>
            <a:r>
              <a:rPr lang="en-US" sz="2200" b="1" dirty="0">
                <a:latin typeface="Consolas" panose="020B0609020204030204" pitchFamily="49" charset="0"/>
                <a:cs typeface="Consolas" panose="020B0609020204030204" pitchFamily="49" charset="0"/>
              </a:rPr>
              <a:t>Important to understand:</a:t>
            </a:r>
          </a:p>
          <a:p>
            <a:pPr marL="0" indent="0">
              <a:spcBef>
                <a:spcPts val="0"/>
              </a:spcBef>
              <a:spcAft>
                <a:spcPts val="0"/>
              </a:spcAft>
              <a:buNone/>
            </a:pPr>
            <a:r>
              <a:rPr lang="en-US" sz="2200" b="1" dirty="0">
                <a:latin typeface="Consolas" panose="020B0609020204030204" pitchFamily="49" charset="0"/>
                <a:cs typeface="Consolas" panose="020B0609020204030204" pitchFamily="49" charset="0"/>
              </a:rPr>
              <a:t>The ‘nodes visited’ by the search algorithm is DIFFERENT from the ‘path discovered’</a:t>
            </a:r>
          </a:p>
        </p:txBody>
      </p:sp>
      <p:cxnSp>
        <p:nvCxnSpPr>
          <p:cNvPr id="36" name="Straight Arrow Connector 35">
            <a:extLst>
              <a:ext uri="{FF2B5EF4-FFF2-40B4-BE49-F238E27FC236}">
                <a16:creationId xmlns:a16="http://schemas.microsoft.com/office/drawing/2014/main" id="{E2561C14-CC64-490E-971D-5B351A57CB39}"/>
              </a:ext>
            </a:extLst>
          </p:cNvPr>
          <p:cNvCxnSpPr>
            <a:cxnSpLocks/>
          </p:cNvCxnSpPr>
          <p:nvPr/>
        </p:nvCxnSpPr>
        <p:spPr>
          <a:xfrm>
            <a:off x="6899538" y="186163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32B9B746-491A-45DA-9184-7B5ED2513507}"/>
              </a:ext>
            </a:extLst>
          </p:cNvPr>
          <p:cNvSpPr/>
          <p:nvPr/>
        </p:nvSpPr>
        <p:spPr>
          <a:xfrm>
            <a:off x="8494819" y="132445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31125EC4-3685-4CCD-A85B-0A4E1C7CCF74}"/>
              </a:ext>
            </a:extLst>
          </p:cNvPr>
          <p:cNvSpPr/>
          <p:nvPr/>
        </p:nvSpPr>
        <p:spPr>
          <a:xfrm>
            <a:off x="10682540" y="131866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3" name="Straight Arrow Connector 42">
            <a:extLst>
              <a:ext uri="{FF2B5EF4-FFF2-40B4-BE49-F238E27FC236}">
                <a16:creationId xmlns:a16="http://schemas.microsoft.com/office/drawing/2014/main" id="{301945F1-48E9-43BC-A7B1-734600038B3B}"/>
              </a:ext>
            </a:extLst>
          </p:cNvPr>
          <p:cNvCxnSpPr>
            <a:cxnSpLocks/>
            <a:stCxn id="38" idx="4"/>
            <a:endCxn id="40" idx="0"/>
          </p:cNvCxnSpPr>
          <p:nvPr/>
        </p:nvCxnSpPr>
        <p:spPr>
          <a:xfrm flipH="1">
            <a:off x="8779024" y="926532"/>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789A958-7BB7-478B-B56B-D45CDCB16939}"/>
              </a:ext>
            </a:extLst>
          </p:cNvPr>
          <p:cNvCxnSpPr>
            <a:cxnSpLocks/>
            <a:stCxn id="38" idx="4"/>
            <a:endCxn id="41" idx="0"/>
          </p:cNvCxnSpPr>
          <p:nvPr/>
        </p:nvCxnSpPr>
        <p:spPr>
          <a:xfrm>
            <a:off x="8783610" y="926532"/>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75EFF9BE-AB35-461B-A244-83915083D75D}"/>
              </a:ext>
            </a:extLst>
          </p:cNvPr>
          <p:cNvSpPr/>
          <p:nvPr/>
        </p:nvSpPr>
        <p:spPr>
          <a:xfrm>
            <a:off x="7345088"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F44ED25D-1F43-4206-B133-2225147D475A}"/>
              </a:ext>
            </a:extLst>
          </p:cNvPr>
          <p:cNvCxnSpPr>
            <a:cxnSpLocks/>
            <a:endCxn id="48" idx="0"/>
          </p:cNvCxnSpPr>
          <p:nvPr/>
        </p:nvCxnSpPr>
        <p:spPr>
          <a:xfrm flipH="1">
            <a:off x="8779024" y="186737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2B7D1A38-AF07-4BE5-BF0A-C973C1D9C353}"/>
              </a:ext>
            </a:extLst>
          </p:cNvPr>
          <p:cNvSpPr/>
          <p:nvPr/>
        </p:nvSpPr>
        <p:spPr>
          <a:xfrm>
            <a:off x="8494819"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40C51E88-4C32-4788-8101-BEDC9338BC74}"/>
              </a:ext>
            </a:extLst>
          </p:cNvPr>
          <p:cNvCxnSpPr>
            <a:cxnSpLocks/>
            <a:endCxn id="50" idx="0"/>
          </p:cNvCxnSpPr>
          <p:nvPr/>
        </p:nvCxnSpPr>
        <p:spPr>
          <a:xfrm flipH="1">
            <a:off x="10977938" y="18464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BFE0D261-C601-4DC4-88B0-40E4A11D24C6}"/>
              </a:ext>
            </a:extLst>
          </p:cNvPr>
          <p:cNvSpPr/>
          <p:nvPr/>
        </p:nvSpPr>
        <p:spPr>
          <a:xfrm>
            <a:off x="10693733" y="218382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109D865A-8369-4700-AEFD-B35E3512FB85}"/>
              </a:ext>
            </a:extLst>
          </p:cNvPr>
          <p:cNvCxnSpPr/>
          <p:nvPr/>
        </p:nvCxnSpPr>
        <p:spPr>
          <a:xfrm flipH="1">
            <a:off x="5328744" y="273160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3A89A551-BED9-4AA5-965E-C850A51FEEBE}"/>
              </a:ext>
            </a:extLst>
          </p:cNvPr>
          <p:cNvSpPr/>
          <p:nvPr/>
        </p:nvSpPr>
        <p:spPr>
          <a:xfrm>
            <a:off x="4901465" y="30883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cxnSp>
        <p:nvCxnSpPr>
          <p:cNvPr id="55" name="Straight Arrow Connector 54">
            <a:extLst>
              <a:ext uri="{FF2B5EF4-FFF2-40B4-BE49-F238E27FC236}">
                <a16:creationId xmlns:a16="http://schemas.microsoft.com/office/drawing/2014/main" id="{F05B9BF5-434E-44A5-9C27-FF1D175BF267}"/>
              </a:ext>
            </a:extLst>
          </p:cNvPr>
          <p:cNvCxnSpPr>
            <a:cxnSpLocks/>
            <a:endCxn id="56" idx="0"/>
          </p:cNvCxnSpPr>
          <p:nvPr/>
        </p:nvCxnSpPr>
        <p:spPr>
          <a:xfrm flipH="1">
            <a:off x="8783610" y="274941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19D2BBA7-AFF7-4B19-AE9E-A679AC96DCC1}"/>
              </a:ext>
            </a:extLst>
          </p:cNvPr>
          <p:cNvSpPr/>
          <p:nvPr/>
        </p:nvSpPr>
        <p:spPr>
          <a:xfrm>
            <a:off x="8499405" y="308673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721E6895-818D-453F-8039-BDEC8B0E888C}"/>
              </a:ext>
            </a:extLst>
          </p:cNvPr>
          <p:cNvCxnSpPr>
            <a:cxnSpLocks/>
            <a:endCxn id="58" idx="0"/>
          </p:cNvCxnSpPr>
          <p:nvPr/>
        </p:nvCxnSpPr>
        <p:spPr>
          <a:xfrm flipH="1">
            <a:off x="10982524" y="27071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7C54ADFF-E82A-4334-A2AB-86380C8A0BFA}"/>
              </a:ext>
            </a:extLst>
          </p:cNvPr>
          <p:cNvSpPr/>
          <p:nvPr/>
        </p:nvSpPr>
        <p:spPr>
          <a:xfrm>
            <a:off x="10698319" y="30444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61" name="Straight Arrow Connector 60">
            <a:extLst>
              <a:ext uri="{FF2B5EF4-FFF2-40B4-BE49-F238E27FC236}">
                <a16:creationId xmlns:a16="http://schemas.microsoft.com/office/drawing/2014/main" id="{8D21684A-6E1A-4A24-856F-EA85FB2045CF}"/>
              </a:ext>
            </a:extLst>
          </p:cNvPr>
          <p:cNvCxnSpPr>
            <a:cxnSpLocks/>
            <a:endCxn id="62" idx="0"/>
          </p:cNvCxnSpPr>
          <p:nvPr/>
        </p:nvCxnSpPr>
        <p:spPr>
          <a:xfrm flipH="1">
            <a:off x="10966745" y="356226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9010F525-DCAA-4700-90AD-347AB72E25E6}"/>
              </a:ext>
            </a:extLst>
          </p:cNvPr>
          <p:cNvSpPr/>
          <p:nvPr/>
        </p:nvSpPr>
        <p:spPr>
          <a:xfrm>
            <a:off x="10682540" y="389958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grpSp>
        <p:nvGrpSpPr>
          <p:cNvPr id="69" name="Group 68">
            <a:extLst>
              <a:ext uri="{FF2B5EF4-FFF2-40B4-BE49-F238E27FC236}">
                <a16:creationId xmlns:a16="http://schemas.microsoft.com/office/drawing/2014/main" id="{38055EFB-A90E-4DFC-969C-9D4BFA89AD4C}"/>
              </a:ext>
            </a:extLst>
          </p:cNvPr>
          <p:cNvGrpSpPr/>
          <p:nvPr/>
        </p:nvGrpSpPr>
        <p:grpSpPr>
          <a:xfrm>
            <a:off x="5775005" y="389402"/>
            <a:ext cx="3292810" cy="4453897"/>
            <a:chOff x="5775005" y="389402"/>
            <a:chExt cx="3292810" cy="4453897"/>
          </a:xfrm>
        </p:grpSpPr>
        <p:cxnSp>
          <p:nvCxnSpPr>
            <p:cNvPr id="35" name="Straight Arrow Connector 34">
              <a:extLst>
                <a:ext uri="{FF2B5EF4-FFF2-40B4-BE49-F238E27FC236}">
                  <a16:creationId xmlns:a16="http://schemas.microsoft.com/office/drawing/2014/main" id="{52945323-71B5-4C34-AEFC-B6D283818832}"/>
                </a:ext>
              </a:extLst>
            </p:cNvPr>
            <p:cNvCxnSpPr/>
            <p:nvPr/>
          </p:nvCxnSpPr>
          <p:spPr>
            <a:xfrm flipH="1">
              <a:off x="6202284" y="1847950"/>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793A0534-3B84-4CE0-A442-BF01C988C3F9}"/>
                </a:ext>
              </a:extLst>
            </p:cNvPr>
            <p:cNvSpPr/>
            <p:nvPr/>
          </p:nvSpPr>
          <p:spPr>
            <a:xfrm>
              <a:off x="8499405" y="389402"/>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AAB10D46-D00A-4789-9097-CFDB65F48B14}"/>
                </a:ext>
              </a:extLst>
            </p:cNvPr>
            <p:cNvSpPr/>
            <p:nvPr/>
          </p:nvSpPr>
          <p:spPr>
            <a:xfrm>
              <a:off x="6689758" y="1318666"/>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cxnSp>
          <p:nvCxnSpPr>
            <p:cNvPr id="42" name="Straight Arrow Connector 41">
              <a:extLst>
                <a:ext uri="{FF2B5EF4-FFF2-40B4-BE49-F238E27FC236}">
                  <a16:creationId xmlns:a16="http://schemas.microsoft.com/office/drawing/2014/main" id="{FEB01276-6ADA-4220-80FB-AEA30272FD4B}"/>
                </a:ext>
              </a:extLst>
            </p:cNvPr>
            <p:cNvCxnSpPr>
              <a:stCxn id="38" idx="4"/>
              <a:endCxn id="39" idx="0"/>
            </p:cNvCxnSpPr>
            <p:nvPr/>
          </p:nvCxnSpPr>
          <p:spPr>
            <a:xfrm flipH="1">
              <a:off x="6973963" y="926532"/>
              <a:ext cx="1809647"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F0E3FF3C-CD82-400B-A16F-4D9519E796DE}"/>
                </a:ext>
              </a:extLst>
            </p:cNvPr>
            <p:cNvSpPr/>
            <p:nvPr/>
          </p:nvSpPr>
          <p:spPr>
            <a:xfrm>
              <a:off x="5775005" y="2204700"/>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cxnSp>
          <p:nvCxnSpPr>
            <p:cNvPr id="52" name="Straight Arrow Connector 51">
              <a:extLst>
                <a:ext uri="{FF2B5EF4-FFF2-40B4-BE49-F238E27FC236}">
                  <a16:creationId xmlns:a16="http://schemas.microsoft.com/office/drawing/2014/main" id="{C383EBFF-4039-465C-BBBC-35CD9BD42806}"/>
                </a:ext>
              </a:extLst>
            </p:cNvPr>
            <p:cNvCxnSpPr>
              <a:cxnSpLocks/>
            </p:cNvCxnSpPr>
            <p:nvPr/>
          </p:nvCxnSpPr>
          <p:spPr>
            <a:xfrm>
              <a:off x="6025998" y="2745285"/>
              <a:ext cx="71725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0A2EFB2D-834A-4579-BAED-E041C63ABF6C}"/>
                </a:ext>
              </a:extLst>
            </p:cNvPr>
            <p:cNvSpPr/>
            <p:nvPr/>
          </p:nvSpPr>
          <p:spPr>
            <a:xfrm>
              <a:off x="6471548" y="3088355"/>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9" name="Straight Arrow Connector 58">
              <a:extLst>
                <a:ext uri="{FF2B5EF4-FFF2-40B4-BE49-F238E27FC236}">
                  <a16:creationId xmlns:a16="http://schemas.microsoft.com/office/drawing/2014/main" id="{CFA369E2-71F6-4D79-9ABB-DB2FF1D66014}"/>
                </a:ext>
              </a:extLst>
            </p:cNvPr>
            <p:cNvCxnSpPr>
              <a:cxnSpLocks/>
              <a:endCxn id="60" idx="0"/>
            </p:cNvCxnSpPr>
            <p:nvPr/>
          </p:nvCxnSpPr>
          <p:spPr>
            <a:xfrm flipH="1">
              <a:off x="6755753" y="3591160"/>
              <a:ext cx="4586" cy="33732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60E6D99A-4DCC-4E58-8332-C08973F05435}"/>
                </a:ext>
              </a:extLst>
            </p:cNvPr>
            <p:cNvSpPr/>
            <p:nvPr/>
          </p:nvSpPr>
          <p:spPr>
            <a:xfrm>
              <a:off x="6471548" y="3928484"/>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3" name="Straight Arrow Connector 62">
              <a:extLst>
                <a:ext uri="{FF2B5EF4-FFF2-40B4-BE49-F238E27FC236}">
                  <a16:creationId xmlns:a16="http://schemas.microsoft.com/office/drawing/2014/main" id="{689555A7-71DA-4E2B-A66C-9BFED517CC9D}"/>
                </a:ext>
              </a:extLst>
            </p:cNvPr>
            <p:cNvCxnSpPr/>
            <p:nvPr/>
          </p:nvCxnSpPr>
          <p:spPr>
            <a:xfrm flipH="1">
              <a:off x="6049554" y="4451165"/>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64" name="Straight Arrow Connector 63">
            <a:extLst>
              <a:ext uri="{FF2B5EF4-FFF2-40B4-BE49-F238E27FC236}">
                <a16:creationId xmlns:a16="http://schemas.microsoft.com/office/drawing/2014/main" id="{5A5D8C56-DB4D-45FE-BE8C-D35DD9452822}"/>
              </a:ext>
            </a:extLst>
          </p:cNvPr>
          <p:cNvCxnSpPr>
            <a:cxnSpLocks/>
          </p:cNvCxnSpPr>
          <p:nvPr/>
        </p:nvCxnSpPr>
        <p:spPr>
          <a:xfrm>
            <a:off x="6746808" y="446484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9ED399F8-4B26-4EDD-A2B9-F04515DFD349}"/>
              </a:ext>
            </a:extLst>
          </p:cNvPr>
          <p:cNvSpPr/>
          <p:nvPr/>
        </p:nvSpPr>
        <p:spPr>
          <a:xfrm>
            <a:off x="5622275" y="4807915"/>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66" name="Oval 65">
            <a:extLst>
              <a:ext uri="{FF2B5EF4-FFF2-40B4-BE49-F238E27FC236}">
                <a16:creationId xmlns:a16="http://schemas.microsoft.com/office/drawing/2014/main" id="{FDA8F903-3E2B-4E7C-BC22-F853CF1074DB}"/>
              </a:ext>
            </a:extLst>
          </p:cNvPr>
          <p:cNvSpPr/>
          <p:nvPr/>
        </p:nvSpPr>
        <p:spPr>
          <a:xfrm>
            <a:off x="7192358" y="480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67" name="Straight Arrow Connector 66">
            <a:extLst>
              <a:ext uri="{FF2B5EF4-FFF2-40B4-BE49-F238E27FC236}">
                <a16:creationId xmlns:a16="http://schemas.microsoft.com/office/drawing/2014/main" id="{39673F27-199D-4343-AB8F-CAB218EBAF52}"/>
              </a:ext>
            </a:extLst>
          </p:cNvPr>
          <p:cNvCxnSpPr>
            <a:cxnSpLocks/>
            <a:endCxn id="68" idx="0"/>
          </p:cNvCxnSpPr>
          <p:nvPr/>
        </p:nvCxnSpPr>
        <p:spPr>
          <a:xfrm flipH="1">
            <a:off x="10962159" y="4417374"/>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751A1505-CC40-409F-B4CC-B9053F93034E}"/>
              </a:ext>
            </a:extLst>
          </p:cNvPr>
          <p:cNvSpPr/>
          <p:nvPr/>
        </p:nvSpPr>
        <p:spPr>
          <a:xfrm>
            <a:off x="10677954" y="475469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a:t>
            </a:r>
          </a:p>
        </p:txBody>
      </p:sp>
    </p:spTree>
    <p:extLst>
      <p:ext uri="{BB962C8B-B14F-4D97-AF65-F5344CB8AC3E}">
        <p14:creationId xmlns:p14="http://schemas.microsoft.com/office/powerpoint/2010/main" val="208572038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4237752" y="5365415"/>
            <a:ext cx="7715351" cy="2224595"/>
          </a:xfrm>
        </p:spPr>
        <p:txBody>
          <a:bodyPr>
            <a:normAutofit/>
          </a:bodyPr>
          <a:lstStyle/>
          <a:p>
            <a:pPr marL="0" indent="0">
              <a:spcBef>
                <a:spcPts val="0"/>
              </a:spcBef>
              <a:spcAft>
                <a:spcPts val="0"/>
              </a:spcAft>
              <a:buNone/>
            </a:pPr>
            <a:r>
              <a:rPr lang="en-US" sz="2200" b="1" dirty="0">
                <a:latin typeface="Consolas" panose="020B0609020204030204" pitchFamily="49" charset="0"/>
                <a:cs typeface="Consolas" panose="020B0609020204030204" pitchFamily="49" charset="0"/>
              </a:rPr>
              <a:t>The *actual path* only involves 6 nodes (L,H,D,C,B,G) – which in fact is the shortest route to reach the goal from L.</a:t>
            </a:r>
          </a:p>
        </p:txBody>
      </p:sp>
      <p:cxnSp>
        <p:nvCxnSpPr>
          <p:cNvPr id="36" name="Straight Arrow Connector 35">
            <a:extLst>
              <a:ext uri="{FF2B5EF4-FFF2-40B4-BE49-F238E27FC236}">
                <a16:creationId xmlns:a16="http://schemas.microsoft.com/office/drawing/2014/main" id="{E2561C14-CC64-490E-971D-5B351A57CB39}"/>
              </a:ext>
            </a:extLst>
          </p:cNvPr>
          <p:cNvCxnSpPr>
            <a:cxnSpLocks/>
          </p:cNvCxnSpPr>
          <p:nvPr/>
        </p:nvCxnSpPr>
        <p:spPr>
          <a:xfrm>
            <a:off x="6899538" y="186163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32B9B746-491A-45DA-9184-7B5ED2513507}"/>
              </a:ext>
            </a:extLst>
          </p:cNvPr>
          <p:cNvSpPr/>
          <p:nvPr/>
        </p:nvSpPr>
        <p:spPr>
          <a:xfrm>
            <a:off x="8494819" y="132445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31125EC4-3685-4CCD-A85B-0A4E1C7CCF74}"/>
              </a:ext>
            </a:extLst>
          </p:cNvPr>
          <p:cNvSpPr/>
          <p:nvPr/>
        </p:nvSpPr>
        <p:spPr>
          <a:xfrm>
            <a:off x="10682540" y="131866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3" name="Straight Arrow Connector 42">
            <a:extLst>
              <a:ext uri="{FF2B5EF4-FFF2-40B4-BE49-F238E27FC236}">
                <a16:creationId xmlns:a16="http://schemas.microsoft.com/office/drawing/2014/main" id="{301945F1-48E9-43BC-A7B1-734600038B3B}"/>
              </a:ext>
            </a:extLst>
          </p:cNvPr>
          <p:cNvCxnSpPr>
            <a:cxnSpLocks/>
            <a:stCxn id="38" idx="4"/>
            <a:endCxn id="40" idx="0"/>
          </p:cNvCxnSpPr>
          <p:nvPr/>
        </p:nvCxnSpPr>
        <p:spPr>
          <a:xfrm flipH="1">
            <a:off x="8779024" y="926532"/>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789A958-7BB7-478B-B56B-D45CDCB16939}"/>
              </a:ext>
            </a:extLst>
          </p:cNvPr>
          <p:cNvCxnSpPr>
            <a:cxnSpLocks/>
            <a:stCxn id="38" idx="4"/>
            <a:endCxn id="41" idx="0"/>
          </p:cNvCxnSpPr>
          <p:nvPr/>
        </p:nvCxnSpPr>
        <p:spPr>
          <a:xfrm>
            <a:off x="8783610" y="926532"/>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75EFF9BE-AB35-461B-A244-83915083D75D}"/>
              </a:ext>
            </a:extLst>
          </p:cNvPr>
          <p:cNvSpPr/>
          <p:nvPr/>
        </p:nvSpPr>
        <p:spPr>
          <a:xfrm>
            <a:off x="7345088"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F44ED25D-1F43-4206-B133-2225147D475A}"/>
              </a:ext>
            </a:extLst>
          </p:cNvPr>
          <p:cNvCxnSpPr>
            <a:cxnSpLocks/>
            <a:endCxn id="48" idx="0"/>
          </p:cNvCxnSpPr>
          <p:nvPr/>
        </p:nvCxnSpPr>
        <p:spPr>
          <a:xfrm flipH="1">
            <a:off x="8779024" y="186737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2B7D1A38-AF07-4BE5-BF0A-C973C1D9C353}"/>
              </a:ext>
            </a:extLst>
          </p:cNvPr>
          <p:cNvSpPr/>
          <p:nvPr/>
        </p:nvSpPr>
        <p:spPr>
          <a:xfrm>
            <a:off x="8494819"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40C51E88-4C32-4788-8101-BEDC9338BC74}"/>
              </a:ext>
            </a:extLst>
          </p:cNvPr>
          <p:cNvCxnSpPr>
            <a:cxnSpLocks/>
            <a:endCxn id="50" idx="0"/>
          </p:cNvCxnSpPr>
          <p:nvPr/>
        </p:nvCxnSpPr>
        <p:spPr>
          <a:xfrm flipH="1">
            <a:off x="10977938" y="18464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BFE0D261-C601-4DC4-88B0-40E4A11D24C6}"/>
              </a:ext>
            </a:extLst>
          </p:cNvPr>
          <p:cNvSpPr/>
          <p:nvPr/>
        </p:nvSpPr>
        <p:spPr>
          <a:xfrm>
            <a:off x="10693733" y="218382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109D865A-8369-4700-AEFD-B35E3512FB85}"/>
              </a:ext>
            </a:extLst>
          </p:cNvPr>
          <p:cNvCxnSpPr/>
          <p:nvPr/>
        </p:nvCxnSpPr>
        <p:spPr>
          <a:xfrm flipH="1">
            <a:off x="5328744" y="273160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3A89A551-BED9-4AA5-965E-C850A51FEEBE}"/>
              </a:ext>
            </a:extLst>
          </p:cNvPr>
          <p:cNvSpPr/>
          <p:nvPr/>
        </p:nvSpPr>
        <p:spPr>
          <a:xfrm>
            <a:off x="4901465" y="30883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cxnSp>
        <p:nvCxnSpPr>
          <p:cNvPr id="55" name="Straight Arrow Connector 54">
            <a:extLst>
              <a:ext uri="{FF2B5EF4-FFF2-40B4-BE49-F238E27FC236}">
                <a16:creationId xmlns:a16="http://schemas.microsoft.com/office/drawing/2014/main" id="{F05B9BF5-434E-44A5-9C27-FF1D175BF267}"/>
              </a:ext>
            </a:extLst>
          </p:cNvPr>
          <p:cNvCxnSpPr>
            <a:cxnSpLocks/>
            <a:endCxn id="56" idx="0"/>
          </p:cNvCxnSpPr>
          <p:nvPr/>
        </p:nvCxnSpPr>
        <p:spPr>
          <a:xfrm flipH="1">
            <a:off x="8783610" y="274941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19D2BBA7-AFF7-4B19-AE9E-A679AC96DCC1}"/>
              </a:ext>
            </a:extLst>
          </p:cNvPr>
          <p:cNvSpPr/>
          <p:nvPr/>
        </p:nvSpPr>
        <p:spPr>
          <a:xfrm>
            <a:off x="8499405" y="308673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721E6895-818D-453F-8039-BDEC8B0E888C}"/>
              </a:ext>
            </a:extLst>
          </p:cNvPr>
          <p:cNvCxnSpPr>
            <a:cxnSpLocks/>
            <a:endCxn id="58" idx="0"/>
          </p:cNvCxnSpPr>
          <p:nvPr/>
        </p:nvCxnSpPr>
        <p:spPr>
          <a:xfrm flipH="1">
            <a:off x="10982524" y="27071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7C54ADFF-E82A-4334-A2AB-86380C8A0BFA}"/>
              </a:ext>
            </a:extLst>
          </p:cNvPr>
          <p:cNvSpPr/>
          <p:nvPr/>
        </p:nvSpPr>
        <p:spPr>
          <a:xfrm>
            <a:off x="10698319" y="30444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61" name="Straight Arrow Connector 60">
            <a:extLst>
              <a:ext uri="{FF2B5EF4-FFF2-40B4-BE49-F238E27FC236}">
                <a16:creationId xmlns:a16="http://schemas.microsoft.com/office/drawing/2014/main" id="{8D21684A-6E1A-4A24-856F-EA85FB2045CF}"/>
              </a:ext>
            </a:extLst>
          </p:cNvPr>
          <p:cNvCxnSpPr>
            <a:cxnSpLocks/>
            <a:endCxn id="62" idx="0"/>
          </p:cNvCxnSpPr>
          <p:nvPr/>
        </p:nvCxnSpPr>
        <p:spPr>
          <a:xfrm flipH="1">
            <a:off x="10966745" y="356226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9010F525-DCAA-4700-90AD-347AB72E25E6}"/>
              </a:ext>
            </a:extLst>
          </p:cNvPr>
          <p:cNvSpPr/>
          <p:nvPr/>
        </p:nvSpPr>
        <p:spPr>
          <a:xfrm>
            <a:off x="10682540" y="389958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grpSp>
        <p:nvGrpSpPr>
          <p:cNvPr id="69" name="Group 68">
            <a:extLst>
              <a:ext uri="{FF2B5EF4-FFF2-40B4-BE49-F238E27FC236}">
                <a16:creationId xmlns:a16="http://schemas.microsoft.com/office/drawing/2014/main" id="{38055EFB-A90E-4DFC-969C-9D4BFA89AD4C}"/>
              </a:ext>
            </a:extLst>
          </p:cNvPr>
          <p:cNvGrpSpPr/>
          <p:nvPr/>
        </p:nvGrpSpPr>
        <p:grpSpPr>
          <a:xfrm>
            <a:off x="5775005" y="389402"/>
            <a:ext cx="3292810" cy="4453897"/>
            <a:chOff x="5775005" y="389402"/>
            <a:chExt cx="3292810" cy="4453897"/>
          </a:xfrm>
        </p:grpSpPr>
        <p:cxnSp>
          <p:nvCxnSpPr>
            <p:cNvPr id="35" name="Straight Arrow Connector 34">
              <a:extLst>
                <a:ext uri="{FF2B5EF4-FFF2-40B4-BE49-F238E27FC236}">
                  <a16:creationId xmlns:a16="http://schemas.microsoft.com/office/drawing/2014/main" id="{52945323-71B5-4C34-AEFC-B6D283818832}"/>
                </a:ext>
              </a:extLst>
            </p:cNvPr>
            <p:cNvCxnSpPr/>
            <p:nvPr/>
          </p:nvCxnSpPr>
          <p:spPr>
            <a:xfrm flipH="1">
              <a:off x="6202284" y="1847950"/>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793A0534-3B84-4CE0-A442-BF01C988C3F9}"/>
                </a:ext>
              </a:extLst>
            </p:cNvPr>
            <p:cNvSpPr/>
            <p:nvPr/>
          </p:nvSpPr>
          <p:spPr>
            <a:xfrm>
              <a:off x="8499405" y="389402"/>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AAB10D46-D00A-4789-9097-CFDB65F48B14}"/>
                </a:ext>
              </a:extLst>
            </p:cNvPr>
            <p:cNvSpPr/>
            <p:nvPr/>
          </p:nvSpPr>
          <p:spPr>
            <a:xfrm>
              <a:off x="6689758" y="1318666"/>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cxnSp>
          <p:nvCxnSpPr>
            <p:cNvPr id="42" name="Straight Arrow Connector 41">
              <a:extLst>
                <a:ext uri="{FF2B5EF4-FFF2-40B4-BE49-F238E27FC236}">
                  <a16:creationId xmlns:a16="http://schemas.microsoft.com/office/drawing/2014/main" id="{FEB01276-6ADA-4220-80FB-AEA30272FD4B}"/>
                </a:ext>
              </a:extLst>
            </p:cNvPr>
            <p:cNvCxnSpPr>
              <a:stCxn id="38" idx="4"/>
              <a:endCxn id="39" idx="0"/>
            </p:cNvCxnSpPr>
            <p:nvPr/>
          </p:nvCxnSpPr>
          <p:spPr>
            <a:xfrm flipH="1">
              <a:off x="6973963" y="926532"/>
              <a:ext cx="1809647"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F0E3FF3C-CD82-400B-A16F-4D9519E796DE}"/>
                </a:ext>
              </a:extLst>
            </p:cNvPr>
            <p:cNvSpPr/>
            <p:nvPr/>
          </p:nvSpPr>
          <p:spPr>
            <a:xfrm>
              <a:off x="5775005" y="2204700"/>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cxnSp>
          <p:nvCxnSpPr>
            <p:cNvPr id="52" name="Straight Arrow Connector 51">
              <a:extLst>
                <a:ext uri="{FF2B5EF4-FFF2-40B4-BE49-F238E27FC236}">
                  <a16:creationId xmlns:a16="http://schemas.microsoft.com/office/drawing/2014/main" id="{C383EBFF-4039-465C-BBBC-35CD9BD42806}"/>
                </a:ext>
              </a:extLst>
            </p:cNvPr>
            <p:cNvCxnSpPr>
              <a:cxnSpLocks/>
            </p:cNvCxnSpPr>
            <p:nvPr/>
          </p:nvCxnSpPr>
          <p:spPr>
            <a:xfrm>
              <a:off x="6025998" y="2745285"/>
              <a:ext cx="71725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0A2EFB2D-834A-4579-BAED-E041C63ABF6C}"/>
                </a:ext>
              </a:extLst>
            </p:cNvPr>
            <p:cNvSpPr/>
            <p:nvPr/>
          </p:nvSpPr>
          <p:spPr>
            <a:xfrm>
              <a:off x="6471548" y="3088355"/>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9" name="Straight Arrow Connector 58">
              <a:extLst>
                <a:ext uri="{FF2B5EF4-FFF2-40B4-BE49-F238E27FC236}">
                  <a16:creationId xmlns:a16="http://schemas.microsoft.com/office/drawing/2014/main" id="{CFA369E2-71F6-4D79-9ABB-DB2FF1D66014}"/>
                </a:ext>
              </a:extLst>
            </p:cNvPr>
            <p:cNvCxnSpPr>
              <a:cxnSpLocks/>
              <a:endCxn id="60" idx="0"/>
            </p:cNvCxnSpPr>
            <p:nvPr/>
          </p:nvCxnSpPr>
          <p:spPr>
            <a:xfrm flipH="1">
              <a:off x="6755753" y="3591160"/>
              <a:ext cx="4586" cy="33732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60E6D99A-4DCC-4E58-8332-C08973F05435}"/>
                </a:ext>
              </a:extLst>
            </p:cNvPr>
            <p:cNvSpPr/>
            <p:nvPr/>
          </p:nvSpPr>
          <p:spPr>
            <a:xfrm>
              <a:off x="6471548" y="3928484"/>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3" name="Straight Arrow Connector 62">
              <a:extLst>
                <a:ext uri="{FF2B5EF4-FFF2-40B4-BE49-F238E27FC236}">
                  <a16:creationId xmlns:a16="http://schemas.microsoft.com/office/drawing/2014/main" id="{689555A7-71DA-4E2B-A66C-9BFED517CC9D}"/>
                </a:ext>
              </a:extLst>
            </p:cNvPr>
            <p:cNvCxnSpPr/>
            <p:nvPr/>
          </p:nvCxnSpPr>
          <p:spPr>
            <a:xfrm flipH="1">
              <a:off x="6049554" y="4451165"/>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64" name="Straight Arrow Connector 63">
            <a:extLst>
              <a:ext uri="{FF2B5EF4-FFF2-40B4-BE49-F238E27FC236}">
                <a16:creationId xmlns:a16="http://schemas.microsoft.com/office/drawing/2014/main" id="{5A5D8C56-DB4D-45FE-BE8C-D35DD9452822}"/>
              </a:ext>
            </a:extLst>
          </p:cNvPr>
          <p:cNvCxnSpPr>
            <a:cxnSpLocks/>
          </p:cNvCxnSpPr>
          <p:nvPr/>
        </p:nvCxnSpPr>
        <p:spPr>
          <a:xfrm>
            <a:off x="6746808" y="446484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9ED399F8-4B26-4EDD-A2B9-F04515DFD349}"/>
              </a:ext>
            </a:extLst>
          </p:cNvPr>
          <p:cNvSpPr/>
          <p:nvPr/>
        </p:nvSpPr>
        <p:spPr>
          <a:xfrm>
            <a:off x="5622275" y="4807915"/>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66" name="Oval 65">
            <a:extLst>
              <a:ext uri="{FF2B5EF4-FFF2-40B4-BE49-F238E27FC236}">
                <a16:creationId xmlns:a16="http://schemas.microsoft.com/office/drawing/2014/main" id="{FDA8F903-3E2B-4E7C-BC22-F853CF1074DB}"/>
              </a:ext>
            </a:extLst>
          </p:cNvPr>
          <p:cNvSpPr/>
          <p:nvPr/>
        </p:nvSpPr>
        <p:spPr>
          <a:xfrm>
            <a:off x="7192358" y="480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67" name="Straight Arrow Connector 66">
            <a:extLst>
              <a:ext uri="{FF2B5EF4-FFF2-40B4-BE49-F238E27FC236}">
                <a16:creationId xmlns:a16="http://schemas.microsoft.com/office/drawing/2014/main" id="{39673F27-199D-4343-AB8F-CAB218EBAF52}"/>
              </a:ext>
            </a:extLst>
          </p:cNvPr>
          <p:cNvCxnSpPr>
            <a:cxnSpLocks/>
            <a:endCxn id="68" idx="0"/>
          </p:cNvCxnSpPr>
          <p:nvPr/>
        </p:nvCxnSpPr>
        <p:spPr>
          <a:xfrm flipH="1">
            <a:off x="10962159" y="4417374"/>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751A1505-CC40-409F-B4CC-B9053F93034E}"/>
              </a:ext>
            </a:extLst>
          </p:cNvPr>
          <p:cNvSpPr/>
          <p:nvPr/>
        </p:nvSpPr>
        <p:spPr>
          <a:xfrm>
            <a:off x="10677954" y="475469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a:t>
            </a:r>
          </a:p>
        </p:txBody>
      </p:sp>
    </p:spTree>
    <p:extLst>
      <p:ext uri="{BB962C8B-B14F-4D97-AF65-F5344CB8AC3E}">
        <p14:creationId xmlns:p14="http://schemas.microsoft.com/office/powerpoint/2010/main" val="83214565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4237752" y="5365415"/>
            <a:ext cx="7715351" cy="2224595"/>
          </a:xfrm>
        </p:spPr>
        <p:txBody>
          <a:bodyPr>
            <a:normAutofit/>
          </a:bodyPr>
          <a:lstStyle/>
          <a:p>
            <a:pPr marL="0" indent="0">
              <a:spcBef>
                <a:spcPts val="0"/>
              </a:spcBef>
              <a:spcAft>
                <a:spcPts val="0"/>
              </a:spcAft>
              <a:buNone/>
            </a:pPr>
            <a:r>
              <a:rPr lang="en-US" sz="2200" b="1" dirty="0">
                <a:latin typeface="Consolas" panose="020B0609020204030204" pitchFamily="49" charset="0"/>
                <a:cs typeface="Consolas" panose="020B0609020204030204" pitchFamily="49" charset="0"/>
              </a:rPr>
              <a:t>It’s just that in order to ‘find’ that path, the AI agent had to consider many more nodes than that!</a:t>
            </a:r>
          </a:p>
        </p:txBody>
      </p:sp>
      <p:cxnSp>
        <p:nvCxnSpPr>
          <p:cNvPr id="36" name="Straight Arrow Connector 35">
            <a:extLst>
              <a:ext uri="{FF2B5EF4-FFF2-40B4-BE49-F238E27FC236}">
                <a16:creationId xmlns:a16="http://schemas.microsoft.com/office/drawing/2014/main" id="{E2561C14-CC64-490E-971D-5B351A57CB39}"/>
              </a:ext>
            </a:extLst>
          </p:cNvPr>
          <p:cNvCxnSpPr>
            <a:cxnSpLocks/>
          </p:cNvCxnSpPr>
          <p:nvPr/>
        </p:nvCxnSpPr>
        <p:spPr>
          <a:xfrm>
            <a:off x="6899538" y="186163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32B9B746-491A-45DA-9184-7B5ED2513507}"/>
              </a:ext>
            </a:extLst>
          </p:cNvPr>
          <p:cNvSpPr/>
          <p:nvPr/>
        </p:nvSpPr>
        <p:spPr>
          <a:xfrm>
            <a:off x="8494819" y="132445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31125EC4-3685-4CCD-A85B-0A4E1C7CCF74}"/>
              </a:ext>
            </a:extLst>
          </p:cNvPr>
          <p:cNvSpPr/>
          <p:nvPr/>
        </p:nvSpPr>
        <p:spPr>
          <a:xfrm>
            <a:off x="10682540" y="131866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3" name="Straight Arrow Connector 42">
            <a:extLst>
              <a:ext uri="{FF2B5EF4-FFF2-40B4-BE49-F238E27FC236}">
                <a16:creationId xmlns:a16="http://schemas.microsoft.com/office/drawing/2014/main" id="{301945F1-48E9-43BC-A7B1-734600038B3B}"/>
              </a:ext>
            </a:extLst>
          </p:cNvPr>
          <p:cNvCxnSpPr>
            <a:cxnSpLocks/>
            <a:stCxn id="38" idx="4"/>
            <a:endCxn id="40" idx="0"/>
          </p:cNvCxnSpPr>
          <p:nvPr/>
        </p:nvCxnSpPr>
        <p:spPr>
          <a:xfrm flipH="1">
            <a:off x="8779024" y="926532"/>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789A958-7BB7-478B-B56B-D45CDCB16939}"/>
              </a:ext>
            </a:extLst>
          </p:cNvPr>
          <p:cNvCxnSpPr>
            <a:cxnSpLocks/>
            <a:stCxn id="38" idx="4"/>
            <a:endCxn id="41" idx="0"/>
          </p:cNvCxnSpPr>
          <p:nvPr/>
        </p:nvCxnSpPr>
        <p:spPr>
          <a:xfrm>
            <a:off x="8783610" y="926532"/>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75EFF9BE-AB35-461B-A244-83915083D75D}"/>
              </a:ext>
            </a:extLst>
          </p:cNvPr>
          <p:cNvSpPr/>
          <p:nvPr/>
        </p:nvSpPr>
        <p:spPr>
          <a:xfrm>
            <a:off x="7345088"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F44ED25D-1F43-4206-B133-2225147D475A}"/>
              </a:ext>
            </a:extLst>
          </p:cNvPr>
          <p:cNvCxnSpPr>
            <a:cxnSpLocks/>
            <a:endCxn id="48" idx="0"/>
          </p:cNvCxnSpPr>
          <p:nvPr/>
        </p:nvCxnSpPr>
        <p:spPr>
          <a:xfrm flipH="1">
            <a:off x="8779024" y="186737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2B7D1A38-AF07-4BE5-BF0A-C973C1D9C353}"/>
              </a:ext>
            </a:extLst>
          </p:cNvPr>
          <p:cNvSpPr/>
          <p:nvPr/>
        </p:nvSpPr>
        <p:spPr>
          <a:xfrm>
            <a:off x="8494819"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40C51E88-4C32-4788-8101-BEDC9338BC74}"/>
              </a:ext>
            </a:extLst>
          </p:cNvPr>
          <p:cNvCxnSpPr>
            <a:cxnSpLocks/>
            <a:endCxn id="50" idx="0"/>
          </p:cNvCxnSpPr>
          <p:nvPr/>
        </p:nvCxnSpPr>
        <p:spPr>
          <a:xfrm flipH="1">
            <a:off x="10977938" y="18464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BFE0D261-C601-4DC4-88B0-40E4A11D24C6}"/>
              </a:ext>
            </a:extLst>
          </p:cNvPr>
          <p:cNvSpPr/>
          <p:nvPr/>
        </p:nvSpPr>
        <p:spPr>
          <a:xfrm>
            <a:off x="10693733" y="218382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109D865A-8369-4700-AEFD-B35E3512FB85}"/>
              </a:ext>
            </a:extLst>
          </p:cNvPr>
          <p:cNvCxnSpPr/>
          <p:nvPr/>
        </p:nvCxnSpPr>
        <p:spPr>
          <a:xfrm flipH="1">
            <a:off x="5328744" y="273160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3A89A551-BED9-4AA5-965E-C850A51FEEBE}"/>
              </a:ext>
            </a:extLst>
          </p:cNvPr>
          <p:cNvSpPr/>
          <p:nvPr/>
        </p:nvSpPr>
        <p:spPr>
          <a:xfrm>
            <a:off x="4901465" y="30883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cxnSp>
        <p:nvCxnSpPr>
          <p:cNvPr id="55" name="Straight Arrow Connector 54">
            <a:extLst>
              <a:ext uri="{FF2B5EF4-FFF2-40B4-BE49-F238E27FC236}">
                <a16:creationId xmlns:a16="http://schemas.microsoft.com/office/drawing/2014/main" id="{F05B9BF5-434E-44A5-9C27-FF1D175BF267}"/>
              </a:ext>
            </a:extLst>
          </p:cNvPr>
          <p:cNvCxnSpPr>
            <a:cxnSpLocks/>
            <a:endCxn id="56" idx="0"/>
          </p:cNvCxnSpPr>
          <p:nvPr/>
        </p:nvCxnSpPr>
        <p:spPr>
          <a:xfrm flipH="1">
            <a:off x="8783610" y="274941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19D2BBA7-AFF7-4B19-AE9E-A679AC96DCC1}"/>
              </a:ext>
            </a:extLst>
          </p:cNvPr>
          <p:cNvSpPr/>
          <p:nvPr/>
        </p:nvSpPr>
        <p:spPr>
          <a:xfrm>
            <a:off x="8499405" y="308673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721E6895-818D-453F-8039-BDEC8B0E888C}"/>
              </a:ext>
            </a:extLst>
          </p:cNvPr>
          <p:cNvCxnSpPr>
            <a:cxnSpLocks/>
            <a:endCxn id="58" idx="0"/>
          </p:cNvCxnSpPr>
          <p:nvPr/>
        </p:nvCxnSpPr>
        <p:spPr>
          <a:xfrm flipH="1">
            <a:off x="10982524" y="27071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7C54ADFF-E82A-4334-A2AB-86380C8A0BFA}"/>
              </a:ext>
            </a:extLst>
          </p:cNvPr>
          <p:cNvSpPr/>
          <p:nvPr/>
        </p:nvSpPr>
        <p:spPr>
          <a:xfrm>
            <a:off x="10698319" y="30444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61" name="Straight Arrow Connector 60">
            <a:extLst>
              <a:ext uri="{FF2B5EF4-FFF2-40B4-BE49-F238E27FC236}">
                <a16:creationId xmlns:a16="http://schemas.microsoft.com/office/drawing/2014/main" id="{8D21684A-6E1A-4A24-856F-EA85FB2045CF}"/>
              </a:ext>
            </a:extLst>
          </p:cNvPr>
          <p:cNvCxnSpPr>
            <a:cxnSpLocks/>
            <a:endCxn id="62" idx="0"/>
          </p:cNvCxnSpPr>
          <p:nvPr/>
        </p:nvCxnSpPr>
        <p:spPr>
          <a:xfrm flipH="1">
            <a:off x="10966745" y="356226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9010F525-DCAA-4700-90AD-347AB72E25E6}"/>
              </a:ext>
            </a:extLst>
          </p:cNvPr>
          <p:cNvSpPr/>
          <p:nvPr/>
        </p:nvSpPr>
        <p:spPr>
          <a:xfrm>
            <a:off x="10682540" y="389958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grpSp>
        <p:nvGrpSpPr>
          <p:cNvPr id="69" name="Group 68">
            <a:extLst>
              <a:ext uri="{FF2B5EF4-FFF2-40B4-BE49-F238E27FC236}">
                <a16:creationId xmlns:a16="http://schemas.microsoft.com/office/drawing/2014/main" id="{38055EFB-A90E-4DFC-969C-9D4BFA89AD4C}"/>
              </a:ext>
            </a:extLst>
          </p:cNvPr>
          <p:cNvGrpSpPr/>
          <p:nvPr/>
        </p:nvGrpSpPr>
        <p:grpSpPr>
          <a:xfrm>
            <a:off x="5775005" y="389402"/>
            <a:ext cx="3292810" cy="4453897"/>
            <a:chOff x="5775005" y="389402"/>
            <a:chExt cx="3292810" cy="4453897"/>
          </a:xfrm>
        </p:grpSpPr>
        <p:cxnSp>
          <p:nvCxnSpPr>
            <p:cNvPr id="35" name="Straight Arrow Connector 34">
              <a:extLst>
                <a:ext uri="{FF2B5EF4-FFF2-40B4-BE49-F238E27FC236}">
                  <a16:creationId xmlns:a16="http://schemas.microsoft.com/office/drawing/2014/main" id="{52945323-71B5-4C34-AEFC-B6D283818832}"/>
                </a:ext>
              </a:extLst>
            </p:cNvPr>
            <p:cNvCxnSpPr/>
            <p:nvPr/>
          </p:nvCxnSpPr>
          <p:spPr>
            <a:xfrm flipH="1">
              <a:off x="6202284" y="1847950"/>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793A0534-3B84-4CE0-A442-BF01C988C3F9}"/>
                </a:ext>
              </a:extLst>
            </p:cNvPr>
            <p:cNvSpPr/>
            <p:nvPr/>
          </p:nvSpPr>
          <p:spPr>
            <a:xfrm>
              <a:off x="8499405" y="389402"/>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AAB10D46-D00A-4789-9097-CFDB65F48B14}"/>
                </a:ext>
              </a:extLst>
            </p:cNvPr>
            <p:cNvSpPr/>
            <p:nvPr/>
          </p:nvSpPr>
          <p:spPr>
            <a:xfrm>
              <a:off x="6689758" y="1318666"/>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cxnSp>
          <p:nvCxnSpPr>
            <p:cNvPr id="42" name="Straight Arrow Connector 41">
              <a:extLst>
                <a:ext uri="{FF2B5EF4-FFF2-40B4-BE49-F238E27FC236}">
                  <a16:creationId xmlns:a16="http://schemas.microsoft.com/office/drawing/2014/main" id="{FEB01276-6ADA-4220-80FB-AEA30272FD4B}"/>
                </a:ext>
              </a:extLst>
            </p:cNvPr>
            <p:cNvCxnSpPr>
              <a:stCxn id="38" idx="4"/>
              <a:endCxn id="39" idx="0"/>
            </p:cNvCxnSpPr>
            <p:nvPr/>
          </p:nvCxnSpPr>
          <p:spPr>
            <a:xfrm flipH="1">
              <a:off x="6973963" y="926532"/>
              <a:ext cx="1809647"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F0E3FF3C-CD82-400B-A16F-4D9519E796DE}"/>
                </a:ext>
              </a:extLst>
            </p:cNvPr>
            <p:cNvSpPr/>
            <p:nvPr/>
          </p:nvSpPr>
          <p:spPr>
            <a:xfrm>
              <a:off x="5775005" y="2204700"/>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cxnSp>
          <p:nvCxnSpPr>
            <p:cNvPr id="52" name="Straight Arrow Connector 51">
              <a:extLst>
                <a:ext uri="{FF2B5EF4-FFF2-40B4-BE49-F238E27FC236}">
                  <a16:creationId xmlns:a16="http://schemas.microsoft.com/office/drawing/2014/main" id="{C383EBFF-4039-465C-BBBC-35CD9BD42806}"/>
                </a:ext>
              </a:extLst>
            </p:cNvPr>
            <p:cNvCxnSpPr>
              <a:cxnSpLocks/>
            </p:cNvCxnSpPr>
            <p:nvPr/>
          </p:nvCxnSpPr>
          <p:spPr>
            <a:xfrm>
              <a:off x="6025998" y="2745285"/>
              <a:ext cx="71725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0A2EFB2D-834A-4579-BAED-E041C63ABF6C}"/>
                </a:ext>
              </a:extLst>
            </p:cNvPr>
            <p:cNvSpPr/>
            <p:nvPr/>
          </p:nvSpPr>
          <p:spPr>
            <a:xfrm>
              <a:off x="6471548" y="3088355"/>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9" name="Straight Arrow Connector 58">
              <a:extLst>
                <a:ext uri="{FF2B5EF4-FFF2-40B4-BE49-F238E27FC236}">
                  <a16:creationId xmlns:a16="http://schemas.microsoft.com/office/drawing/2014/main" id="{CFA369E2-71F6-4D79-9ABB-DB2FF1D66014}"/>
                </a:ext>
              </a:extLst>
            </p:cNvPr>
            <p:cNvCxnSpPr>
              <a:cxnSpLocks/>
              <a:endCxn id="60" idx="0"/>
            </p:cNvCxnSpPr>
            <p:nvPr/>
          </p:nvCxnSpPr>
          <p:spPr>
            <a:xfrm flipH="1">
              <a:off x="6755753" y="3591160"/>
              <a:ext cx="4586" cy="33732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60E6D99A-4DCC-4E58-8332-C08973F05435}"/>
                </a:ext>
              </a:extLst>
            </p:cNvPr>
            <p:cNvSpPr/>
            <p:nvPr/>
          </p:nvSpPr>
          <p:spPr>
            <a:xfrm>
              <a:off x="6471548" y="3928484"/>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3" name="Straight Arrow Connector 62">
              <a:extLst>
                <a:ext uri="{FF2B5EF4-FFF2-40B4-BE49-F238E27FC236}">
                  <a16:creationId xmlns:a16="http://schemas.microsoft.com/office/drawing/2014/main" id="{689555A7-71DA-4E2B-A66C-9BFED517CC9D}"/>
                </a:ext>
              </a:extLst>
            </p:cNvPr>
            <p:cNvCxnSpPr/>
            <p:nvPr/>
          </p:nvCxnSpPr>
          <p:spPr>
            <a:xfrm flipH="1">
              <a:off x="6049554" y="4451165"/>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64" name="Straight Arrow Connector 63">
            <a:extLst>
              <a:ext uri="{FF2B5EF4-FFF2-40B4-BE49-F238E27FC236}">
                <a16:creationId xmlns:a16="http://schemas.microsoft.com/office/drawing/2014/main" id="{5A5D8C56-DB4D-45FE-BE8C-D35DD9452822}"/>
              </a:ext>
            </a:extLst>
          </p:cNvPr>
          <p:cNvCxnSpPr>
            <a:cxnSpLocks/>
          </p:cNvCxnSpPr>
          <p:nvPr/>
        </p:nvCxnSpPr>
        <p:spPr>
          <a:xfrm>
            <a:off x="6746808" y="446484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9ED399F8-4B26-4EDD-A2B9-F04515DFD349}"/>
              </a:ext>
            </a:extLst>
          </p:cNvPr>
          <p:cNvSpPr/>
          <p:nvPr/>
        </p:nvSpPr>
        <p:spPr>
          <a:xfrm>
            <a:off x="5622275" y="4807915"/>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66" name="Oval 65">
            <a:extLst>
              <a:ext uri="{FF2B5EF4-FFF2-40B4-BE49-F238E27FC236}">
                <a16:creationId xmlns:a16="http://schemas.microsoft.com/office/drawing/2014/main" id="{FDA8F903-3E2B-4E7C-BC22-F853CF1074DB}"/>
              </a:ext>
            </a:extLst>
          </p:cNvPr>
          <p:cNvSpPr/>
          <p:nvPr/>
        </p:nvSpPr>
        <p:spPr>
          <a:xfrm>
            <a:off x="7192358" y="480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67" name="Straight Arrow Connector 66">
            <a:extLst>
              <a:ext uri="{FF2B5EF4-FFF2-40B4-BE49-F238E27FC236}">
                <a16:creationId xmlns:a16="http://schemas.microsoft.com/office/drawing/2014/main" id="{39673F27-199D-4343-AB8F-CAB218EBAF52}"/>
              </a:ext>
            </a:extLst>
          </p:cNvPr>
          <p:cNvCxnSpPr>
            <a:cxnSpLocks/>
            <a:endCxn id="68" idx="0"/>
          </p:cNvCxnSpPr>
          <p:nvPr/>
        </p:nvCxnSpPr>
        <p:spPr>
          <a:xfrm flipH="1">
            <a:off x="10962159" y="4417374"/>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751A1505-CC40-409F-B4CC-B9053F93034E}"/>
              </a:ext>
            </a:extLst>
          </p:cNvPr>
          <p:cNvSpPr/>
          <p:nvPr/>
        </p:nvSpPr>
        <p:spPr>
          <a:xfrm>
            <a:off x="10677954" y="475469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a:t>
            </a:r>
          </a:p>
        </p:txBody>
      </p:sp>
    </p:spTree>
    <p:extLst>
      <p:ext uri="{BB962C8B-B14F-4D97-AF65-F5344CB8AC3E}">
        <p14:creationId xmlns:p14="http://schemas.microsoft.com/office/powerpoint/2010/main" val="272411560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 First Search</a:t>
            </a:r>
          </a:p>
        </p:txBody>
      </p:sp>
      <p:grpSp>
        <p:nvGrpSpPr>
          <p:cNvPr id="4" name="Group 3">
            <a:extLst>
              <a:ext uri="{FF2B5EF4-FFF2-40B4-BE49-F238E27FC236}">
                <a16:creationId xmlns:a16="http://schemas.microsoft.com/office/drawing/2014/main" id="{05B5D153-E83F-EC42-A474-6AFE3FC70DDB}"/>
              </a:ext>
            </a:extLst>
          </p:cNvPr>
          <p:cNvGrpSpPr/>
          <p:nvPr/>
        </p:nvGrpSpPr>
        <p:grpSpPr>
          <a:xfrm>
            <a:off x="628650" y="2033226"/>
            <a:ext cx="3622074" cy="3547972"/>
            <a:chOff x="889907" y="2212520"/>
            <a:chExt cx="2939145" cy="2939144"/>
          </a:xfrm>
        </p:grpSpPr>
        <p:sp>
          <p:nvSpPr>
            <p:cNvPr id="5" name="Rectangle 4">
              <a:extLst>
                <a:ext uri="{FF2B5EF4-FFF2-40B4-BE49-F238E27FC236}">
                  <a16:creationId xmlns:a16="http://schemas.microsoft.com/office/drawing/2014/main" id="{8A3ECF34-500A-8241-AB76-91D2872C787E}"/>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9" name="Rectangle 8">
              <a:extLst>
                <a:ext uri="{FF2B5EF4-FFF2-40B4-BE49-F238E27FC236}">
                  <a16:creationId xmlns:a16="http://schemas.microsoft.com/office/drawing/2014/main" id="{224D3415-5CCE-3A42-B96F-7B6A9017C0F9}"/>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696DF60-FCD7-BB4D-BAB4-BE0B0CCD71B0}"/>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B405C1D5-BACA-7146-8396-2848C7D9C232}"/>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60E8C7F2-3AE3-E14F-9C49-99D642B4500F}"/>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E7FFAE1-308C-C642-9078-C8BF82CC77FC}"/>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5" name="Rectangle 14">
              <a:extLst>
                <a:ext uri="{FF2B5EF4-FFF2-40B4-BE49-F238E27FC236}">
                  <a16:creationId xmlns:a16="http://schemas.microsoft.com/office/drawing/2014/main" id="{3AA7FE46-4A21-4841-BE3D-98D3A6D3C148}"/>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 name="Rectangle 15">
              <a:extLst>
                <a:ext uri="{FF2B5EF4-FFF2-40B4-BE49-F238E27FC236}">
                  <a16:creationId xmlns:a16="http://schemas.microsoft.com/office/drawing/2014/main" id="{1328DDA6-6323-AC4A-AC50-241FADFB999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7" name="Rectangle 16">
              <a:extLst>
                <a:ext uri="{FF2B5EF4-FFF2-40B4-BE49-F238E27FC236}">
                  <a16:creationId xmlns:a16="http://schemas.microsoft.com/office/drawing/2014/main" id="{4F47B8EF-D82F-9542-8851-F6F2FD0ECA9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3D19A949-E98F-DC42-9654-09A4F7CA1CCC}"/>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0" name="Rectangle 19">
              <a:extLst>
                <a:ext uri="{FF2B5EF4-FFF2-40B4-BE49-F238E27FC236}">
                  <a16:creationId xmlns:a16="http://schemas.microsoft.com/office/drawing/2014/main" id="{CD8E34DD-FC62-F543-9EA0-04245817EF1E}"/>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1" name="Rectangle 20">
              <a:extLst>
                <a:ext uri="{FF2B5EF4-FFF2-40B4-BE49-F238E27FC236}">
                  <a16:creationId xmlns:a16="http://schemas.microsoft.com/office/drawing/2014/main" id="{3182F60B-FB6C-024C-827C-820145AEAC4A}"/>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2" name="Rectangle 21">
              <a:extLst>
                <a:ext uri="{FF2B5EF4-FFF2-40B4-BE49-F238E27FC236}">
                  <a16:creationId xmlns:a16="http://schemas.microsoft.com/office/drawing/2014/main" id="{FE63B082-637D-364E-983E-FF83DAE69C2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725DCE6C-438C-E14F-AA5D-F21CFA355EE6}"/>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4" name="Rectangle 23">
              <a:extLst>
                <a:ext uri="{FF2B5EF4-FFF2-40B4-BE49-F238E27FC236}">
                  <a16:creationId xmlns:a16="http://schemas.microsoft.com/office/drawing/2014/main" id="{C2AD5C11-DBEA-A14A-ABE4-586857AABE1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5" name="Rectangle 24">
              <a:extLst>
                <a:ext uri="{FF2B5EF4-FFF2-40B4-BE49-F238E27FC236}">
                  <a16:creationId xmlns:a16="http://schemas.microsoft.com/office/drawing/2014/main" id="{080DCEEC-1411-E841-B101-FDDD6400D748}"/>
                </a:ext>
              </a:extLst>
            </p:cNvPr>
            <p:cNvSpPr/>
            <p:nvPr/>
          </p:nvSpPr>
          <p:spPr>
            <a:xfrm>
              <a:off x="889907"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6" name="Rectangle 25">
              <a:extLst>
                <a:ext uri="{FF2B5EF4-FFF2-40B4-BE49-F238E27FC236}">
                  <a16:creationId xmlns:a16="http://schemas.microsoft.com/office/drawing/2014/main" id="{E787A57D-097F-254C-91B9-C69EF11BC0A7}"/>
                </a:ext>
              </a:extLst>
            </p:cNvPr>
            <p:cNvSpPr/>
            <p:nvPr/>
          </p:nvSpPr>
          <p:spPr>
            <a:xfrm>
              <a:off x="1477736"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7" name="Rectangle 26">
              <a:extLst>
                <a:ext uri="{FF2B5EF4-FFF2-40B4-BE49-F238E27FC236}">
                  <a16:creationId xmlns:a16="http://schemas.microsoft.com/office/drawing/2014/main" id="{6658DC3C-4853-8543-96CD-F6BE7B3C1BC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8" name="Rectangle 27">
              <a:extLst>
                <a:ext uri="{FF2B5EF4-FFF2-40B4-BE49-F238E27FC236}">
                  <a16:creationId xmlns:a16="http://schemas.microsoft.com/office/drawing/2014/main" id="{4373BAD8-C64E-0A41-8AC4-6120FAE23312}"/>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29" name="Rectangle 28">
              <a:extLst>
                <a:ext uri="{FF2B5EF4-FFF2-40B4-BE49-F238E27FC236}">
                  <a16:creationId xmlns:a16="http://schemas.microsoft.com/office/drawing/2014/main" id="{F76B8CC3-468C-E246-9A9B-D0B078AEA138}"/>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sp>
          <p:nvSpPr>
            <p:cNvPr id="6" name="Rectangle 5">
              <a:extLst>
                <a:ext uri="{FF2B5EF4-FFF2-40B4-BE49-F238E27FC236}">
                  <a16:creationId xmlns:a16="http://schemas.microsoft.com/office/drawing/2014/main" id="{9487807F-2F54-7A41-B358-E7D12F3ED548}"/>
                </a:ext>
              </a:extLst>
            </p:cNvPr>
            <p:cNvSpPr/>
            <p:nvPr/>
          </p:nvSpPr>
          <p:spPr>
            <a:xfrm>
              <a:off x="1477736"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7C5C9939-1D33-234F-9D52-EAEE435720E7}"/>
                </a:ext>
              </a:extLst>
            </p:cNvPr>
            <p:cNvSpPr/>
            <p:nvPr/>
          </p:nvSpPr>
          <p:spPr>
            <a:xfrm>
              <a:off x="2065565"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9CDA3D5B-4A84-F54B-98B9-F9E7311F4674}"/>
                </a:ext>
              </a:extLst>
            </p:cNvPr>
            <p:cNvSpPr/>
            <p:nvPr/>
          </p:nvSpPr>
          <p:spPr>
            <a:xfrm>
              <a:off x="2653394" y="2212520"/>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3" name="Rectangle 12">
              <a:extLst>
                <a:ext uri="{FF2B5EF4-FFF2-40B4-BE49-F238E27FC236}">
                  <a16:creationId xmlns:a16="http://schemas.microsoft.com/office/drawing/2014/main" id="{F761B2FB-D442-254F-86E7-E174F2EA560B}"/>
                </a:ext>
              </a:extLst>
            </p:cNvPr>
            <p:cNvSpPr/>
            <p:nvPr/>
          </p:nvSpPr>
          <p:spPr>
            <a:xfrm>
              <a:off x="2653394" y="2800349"/>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8" name="Rectangle 17">
              <a:extLst>
                <a:ext uri="{FF2B5EF4-FFF2-40B4-BE49-F238E27FC236}">
                  <a16:creationId xmlns:a16="http://schemas.microsoft.com/office/drawing/2014/main" id="{E59B836F-4D28-8E4F-9C75-4DE1B5E1AA84}"/>
                </a:ext>
              </a:extLst>
            </p:cNvPr>
            <p:cNvSpPr/>
            <p:nvPr/>
          </p:nvSpPr>
          <p:spPr>
            <a:xfrm>
              <a:off x="2653394" y="3388177"/>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grpSp>
      <p:sp>
        <p:nvSpPr>
          <p:cNvPr id="30" name="Rectangle 29">
            <a:extLst>
              <a:ext uri="{FF2B5EF4-FFF2-40B4-BE49-F238E27FC236}">
                <a16:creationId xmlns:a16="http://schemas.microsoft.com/office/drawing/2014/main" id="{07F8254F-C72E-B440-A551-5C06B3131AD3}"/>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1" name="Content Placeholder 2">
            <a:extLst>
              <a:ext uri="{FF2B5EF4-FFF2-40B4-BE49-F238E27FC236}">
                <a16:creationId xmlns:a16="http://schemas.microsoft.com/office/drawing/2014/main" id="{A89F1855-88BD-0748-83ED-FC45B3D17AEB}"/>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2" name="Rectangle 31">
            <a:extLst>
              <a:ext uri="{FF2B5EF4-FFF2-40B4-BE49-F238E27FC236}">
                <a16:creationId xmlns:a16="http://schemas.microsoft.com/office/drawing/2014/main" id="{5F084FA8-3F6A-2341-AB12-9966777AA27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572B58C0-A179-4B49-BBFD-F6EEEC79528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4" name="Content Placeholder 2">
            <a:extLst>
              <a:ext uri="{FF2B5EF4-FFF2-40B4-BE49-F238E27FC236}">
                <a16:creationId xmlns:a16="http://schemas.microsoft.com/office/drawing/2014/main" id="{D2467047-30F3-D546-AD30-0B7ED5EC5105}"/>
              </a:ext>
            </a:extLst>
          </p:cNvPr>
          <p:cNvSpPr>
            <a:spLocks noGrp="1"/>
          </p:cNvSpPr>
          <p:nvPr>
            <p:ph idx="1"/>
          </p:nvPr>
        </p:nvSpPr>
        <p:spPr>
          <a:xfrm>
            <a:off x="4237752" y="5239020"/>
            <a:ext cx="7715351" cy="2224595"/>
          </a:xfrm>
        </p:spPr>
        <p:txBody>
          <a:bodyPr>
            <a:normAutofit/>
          </a:bodyPr>
          <a:lstStyle/>
          <a:p>
            <a:pPr marL="0" indent="0">
              <a:spcBef>
                <a:spcPts val="0"/>
              </a:spcBef>
              <a:spcAft>
                <a:spcPts val="0"/>
              </a:spcAft>
              <a:buNone/>
            </a:pPr>
            <a:r>
              <a:rPr lang="en-US" sz="2200" b="1" dirty="0">
                <a:latin typeface="Consolas" panose="020B0609020204030204" pitchFamily="49" charset="0"/>
                <a:cs typeface="Consolas" panose="020B0609020204030204" pitchFamily="49" charset="0"/>
              </a:rPr>
              <a:t>In short: don’t be confused by the word ‘visit’ here. It’s the *algorithm* visiting and expanding nodes, not the agent actually travelling to them!</a:t>
            </a:r>
          </a:p>
        </p:txBody>
      </p:sp>
      <p:cxnSp>
        <p:nvCxnSpPr>
          <p:cNvPr id="36" name="Straight Arrow Connector 35">
            <a:extLst>
              <a:ext uri="{FF2B5EF4-FFF2-40B4-BE49-F238E27FC236}">
                <a16:creationId xmlns:a16="http://schemas.microsoft.com/office/drawing/2014/main" id="{E2561C14-CC64-490E-971D-5B351A57CB39}"/>
              </a:ext>
            </a:extLst>
          </p:cNvPr>
          <p:cNvCxnSpPr>
            <a:cxnSpLocks/>
          </p:cNvCxnSpPr>
          <p:nvPr/>
        </p:nvCxnSpPr>
        <p:spPr>
          <a:xfrm>
            <a:off x="6899538" y="186163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32B9B746-491A-45DA-9184-7B5ED2513507}"/>
              </a:ext>
            </a:extLst>
          </p:cNvPr>
          <p:cNvSpPr/>
          <p:nvPr/>
        </p:nvSpPr>
        <p:spPr>
          <a:xfrm>
            <a:off x="8494819" y="132445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1" name="Oval 40">
            <a:extLst>
              <a:ext uri="{FF2B5EF4-FFF2-40B4-BE49-F238E27FC236}">
                <a16:creationId xmlns:a16="http://schemas.microsoft.com/office/drawing/2014/main" id="{31125EC4-3685-4CCD-A85B-0A4E1C7CCF74}"/>
              </a:ext>
            </a:extLst>
          </p:cNvPr>
          <p:cNvSpPr/>
          <p:nvPr/>
        </p:nvSpPr>
        <p:spPr>
          <a:xfrm>
            <a:off x="10682540" y="131866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3" name="Straight Arrow Connector 42">
            <a:extLst>
              <a:ext uri="{FF2B5EF4-FFF2-40B4-BE49-F238E27FC236}">
                <a16:creationId xmlns:a16="http://schemas.microsoft.com/office/drawing/2014/main" id="{301945F1-48E9-43BC-A7B1-734600038B3B}"/>
              </a:ext>
            </a:extLst>
          </p:cNvPr>
          <p:cNvCxnSpPr>
            <a:cxnSpLocks/>
            <a:stCxn id="38" idx="4"/>
            <a:endCxn id="40" idx="0"/>
          </p:cNvCxnSpPr>
          <p:nvPr/>
        </p:nvCxnSpPr>
        <p:spPr>
          <a:xfrm flipH="1">
            <a:off x="8779024" y="926532"/>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789A958-7BB7-478B-B56B-D45CDCB16939}"/>
              </a:ext>
            </a:extLst>
          </p:cNvPr>
          <p:cNvCxnSpPr>
            <a:cxnSpLocks/>
            <a:stCxn id="38" idx="4"/>
            <a:endCxn id="41" idx="0"/>
          </p:cNvCxnSpPr>
          <p:nvPr/>
        </p:nvCxnSpPr>
        <p:spPr>
          <a:xfrm>
            <a:off x="8783610" y="926532"/>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75EFF9BE-AB35-461B-A244-83915083D75D}"/>
              </a:ext>
            </a:extLst>
          </p:cNvPr>
          <p:cNvSpPr/>
          <p:nvPr/>
        </p:nvSpPr>
        <p:spPr>
          <a:xfrm>
            <a:off x="7345088"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47" name="Straight Arrow Connector 46">
            <a:extLst>
              <a:ext uri="{FF2B5EF4-FFF2-40B4-BE49-F238E27FC236}">
                <a16:creationId xmlns:a16="http://schemas.microsoft.com/office/drawing/2014/main" id="{F44ED25D-1F43-4206-B133-2225147D475A}"/>
              </a:ext>
            </a:extLst>
          </p:cNvPr>
          <p:cNvCxnSpPr>
            <a:cxnSpLocks/>
            <a:endCxn id="48" idx="0"/>
          </p:cNvCxnSpPr>
          <p:nvPr/>
        </p:nvCxnSpPr>
        <p:spPr>
          <a:xfrm flipH="1">
            <a:off x="8779024" y="186737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2B7D1A38-AF07-4BE5-BF0A-C973C1D9C353}"/>
              </a:ext>
            </a:extLst>
          </p:cNvPr>
          <p:cNvSpPr/>
          <p:nvPr/>
        </p:nvSpPr>
        <p:spPr>
          <a:xfrm>
            <a:off x="8494819"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49" name="Straight Arrow Connector 48">
            <a:extLst>
              <a:ext uri="{FF2B5EF4-FFF2-40B4-BE49-F238E27FC236}">
                <a16:creationId xmlns:a16="http://schemas.microsoft.com/office/drawing/2014/main" id="{40C51E88-4C32-4788-8101-BEDC9338BC74}"/>
              </a:ext>
            </a:extLst>
          </p:cNvPr>
          <p:cNvCxnSpPr>
            <a:cxnSpLocks/>
            <a:endCxn id="50" idx="0"/>
          </p:cNvCxnSpPr>
          <p:nvPr/>
        </p:nvCxnSpPr>
        <p:spPr>
          <a:xfrm flipH="1">
            <a:off x="10977938" y="18464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BFE0D261-C601-4DC4-88B0-40E4A11D24C6}"/>
              </a:ext>
            </a:extLst>
          </p:cNvPr>
          <p:cNvSpPr/>
          <p:nvPr/>
        </p:nvSpPr>
        <p:spPr>
          <a:xfrm>
            <a:off x="10693733" y="218382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51" name="Straight Arrow Connector 50">
            <a:extLst>
              <a:ext uri="{FF2B5EF4-FFF2-40B4-BE49-F238E27FC236}">
                <a16:creationId xmlns:a16="http://schemas.microsoft.com/office/drawing/2014/main" id="{109D865A-8369-4700-AEFD-B35E3512FB85}"/>
              </a:ext>
            </a:extLst>
          </p:cNvPr>
          <p:cNvCxnSpPr/>
          <p:nvPr/>
        </p:nvCxnSpPr>
        <p:spPr>
          <a:xfrm flipH="1">
            <a:off x="5328744" y="273160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3A89A551-BED9-4AA5-965E-C850A51FEEBE}"/>
              </a:ext>
            </a:extLst>
          </p:cNvPr>
          <p:cNvSpPr/>
          <p:nvPr/>
        </p:nvSpPr>
        <p:spPr>
          <a:xfrm>
            <a:off x="4901465" y="30883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cxnSp>
        <p:nvCxnSpPr>
          <p:cNvPr id="55" name="Straight Arrow Connector 54">
            <a:extLst>
              <a:ext uri="{FF2B5EF4-FFF2-40B4-BE49-F238E27FC236}">
                <a16:creationId xmlns:a16="http://schemas.microsoft.com/office/drawing/2014/main" id="{F05B9BF5-434E-44A5-9C27-FF1D175BF267}"/>
              </a:ext>
            </a:extLst>
          </p:cNvPr>
          <p:cNvCxnSpPr>
            <a:cxnSpLocks/>
            <a:endCxn id="56" idx="0"/>
          </p:cNvCxnSpPr>
          <p:nvPr/>
        </p:nvCxnSpPr>
        <p:spPr>
          <a:xfrm flipH="1">
            <a:off x="8783610" y="274941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19D2BBA7-AFF7-4B19-AE9E-A679AC96DCC1}"/>
              </a:ext>
            </a:extLst>
          </p:cNvPr>
          <p:cNvSpPr/>
          <p:nvPr/>
        </p:nvSpPr>
        <p:spPr>
          <a:xfrm>
            <a:off x="8499405" y="308673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7" name="Straight Arrow Connector 56">
            <a:extLst>
              <a:ext uri="{FF2B5EF4-FFF2-40B4-BE49-F238E27FC236}">
                <a16:creationId xmlns:a16="http://schemas.microsoft.com/office/drawing/2014/main" id="{721E6895-818D-453F-8039-BDEC8B0E888C}"/>
              </a:ext>
            </a:extLst>
          </p:cNvPr>
          <p:cNvCxnSpPr>
            <a:cxnSpLocks/>
            <a:endCxn id="58" idx="0"/>
          </p:cNvCxnSpPr>
          <p:nvPr/>
        </p:nvCxnSpPr>
        <p:spPr>
          <a:xfrm flipH="1">
            <a:off x="10982524" y="27071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7C54ADFF-E82A-4334-A2AB-86380C8A0BFA}"/>
              </a:ext>
            </a:extLst>
          </p:cNvPr>
          <p:cNvSpPr/>
          <p:nvPr/>
        </p:nvSpPr>
        <p:spPr>
          <a:xfrm>
            <a:off x="10698319" y="30444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61" name="Straight Arrow Connector 60">
            <a:extLst>
              <a:ext uri="{FF2B5EF4-FFF2-40B4-BE49-F238E27FC236}">
                <a16:creationId xmlns:a16="http://schemas.microsoft.com/office/drawing/2014/main" id="{8D21684A-6E1A-4A24-856F-EA85FB2045CF}"/>
              </a:ext>
            </a:extLst>
          </p:cNvPr>
          <p:cNvCxnSpPr>
            <a:cxnSpLocks/>
            <a:endCxn id="62" idx="0"/>
          </p:cNvCxnSpPr>
          <p:nvPr/>
        </p:nvCxnSpPr>
        <p:spPr>
          <a:xfrm flipH="1">
            <a:off x="10966745" y="356226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9010F525-DCAA-4700-90AD-347AB72E25E6}"/>
              </a:ext>
            </a:extLst>
          </p:cNvPr>
          <p:cNvSpPr/>
          <p:nvPr/>
        </p:nvSpPr>
        <p:spPr>
          <a:xfrm>
            <a:off x="10682540" y="389958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grpSp>
        <p:nvGrpSpPr>
          <p:cNvPr id="69" name="Group 68">
            <a:extLst>
              <a:ext uri="{FF2B5EF4-FFF2-40B4-BE49-F238E27FC236}">
                <a16:creationId xmlns:a16="http://schemas.microsoft.com/office/drawing/2014/main" id="{38055EFB-A90E-4DFC-969C-9D4BFA89AD4C}"/>
              </a:ext>
            </a:extLst>
          </p:cNvPr>
          <p:cNvGrpSpPr/>
          <p:nvPr/>
        </p:nvGrpSpPr>
        <p:grpSpPr>
          <a:xfrm>
            <a:off x="5775005" y="389402"/>
            <a:ext cx="3292810" cy="4453897"/>
            <a:chOff x="5775005" y="389402"/>
            <a:chExt cx="3292810" cy="4453897"/>
          </a:xfrm>
        </p:grpSpPr>
        <p:cxnSp>
          <p:nvCxnSpPr>
            <p:cNvPr id="35" name="Straight Arrow Connector 34">
              <a:extLst>
                <a:ext uri="{FF2B5EF4-FFF2-40B4-BE49-F238E27FC236}">
                  <a16:creationId xmlns:a16="http://schemas.microsoft.com/office/drawing/2014/main" id="{52945323-71B5-4C34-AEFC-B6D283818832}"/>
                </a:ext>
              </a:extLst>
            </p:cNvPr>
            <p:cNvCxnSpPr/>
            <p:nvPr/>
          </p:nvCxnSpPr>
          <p:spPr>
            <a:xfrm flipH="1">
              <a:off x="6202284" y="1847950"/>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793A0534-3B84-4CE0-A442-BF01C988C3F9}"/>
                </a:ext>
              </a:extLst>
            </p:cNvPr>
            <p:cNvSpPr/>
            <p:nvPr/>
          </p:nvSpPr>
          <p:spPr>
            <a:xfrm>
              <a:off x="8499405" y="389402"/>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9" name="Oval 38">
              <a:extLst>
                <a:ext uri="{FF2B5EF4-FFF2-40B4-BE49-F238E27FC236}">
                  <a16:creationId xmlns:a16="http://schemas.microsoft.com/office/drawing/2014/main" id="{AAB10D46-D00A-4789-9097-CFDB65F48B14}"/>
                </a:ext>
              </a:extLst>
            </p:cNvPr>
            <p:cNvSpPr/>
            <p:nvPr/>
          </p:nvSpPr>
          <p:spPr>
            <a:xfrm>
              <a:off x="6689758" y="1318666"/>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cxnSp>
          <p:nvCxnSpPr>
            <p:cNvPr id="42" name="Straight Arrow Connector 41">
              <a:extLst>
                <a:ext uri="{FF2B5EF4-FFF2-40B4-BE49-F238E27FC236}">
                  <a16:creationId xmlns:a16="http://schemas.microsoft.com/office/drawing/2014/main" id="{FEB01276-6ADA-4220-80FB-AEA30272FD4B}"/>
                </a:ext>
              </a:extLst>
            </p:cNvPr>
            <p:cNvCxnSpPr>
              <a:stCxn id="38" idx="4"/>
              <a:endCxn id="39" idx="0"/>
            </p:cNvCxnSpPr>
            <p:nvPr/>
          </p:nvCxnSpPr>
          <p:spPr>
            <a:xfrm flipH="1">
              <a:off x="6973963" y="926532"/>
              <a:ext cx="1809647"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F0E3FF3C-CD82-400B-A16F-4D9519E796DE}"/>
                </a:ext>
              </a:extLst>
            </p:cNvPr>
            <p:cNvSpPr/>
            <p:nvPr/>
          </p:nvSpPr>
          <p:spPr>
            <a:xfrm>
              <a:off x="5775005" y="2204700"/>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cxnSp>
          <p:nvCxnSpPr>
            <p:cNvPr id="52" name="Straight Arrow Connector 51">
              <a:extLst>
                <a:ext uri="{FF2B5EF4-FFF2-40B4-BE49-F238E27FC236}">
                  <a16:creationId xmlns:a16="http://schemas.microsoft.com/office/drawing/2014/main" id="{C383EBFF-4039-465C-BBBC-35CD9BD42806}"/>
                </a:ext>
              </a:extLst>
            </p:cNvPr>
            <p:cNvCxnSpPr>
              <a:cxnSpLocks/>
            </p:cNvCxnSpPr>
            <p:nvPr/>
          </p:nvCxnSpPr>
          <p:spPr>
            <a:xfrm>
              <a:off x="6025998" y="2745285"/>
              <a:ext cx="71725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0A2EFB2D-834A-4579-BAED-E041C63ABF6C}"/>
                </a:ext>
              </a:extLst>
            </p:cNvPr>
            <p:cNvSpPr/>
            <p:nvPr/>
          </p:nvSpPr>
          <p:spPr>
            <a:xfrm>
              <a:off x="6471548" y="3088355"/>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59" name="Straight Arrow Connector 58">
              <a:extLst>
                <a:ext uri="{FF2B5EF4-FFF2-40B4-BE49-F238E27FC236}">
                  <a16:creationId xmlns:a16="http://schemas.microsoft.com/office/drawing/2014/main" id="{CFA369E2-71F6-4D79-9ABB-DB2FF1D66014}"/>
                </a:ext>
              </a:extLst>
            </p:cNvPr>
            <p:cNvCxnSpPr>
              <a:cxnSpLocks/>
              <a:endCxn id="60" idx="0"/>
            </p:cNvCxnSpPr>
            <p:nvPr/>
          </p:nvCxnSpPr>
          <p:spPr>
            <a:xfrm flipH="1">
              <a:off x="6755753" y="3591160"/>
              <a:ext cx="4586" cy="33732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60E6D99A-4DCC-4E58-8332-C08973F05435}"/>
                </a:ext>
              </a:extLst>
            </p:cNvPr>
            <p:cNvSpPr/>
            <p:nvPr/>
          </p:nvSpPr>
          <p:spPr>
            <a:xfrm>
              <a:off x="6471548" y="3928484"/>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63" name="Straight Arrow Connector 62">
              <a:extLst>
                <a:ext uri="{FF2B5EF4-FFF2-40B4-BE49-F238E27FC236}">
                  <a16:creationId xmlns:a16="http://schemas.microsoft.com/office/drawing/2014/main" id="{689555A7-71DA-4E2B-A66C-9BFED517CC9D}"/>
                </a:ext>
              </a:extLst>
            </p:cNvPr>
            <p:cNvCxnSpPr/>
            <p:nvPr/>
          </p:nvCxnSpPr>
          <p:spPr>
            <a:xfrm flipH="1">
              <a:off x="6049554" y="4451165"/>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64" name="Straight Arrow Connector 63">
            <a:extLst>
              <a:ext uri="{FF2B5EF4-FFF2-40B4-BE49-F238E27FC236}">
                <a16:creationId xmlns:a16="http://schemas.microsoft.com/office/drawing/2014/main" id="{5A5D8C56-DB4D-45FE-BE8C-D35DD9452822}"/>
              </a:ext>
            </a:extLst>
          </p:cNvPr>
          <p:cNvCxnSpPr>
            <a:cxnSpLocks/>
          </p:cNvCxnSpPr>
          <p:nvPr/>
        </p:nvCxnSpPr>
        <p:spPr>
          <a:xfrm>
            <a:off x="6746808" y="446484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9ED399F8-4B26-4EDD-A2B9-F04515DFD349}"/>
              </a:ext>
            </a:extLst>
          </p:cNvPr>
          <p:cNvSpPr/>
          <p:nvPr/>
        </p:nvSpPr>
        <p:spPr>
          <a:xfrm>
            <a:off x="5622275" y="4807915"/>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66" name="Oval 65">
            <a:extLst>
              <a:ext uri="{FF2B5EF4-FFF2-40B4-BE49-F238E27FC236}">
                <a16:creationId xmlns:a16="http://schemas.microsoft.com/office/drawing/2014/main" id="{FDA8F903-3E2B-4E7C-BC22-F853CF1074DB}"/>
              </a:ext>
            </a:extLst>
          </p:cNvPr>
          <p:cNvSpPr/>
          <p:nvPr/>
        </p:nvSpPr>
        <p:spPr>
          <a:xfrm>
            <a:off x="7192358" y="480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67" name="Straight Arrow Connector 66">
            <a:extLst>
              <a:ext uri="{FF2B5EF4-FFF2-40B4-BE49-F238E27FC236}">
                <a16:creationId xmlns:a16="http://schemas.microsoft.com/office/drawing/2014/main" id="{39673F27-199D-4343-AB8F-CAB218EBAF52}"/>
              </a:ext>
            </a:extLst>
          </p:cNvPr>
          <p:cNvCxnSpPr>
            <a:cxnSpLocks/>
            <a:endCxn id="68" idx="0"/>
          </p:cNvCxnSpPr>
          <p:nvPr/>
        </p:nvCxnSpPr>
        <p:spPr>
          <a:xfrm flipH="1">
            <a:off x="10962159" y="4417374"/>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751A1505-CC40-409F-B4CC-B9053F93034E}"/>
              </a:ext>
            </a:extLst>
          </p:cNvPr>
          <p:cNvSpPr/>
          <p:nvPr/>
        </p:nvSpPr>
        <p:spPr>
          <a:xfrm>
            <a:off x="10677954" y="475469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a:t>
            </a:r>
          </a:p>
        </p:txBody>
      </p:sp>
    </p:spTree>
    <p:extLst>
      <p:ext uri="{BB962C8B-B14F-4D97-AF65-F5344CB8AC3E}">
        <p14:creationId xmlns:p14="http://schemas.microsoft.com/office/powerpoint/2010/main" val="2509773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 Problem – Five Components</a:t>
            </a:r>
          </a:p>
        </p:txBody>
      </p:sp>
      <p:sp>
        <p:nvSpPr>
          <p:cNvPr id="15" name="Content Placeholder 14">
            <a:extLst>
              <a:ext uri="{FF2B5EF4-FFF2-40B4-BE49-F238E27FC236}">
                <a16:creationId xmlns:a16="http://schemas.microsoft.com/office/drawing/2014/main" id="{35207734-D0C9-E74F-9ED0-80AD75FE3E1D}"/>
              </a:ext>
            </a:extLst>
          </p:cNvPr>
          <p:cNvSpPr>
            <a:spLocks noGrp="1"/>
          </p:cNvSpPr>
          <p:nvPr>
            <p:ph idx="1"/>
          </p:nvPr>
        </p:nvSpPr>
        <p:spPr>
          <a:xfrm>
            <a:off x="1066799" y="1694047"/>
            <a:ext cx="10058399" cy="3849624"/>
          </a:xfrm>
        </p:spPr>
        <p:txBody>
          <a:bodyPr>
            <a:noAutofit/>
          </a:bodyPr>
          <a:lstStyle/>
          <a:p>
            <a:pPr marL="0" indent="0">
              <a:buNone/>
            </a:pPr>
            <a:r>
              <a:rPr lang="en-US" sz="2100" b="1" dirty="0"/>
              <a:t>1.) Initial State – </a:t>
            </a:r>
            <a:r>
              <a:rPr lang="en-US" sz="2100" dirty="0"/>
              <a:t>The starting point</a:t>
            </a:r>
            <a:endParaRPr lang="en-US" sz="2100" b="1" dirty="0"/>
          </a:p>
          <a:p>
            <a:pPr marL="0" indent="0">
              <a:buNone/>
            </a:pPr>
            <a:r>
              <a:rPr lang="en-US" sz="2100" b="1" dirty="0"/>
              <a:t>2.) Actions – </a:t>
            </a:r>
            <a:r>
              <a:rPr lang="en-US" sz="2100" dirty="0"/>
              <a:t>What the agent can do. Depends on current state.</a:t>
            </a:r>
          </a:p>
          <a:p>
            <a:pPr lvl="1"/>
            <a:r>
              <a:rPr lang="en-US" sz="2100" dirty="0">
                <a:latin typeface="Andale Mono" panose="020B0509000000000004" pitchFamily="49" charset="0"/>
                <a:cs typeface="Arial" panose="020B0604020202020204" pitchFamily="34" charset="0"/>
              </a:rPr>
              <a:t>ACTIONS</a:t>
            </a:r>
            <a:r>
              <a:rPr lang="en-US" sz="2100" dirty="0"/>
              <a:t>(</a:t>
            </a:r>
            <a:r>
              <a:rPr lang="en-US" sz="2100" i="1" dirty="0"/>
              <a:t>s</a:t>
            </a:r>
            <a:r>
              <a:rPr lang="en-US" sz="2100" dirty="0"/>
              <a:t>) – given state </a:t>
            </a:r>
            <a:r>
              <a:rPr lang="en-US" sz="2100" i="1" dirty="0"/>
              <a:t>s</a:t>
            </a:r>
            <a:r>
              <a:rPr lang="en-US" sz="2100" dirty="0"/>
              <a:t>, returns all the actions the agent can do.</a:t>
            </a:r>
          </a:p>
          <a:p>
            <a:pPr lvl="2"/>
            <a:r>
              <a:rPr lang="en-US" sz="2100" dirty="0"/>
              <a:t>Those actions are </a:t>
            </a:r>
            <a:r>
              <a:rPr lang="en-US" sz="2100" b="1" dirty="0"/>
              <a:t>applicable</a:t>
            </a:r>
            <a:r>
              <a:rPr lang="en-US" sz="2100" dirty="0"/>
              <a:t> in </a:t>
            </a:r>
            <a:r>
              <a:rPr lang="en-US" sz="2100" i="1" dirty="0"/>
              <a:t>s</a:t>
            </a:r>
            <a:r>
              <a:rPr lang="en-US" sz="2100" dirty="0"/>
              <a:t>. </a:t>
            </a:r>
          </a:p>
          <a:p>
            <a:pPr marL="0" indent="0">
              <a:buNone/>
            </a:pPr>
            <a:r>
              <a:rPr lang="en-US" sz="2100" b="1" dirty="0"/>
              <a:t>3.) Transition Model – </a:t>
            </a:r>
            <a:r>
              <a:rPr lang="en-US" sz="2100" dirty="0"/>
              <a:t>What does each action do.</a:t>
            </a:r>
          </a:p>
          <a:p>
            <a:pPr lvl="1"/>
            <a:r>
              <a:rPr lang="en-US" sz="2100" dirty="0">
                <a:latin typeface="Andale Mono" panose="020B0509000000000004" pitchFamily="49" charset="0"/>
              </a:rPr>
              <a:t>RESULT(</a:t>
            </a:r>
            <a:r>
              <a:rPr lang="en-US" sz="2100" i="1" dirty="0" err="1">
                <a:latin typeface="Andale Mono" panose="020B0509000000000004" pitchFamily="49" charset="0"/>
              </a:rPr>
              <a:t>s,a</a:t>
            </a:r>
            <a:r>
              <a:rPr lang="en-US" sz="2100" dirty="0">
                <a:latin typeface="Andale Mono" panose="020B0509000000000004" pitchFamily="49" charset="0"/>
              </a:rPr>
              <a:t>) </a:t>
            </a:r>
            <a:r>
              <a:rPr lang="en-US" sz="2100" dirty="0"/>
              <a:t>– returns the new state when the agent takes action </a:t>
            </a:r>
            <a:r>
              <a:rPr lang="en-US" sz="2100" i="1" dirty="0"/>
              <a:t>a</a:t>
            </a:r>
            <a:r>
              <a:rPr lang="en-US" sz="2100" dirty="0"/>
              <a:t> in state </a:t>
            </a:r>
            <a:r>
              <a:rPr lang="en-US" sz="2100" i="1" dirty="0"/>
              <a:t>s</a:t>
            </a:r>
            <a:r>
              <a:rPr lang="en-US" sz="2100" dirty="0"/>
              <a:t>.</a:t>
            </a:r>
          </a:p>
          <a:p>
            <a:pPr lvl="1"/>
            <a:r>
              <a:rPr lang="en-US" sz="2100" dirty="0"/>
              <a:t>That new state is a </a:t>
            </a:r>
            <a:r>
              <a:rPr lang="en-US" sz="2100" b="1" dirty="0"/>
              <a:t>successor</a:t>
            </a:r>
            <a:r>
              <a:rPr lang="en-US" sz="2100" dirty="0"/>
              <a:t> of s.</a:t>
            </a:r>
          </a:p>
          <a:p>
            <a:pPr marL="0" indent="0">
              <a:buNone/>
            </a:pPr>
            <a:r>
              <a:rPr lang="en-US" sz="2100" b="1" dirty="0"/>
              <a:t>4.) Goal Test – </a:t>
            </a:r>
            <a:r>
              <a:rPr lang="en-US" sz="2100" dirty="0"/>
              <a:t>Determines if a given state is a goal state, i.e., a solution.</a:t>
            </a:r>
            <a:endParaRPr lang="en-US" sz="2100" b="1" dirty="0">
              <a:latin typeface="Courier New" panose="02070309020205020404" pitchFamily="49" charset="0"/>
              <a:cs typeface="Courier New" panose="02070309020205020404" pitchFamily="49" charset="0"/>
            </a:endParaRPr>
          </a:p>
          <a:p>
            <a:pPr marL="0" indent="0">
              <a:buNone/>
            </a:pPr>
            <a:r>
              <a:rPr lang="en-US" sz="2100" b="1" dirty="0"/>
              <a:t>5.) Path Cost – </a:t>
            </a:r>
            <a:r>
              <a:rPr lang="en-US" sz="2100" dirty="0"/>
              <a:t>how “expensive” it is to reach a certain state.</a:t>
            </a:r>
          </a:p>
          <a:p>
            <a:pPr lvl="1"/>
            <a:r>
              <a:rPr lang="en-US" sz="2100" dirty="0"/>
              <a:t>A </a:t>
            </a:r>
            <a:r>
              <a:rPr lang="en-US" sz="2100" b="1" dirty="0"/>
              <a:t>path</a:t>
            </a:r>
            <a:r>
              <a:rPr lang="en-US" sz="2100" dirty="0"/>
              <a:t> in general: A sequence of states connected by a sequence of actions.</a:t>
            </a:r>
          </a:p>
          <a:p>
            <a:pPr lvl="1"/>
            <a:r>
              <a:rPr lang="en-US" sz="2100" dirty="0"/>
              <a:t>A </a:t>
            </a:r>
            <a:r>
              <a:rPr lang="en-US" sz="2100" b="1" dirty="0"/>
              <a:t>step cost</a:t>
            </a:r>
            <a:r>
              <a:rPr lang="en-US" sz="2100" dirty="0"/>
              <a:t>: the ”price” of taking a specific action.</a:t>
            </a:r>
          </a:p>
        </p:txBody>
      </p:sp>
    </p:spTree>
    <p:extLst>
      <p:ext uri="{BB962C8B-B14F-4D97-AF65-F5344CB8AC3E}">
        <p14:creationId xmlns:p14="http://schemas.microsoft.com/office/powerpoint/2010/main" val="369119218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Breadth-First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1023552" y="1235717"/>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Let V be the set of visited nodes, empty.</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Let F be the frontier, initially containing only the initial state.</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Loop:</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If F is empty, return failure.</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a:t>
            </a:r>
            <a:r>
              <a:rPr lang="en-US" sz="2600" b="1" dirty="0">
                <a:latin typeface="Consolas" panose="020B0609020204030204" pitchFamily="49" charset="0"/>
                <a:cs typeface="Consolas" panose="020B0609020204030204" pitchFamily="49" charset="0"/>
              </a:rPr>
              <a:t>Choose a node n to remove from F.</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If n is a solution, return n.</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Add n to V.</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For every successor s of n not in V or F:</a:t>
            </a:r>
          </a:p>
          <a:p>
            <a:pPr marL="514350" indent="-514350">
              <a:spcBef>
                <a:spcPts val="0"/>
              </a:spcBef>
              <a:buFont typeface="+mj-lt"/>
              <a:buAutoNum type="arabicPeriod"/>
            </a:pPr>
            <a:r>
              <a:rPr lang="en-US" sz="2600" dirty="0">
                <a:latin typeface="Consolas" panose="020B0609020204030204" pitchFamily="49" charset="0"/>
                <a:cs typeface="Consolas" panose="020B0609020204030204" pitchFamily="49" charset="0"/>
              </a:rPr>
              <a:t>    Add s to F.</a:t>
            </a:r>
          </a:p>
          <a:p>
            <a:pPr marL="0" indent="0" algn="ctr">
              <a:spcBef>
                <a:spcPts val="0"/>
              </a:spcBef>
              <a:buNone/>
            </a:pPr>
            <a:r>
              <a:rPr lang="en-US" sz="2600" b="1" dirty="0">
                <a:solidFill>
                  <a:srgbClr val="FF0000"/>
                </a:solidFill>
                <a:cs typeface="Consolas" panose="020B0609020204030204" pitchFamily="49" charset="0"/>
              </a:rPr>
              <a:t>Use a FIFO Queue for the frontier!</a:t>
            </a:r>
          </a:p>
          <a:p>
            <a:pPr marL="548640" lvl="2" indent="0">
              <a:buNone/>
            </a:pPr>
            <a:endParaRPr lang="en-US" sz="2000" dirty="0"/>
          </a:p>
          <a:p>
            <a:pPr lvl="1"/>
            <a:endParaRPr lang="en-US" sz="1900" dirty="0"/>
          </a:p>
          <a:p>
            <a:endParaRPr lang="en-US" sz="2100" b="1" dirty="0"/>
          </a:p>
        </p:txBody>
      </p:sp>
    </p:spTree>
    <p:extLst>
      <p:ext uri="{BB962C8B-B14F-4D97-AF65-F5344CB8AC3E}">
        <p14:creationId xmlns:p14="http://schemas.microsoft.com/office/powerpoint/2010/main" val="421395607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How Good is Breadth-First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100" dirty="0"/>
              <a:t>It is </a:t>
            </a:r>
            <a:r>
              <a:rPr lang="en-US" sz="2100" b="1" dirty="0"/>
              <a:t>complete</a:t>
            </a:r>
            <a:endParaRPr lang="en-US" sz="2100" dirty="0"/>
          </a:p>
          <a:p>
            <a:pPr lvl="2"/>
            <a:r>
              <a:rPr lang="en-US" sz="2000" dirty="0"/>
              <a:t>If a solution exists, it will find it!</a:t>
            </a:r>
          </a:p>
          <a:p>
            <a:pPr lvl="2"/>
            <a:endParaRPr lang="en-US" sz="2000" dirty="0"/>
          </a:p>
          <a:p>
            <a:pPr lvl="1"/>
            <a:r>
              <a:rPr lang="en-US" sz="2100" dirty="0"/>
              <a:t>It is </a:t>
            </a:r>
            <a:r>
              <a:rPr lang="en-US" sz="2100" b="1" dirty="0"/>
              <a:t>optimal</a:t>
            </a:r>
          </a:p>
          <a:p>
            <a:pPr lvl="2"/>
            <a:r>
              <a:rPr lang="en-US" sz="2000" dirty="0"/>
              <a:t>We know it always picks the shallowest options.</a:t>
            </a:r>
          </a:p>
          <a:p>
            <a:pPr lvl="2"/>
            <a:r>
              <a:rPr lang="en-US" sz="2000" dirty="0"/>
              <a:t>Strictly speaking shallowest != best, but it does in this case where all action costs are the same.</a:t>
            </a:r>
          </a:p>
          <a:p>
            <a:pPr lvl="2"/>
            <a:r>
              <a:rPr lang="en-US" sz="2000" dirty="0"/>
              <a:t>Can think of it like a tree.</a:t>
            </a:r>
          </a:p>
          <a:p>
            <a:pPr lvl="1"/>
            <a:endParaRPr lang="en-US" sz="1900" dirty="0"/>
          </a:p>
          <a:p>
            <a:endParaRPr lang="en-US" sz="2100" b="1" dirty="0"/>
          </a:p>
        </p:txBody>
      </p:sp>
      <p:grpSp>
        <p:nvGrpSpPr>
          <p:cNvPr id="46" name="Group 45">
            <a:extLst>
              <a:ext uri="{FF2B5EF4-FFF2-40B4-BE49-F238E27FC236}">
                <a16:creationId xmlns:a16="http://schemas.microsoft.com/office/drawing/2014/main" id="{344441D9-B672-C94C-8766-8B7B85AA276D}"/>
              </a:ext>
            </a:extLst>
          </p:cNvPr>
          <p:cNvGrpSpPr/>
          <p:nvPr/>
        </p:nvGrpSpPr>
        <p:grpSpPr>
          <a:xfrm>
            <a:off x="2224147" y="4819279"/>
            <a:ext cx="2065122" cy="1472184"/>
            <a:chOff x="5329366" y="4352861"/>
            <a:chExt cx="2065122" cy="1472184"/>
          </a:xfrm>
        </p:grpSpPr>
        <p:sp>
          <p:nvSpPr>
            <p:cNvPr id="31" name="Oval 30">
              <a:extLst>
                <a:ext uri="{FF2B5EF4-FFF2-40B4-BE49-F238E27FC236}">
                  <a16:creationId xmlns:a16="http://schemas.microsoft.com/office/drawing/2014/main" id="{0994BAB7-FDE3-2148-A389-1584FFB98780}"/>
                </a:ext>
              </a:extLst>
            </p:cNvPr>
            <p:cNvSpPr/>
            <p:nvPr/>
          </p:nvSpPr>
          <p:spPr>
            <a:xfrm>
              <a:off x="6101045"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2" name="Oval 31">
              <a:extLst>
                <a:ext uri="{FF2B5EF4-FFF2-40B4-BE49-F238E27FC236}">
                  <a16:creationId xmlns:a16="http://schemas.microsoft.com/office/drawing/2014/main" id="{5E73782F-912E-0449-954F-877C8F26D9C5}"/>
                </a:ext>
              </a:extLst>
            </p:cNvPr>
            <p:cNvSpPr/>
            <p:nvPr/>
          </p:nvSpPr>
          <p:spPr>
            <a:xfrm>
              <a:off x="5329366"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33" name="Oval 32">
              <a:extLst>
                <a:ext uri="{FF2B5EF4-FFF2-40B4-BE49-F238E27FC236}">
                  <a16:creationId xmlns:a16="http://schemas.microsoft.com/office/drawing/2014/main" id="{8205AB54-E547-814B-8DF4-2DC714B09730}"/>
                </a:ext>
              </a:extLst>
            </p:cNvPr>
            <p:cNvSpPr/>
            <p:nvPr/>
          </p:nvSpPr>
          <p:spPr>
            <a:xfrm>
              <a:off x="6108819"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34" name="Oval 33">
              <a:extLst>
                <a:ext uri="{FF2B5EF4-FFF2-40B4-BE49-F238E27FC236}">
                  <a16:creationId xmlns:a16="http://schemas.microsoft.com/office/drawing/2014/main" id="{6B1D0E92-A3E5-204C-87B3-D4CE63E39D69}"/>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36" name="Straight Arrow Connector 35">
              <a:extLst>
                <a:ext uri="{FF2B5EF4-FFF2-40B4-BE49-F238E27FC236}">
                  <a16:creationId xmlns:a16="http://schemas.microsoft.com/office/drawing/2014/main" id="{C695D8EC-987D-694B-BA74-C8BB50DE3700}"/>
                </a:ext>
              </a:extLst>
            </p:cNvPr>
            <p:cNvCxnSpPr>
              <a:stCxn id="31" idx="4"/>
              <a:endCxn id="32" idx="0"/>
            </p:cNvCxnSpPr>
            <p:nvPr/>
          </p:nvCxnSpPr>
          <p:spPr>
            <a:xfrm flipH="1">
              <a:off x="5613571" y="488999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E3C58282-92EB-134F-B736-85BD6120681C}"/>
                </a:ext>
              </a:extLst>
            </p:cNvPr>
            <p:cNvCxnSpPr>
              <a:cxnSpLocks/>
              <a:stCxn id="31" idx="4"/>
              <a:endCxn id="33" idx="0"/>
            </p:cNvCxnSpPr>
            <p:nvPr/>
          </p:nvCxnSpPr>
          <p:spPr>
            <a:xfrm>
              <a:off x="6385250" y="488999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817B891-AD2A-4741-A47A-8D68FB73B5C6}"/>
                </a:ext>
              </a:extLst>
            </p:cNvPr>
            <p:cNvCxnSpPr>
              <a:cxnSpLocks/>
              <a:endCxn id="34" idx="0"/>
            </p:cNvCxnSpPr>
            <p:nvPr/>
          </p:nvCxnSpPr>
          <p:spPr>
            <a:xfrm>
              <a:off x="6393024" y="488999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DA4B04A4-BF04-8C47-9B73-A3EAEBB78ADE}"/>
              </a:ext>
            </a:extLst>
          </p:cNvPr>
          <p:cNvGrpSpPr/>
          <p:nvPr/>
        </p:nvGrpSpPr>
        <p:grpSpPr>
          <a:xfrm>
            <a:off x="416584" y="4730437"/>
            <a:ext cx="1756204" cy="1515825"/>
            <a:chOff x="889907" y="2212520"/>
            <a:chExt cx="2939145" cy="2939144"/>
          </a:xfrm>
        </p:grpSpPr>
        <p:sp>
          <p:nvSpPr>
            <p:cNvPr id="48" name="Rectangle 47">
              <a:extLst>
                <a:ext uri="{FF2B5EF4-FFF2-40B4-BE49-F238E27FC236}">
                  <a16:creationId xmlns:a16="http://schemas.microsoft.com/office/drawing/2014/main" id="{3F8A1E73-983F-184C-A928-D11FA2FE7901}"/>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9" name="Rectangle 48">
              <a:extLst>
                <a:ext uri="{FF2B5EF4-FFF2-40B4-BE49-F238E27FC236}">
                  <a16:creationId xmlns:a16="http://schemas.microsoft.com/office/drawing/2014/main" id="{0202D032-C879-C849-A378-3F0936AE4435}"/>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50" name="Rectangle 49">
              <a:extLst>
                <a:ext uri="{FF2B5EF4-FFF2-40B4-BE49-F238E27FC236}">
                  <a16:creationId xmlns:a16="http://schemas.microsoft.com/office/drawing/2014/main" id="{BFFF5D15-8A09-F740-9C20-C19350DFBC6D}"/>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51" name="Rectangle 50">
              <a:extLst>
                <a:ext uri="{FF2B5EF4-FFF2-40B4-BE49-F238E27FC236}">
                  <a16:creationId xmlns:a16="http://schemas.microsoft.com/office/drawing/2014/main" id="{70D107B0-B8B7-E046-82C0-4FF98560FBE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52" name="Rectangle 51">
              <a:extLst>
                <a:ext uri="{FF2B5EF4-FFF2-40B4-BE49-F238E27FC236}">
                  <a16:creationId xmlns:a16="http://schemas.microsoft.com/office/drawing/2014/main" id="{BB0A1D5A-F5AD-F34A-9831-7DB318D49807}"/>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53" name="Rectangle 52">
              <a:extLst>
                <a:ext uri="{FF2B5EF4-FFF2-40B4-BE49-F238E27FC236}">
                  <a16:creationId xmlns:a16="http://schemas.microsoft.com/office/drawing/2014/main" id="{31A6622C-C902-144B-8F29-467DF87853D9}"/>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54" name="Rectangle 53">
              <a:extLst>
                <a:ext uri="{FF2B5EF4-FFF2-40B4-BE49-F238E27FC236}">
                  <a16:creationId xmlns:a16="http://schemas.microsoft.com/office/drawing/2014/main" id="{C3B5FB38-FB0C-D14B-BCDA-B00910D34CE2}"/>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55" name="Rectangle 54">
              <a:extLst>
                <a:ext uri="{FF2B5EF4-FFF2-40B4-BE49-F238E27FC236}">
                  <a16:creationId xmlns:a16="http://schemas.microsoft.com/office/drawing/2014/main" id="{784D5EC2-E451-DA43-826F-264A0E626065}"/>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6" name="Rectangle 55">
              <a:extLst>
                <a:ext uri="{FF2B5EF4-FFF2-40B4-BE49-F238E27FC236}">
                  <a16:creationId xmlns:a16="http://schemas.microsoft.com/office/drawing/2014/main" id="{0345E297-CC64-6F45-A3E5-3BD2D888CE88}"/>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57" name="Rectangle 56">
              <a:extLst>
                <a:ext uri="{FF2B5EF4-FFF2-40B4-BE49-F238E27FC236}">
                  <a16:creationId xmlns:a16="http://schemas.microsoft.com/office/drawing/2014/main" id="{1FE84297-F098-4C45-9BD0-4DCADDBF2221}"/>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8" name="Rectangle 57">
              <a:extLst>
                <a:ext uri="{FF2B5EF4-FFF2-40B4-BE49-F238E27FC236}">
                  <a16:creationId xmlns:a16="http://schemas.microsoft.com/office/drawing/2014/main" id="{D9527759-A7AA-6E4F-A1AF-F451F37DA9DA}"/>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9" name="Rectangle 58">
              <a:extLst>
                <a:ext uri="{FF2B5EF4-FFF2-40B4-BE49-F238E27FC236}">
                  <a16:creationId xmlns:a16="http://schemas.microsoft.com/office/drawing/2014/main" id="{7FED37A0-441A-C44F-B091-D18D87984B4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60" name="Rectangle 59">
              <a:extLst>
                <a:ext uri="{FF2B5EF4-FFF2-40B4-BE49-F238E27FC236}">
                  <a16:creationId xmlns:a16="http://schemas.microsoft.com/office/drawing/2014/main" id="{26810647-4389-8C4D-9D9D-9C5FF32AC082}"/>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1" name="Rectangle 60">
              <a:extLst>
                <a:ext uri="{FF2B5EF4-FFF2-40B4-BE49-F238E27FC236}">
                  <a16:creationId xmlns:a16="http://schemas.microsoft.com/office/drawing/2014/main" id="{5FFC11CB-E72B-2444-A799-04EA4EADAFE6}"/>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62" name="Rectangle 61">
              <a:extLst>
                <a:ext uri="{FF2B5EF4-FFF2-40B4-BE49-F238E27FC236}">
                  <a16:creationId xmlns:a16="http://schemas.microsoft.com/office/drawing/2014/main" id="{4C275183-41B4-CB48-A845-30B8DB5E5AF2}"/>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63" name="Rectangle 62">
              <a:extLst>
                <a:ext uri="{FF2B5EF4-FFF2-40B4-BE49-F238E27FC236}">
                  <a16:creationId xmlns:a16="http://schemas.microsoft.com/office/drawing/2014/main" id="{5902D6FF-73F8-584C-82F4-62182F234143}"/>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64" name="Rectangle 63">
              <a:extLst>
                <a:ext uri="{FF2B5EF4-FFF2-40B4-BE49-F238E27FC236}">
                  <a16:creationId xmlns:a16="http://schemas.microsoft.com/office/drawing/2014/main" id="{79FAAC36-C976-064B-B958-C5871E89336E}"/>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5" name="Rectangle 64">
              <a:extLst>
                <a:ext uri="{FF2B5EF4-FFF2-40B4-BE49-F238E27FC236}">
                  <a16:creationId xmlns:a16="http://schemas.microsoft.com/office/drawing/2014/main" id="{E1AFBF90-49B2-CB40-9822-530E901DBA90}"/>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6" name="Rectangle 65">
              <a:extLst>
                <a:ext uri="{FF2B5EF4-FFF2-40B4-BE49-F238E27FC236}">
                  <a16:creationId xmlns:a16="http://schemas.microsoft.com/office/drawing/2014/main" id="{968463A1-86F3-A346-8CD2-AF078DD1A1AE}"/>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67" name="Rectangle 66">
              <a:extLst>
                <a:ext uri="{FF2B5EF4-FFF2-40B4-BE49-F238E27FC236}">
                  <a16:creationId xmlns:a16="http://schemas.microsoft.com/office/drawing/2014/main" id="{D863455A-9BC4-4B44-94EA-C34F753182B5}"/>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8" name="Rectangle 67">
              <a:extLst>
                <a:ext uri="{FF2B5EF4-FFF2-40B4-BE49-F238E27FC236}">
                  <a16:creationId xmlns:a16="http://schemas.microsoft.com/office/drawing/2014/main" id="{DCAF360B-1236-3B42-B170-7CEAE3049765}"/>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9" name="Rectangle 68">
              <a:extLst>
                <a:ext uri="{FF2B5EF4-FFF2-40B4-BE49-F238E27FC236}">
                  <a16:creationId xmlns:a16="http://schemas.microsoft.com/office/drawing/2014/main" id="{FA26C969-D21B-404E-9E2F-5CFC3A768C55}"/>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70" name="Rectangle 69">
              <a:extLst>
                <a:ext uri="{FF2B5EF4-FFF2-40B4-BE49-F238E27FC236}">
                  <a16:creationId xmlns:a16="http://schemas.microsoft.com/office/drawing/2014/main" id="{4E35AC60-1190-2647-B9ED-13497347BDCA}"/>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71" name="Rectangle 70">
              <a:extLst>
                <a:ext uri="{FF2B5EF4-FFF2-40B4-BE49-F238E27FC236}">
                  <a16:creationId xmlns:a16="http://schemas.microsoft.com/office/drawing/2014/main" id="{EB8A6DE4-16B7-EE4C-B5C6-22545454E453}"/>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72" name="Rectangle 71">
              <a:extLst>
                <a:ext uri="{FF2B5EF4-FFF2-40B4-BE49-F238E27FC236}">
                  <a16:creationId xmlns:a16="http://schemas.microsoft.com/office/drawing/2014/main" id="{ED1933D3-4FD5-9240-9627-69AA992FF66C}"/>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grpSp>
        <p:nvGrpSpPr>
          <p:cNvPr id="107" name="Group 106">
            <a:extLst>
              <a:ext uri="{FF2B5EF4-FFF2-40B4-BE49-F238E27FC236}">
                <a16:creationId xmlns:a16="http://schemas.microsoft.com/office/drawing/2014/main" id="{57003852-A509-9441-A553-29A308D88DEC}"/>
              </a:ext>
            </a:extLst>
          </p:cNvPr>
          <p:cNvGrpSpPr/>
          <p:nvPr/>
        </p:nvGrpSpPr>
        <p:grpSpPr>
          <a:xfrm>
            <a:off x="6586513" y="4830072"/>
            <a:ext cx="1825663" cy="1556327"/>
            <a:chOff x="889907" y="2212520"/>
            <a:chExt cx="2939145" cy="2939144"/>
          </a:xfrm>
        </p:grpSpPr>
        <p:sp>
          <p:nvSpPr>
            <p:cNvPr id="108" name="Rectangle 107">
              <a:extLst>
                <a:ext uri="{FF2B5EF4-FFF2-40B4-BE49-F238E27FC236}">
                  <a16:creationId xmlns:a16="http://schemas.microsoft.com/office/drawing/2014/main" id="{0F950024-BE40-9F46-8593-1DD12DD446BA}"/>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109" name="Rectangle 108">
              <a:extLst>
                <a:ext uri="{FF2B5EF4-FFF2-40B4-BE49-F238E27FC236}">
                  <a16:creationId xmlns:a16="http://schemas.microsoft.com/office/drawing/2014/main" id="{54DC60E7-2493-8148-87B4-451E69A8D3AA}"/>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110" name="Rectangle 109">
              <a:extLst>
                <a:ext uri="{FF2B5EF4-FFF2-40B4-BE49-F238E27FC236}">
                  <a16:creationId xmlns:a16="http://schemas.microsoft.com/office/drawing/2014/main" id="{A58A836F-CEB7-4C4C-BE51-E4BED7240C4E}"/>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11" name="Rectangle 110">
              <a:extLst>
                <a:ext uri="{FF2B5EF4-FFF2-40B4-BE49-F238E27FC236}">
                  <a16:creationId xmlns:a16="http://schemas.microsoft.com/office/drawing/2014/main" id="{18604DED-D2C4-704E-9217-D5AEA67C2FF5}"/>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2" name="Rectangle 111">
              <a:extLst>
                <a:ext uri="{FF2B5EF4-FFF2-40B4-BE49-F238E27FC236}">
                  <a16:creationId xmlns:a16="http://schemas.microsoft.com/office/drawing/2014/main" id="{84CF4FFF-2CF4-694D-8D91-A59FFDA215CD}"/>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13" name="Rectangle 112">
              <a:extLst>
                <a:ext uri="{FF2B5EF4-FFF2-40B4-BE49-F238E27FC236}">
                  <a16:creationId xmlns:a16="http://schemas.microsoft.com/office/drawing/2014/main" id="{6B4AABA8-017C-9A49-A975-48B36ABC00A5}"/>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4" name="Rectangle 113">
              <a:extLst>
                <a:ext uri="{FF2B5EF4-FFF2-40B4-BE49-F238E27FC236}">
                  <a16:creationId xmlns:a16="http://schemas.microsoft.com/office/drawing/2014/main" id="{4F973893-9C38-114A-9F32-323DF5C67BBC}"/>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15" name="Rectangle 114">
              <a:extLst>
                <a:ext uri="{FF2B5EF4-FFF2-40B4-BE49-F238E27FC236}">
                  <a16:creationId xmlns:a16="http://schemas.microsoft.com/office/drawing/2014/main" id="{CFEE3F77-97C0-3748-961E-E0567C15BED0}"/>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16" name="Rectangle 115">
              <a:extLst>
                <a:ext uri="{FF2B5EF4-FFF2-40B4-BE49-F238E27FC236}">
                  <a16:creationId xmlns:a16="http://schemas.microsoft.com/office/drawing/2014/main" id="{5C90A55A-2374-754C-BBC4-C05F212645C6}"/>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17" name="Rectangle 116">
              <a:extLst>
                <a:ext uri="{FF2B5EF4-FFF2-40B4-BE49-F238E27FC236}">
                  <a16:creationId xmlns:a16="http://schemas.microsoft.com/office/drawing/2014/main" id="{6B9CE3CE-A5C0-D949-BBF7-804911A0CE3F}"/>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18" name="Rectangle 117">
              <a:extLst>
                <a:ext uri="{FF2B5EF4-FFF2-40B4-BE49-F238E27FC236}">
                  <a16:creationId xmlns:a16="http://schemas.microsoft.com/office/drawing/2014/main" id="{0E1122DF-AC07-1546-B77F-1FAA9F942E51}"/>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19" name="Rectangle 118">
              <a:extLst>
                <a:ext uri="{FF2B5EF4-FFF2-40B4-BE49-F238E27FC236}">
                  <a16:creationId xmlns:a16="http://schemas.microsoft.com/office/drawing/2014/main" id="{E6FD5701-EFC9-474A-9CD9-A217D19ECE3F}"/>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20" name="Rectangle 119">
              <a:extLst>
                <a:ext uri="{FF2B5EF4-FFF2-40B4-BE49-F238E27FC236}">
                  <a16:creationId xmlns:a16="http://schemas.microsoft.com/office/drawing/2014/main" id="{012F0DD4-F92E-5140-B93D-86DA6F410826}"/>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21" name="Rectangle 120">
              <a:extLst>
                <a:ext uri="{FF2B5EF4-FFF2-40B4-BE49-F238E27FC236}">
                  <a16:creationId xmlns:a16="http://schemas.microsoft.com/office/drawing/2014/main" id="{2E6881B0-7031-BB4F-9392-7FA447359883}"/>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22" name="Rectangle 121">
              <a:extLst>
                <a:ext uri="{FF2B5EF4-FFF2-40B4-BE49-F238E27FC236}">
                  <a16:creationId xmlns:a16="http://schemas.microsoft.com/office/drawing/2014/main" id="{EE8A747A-BBF8-3140-B142-19E4509245CD}"/>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123" name="Rectangle 122">
              <a:extLst>
                <a:ext uri="{FF2B5EF4-FFF2-40B4-BE49-F238E27FC236}">
                  <a16:creationId xmlns:a16="http://schemas.microsoft.com/office/drawing/2014/main" id="{7020F57E-96CD-174F-823F-72EA2AEAB1FF}"/>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124" name="Rectangle 123">
              <a:extLst>
                <a:ext uri="{FF2B5EF4-FFF2-40B4-BE49-F238E27FC236}">
                  <a16:creationId xmlns:a16="http://schemas.microsoft.com/office/drawing/2014/main" id="{9A87526F-4C95-0B41-A558-C4A9217C4EE7}"/>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25" name="Rectangle 124">
              <a:extLst>
                <a:ext uri="{FF2B5EF4-FFF2-40B4-BE49-F238E27FC236}">
                  <a16:creationId xmlns:a16="http://schemas.microsoft.com/office/drawing/2014/main" id="{A544E162-ED04-764C-87FD-D9147A9EF179}"/>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26" name="Rectangle 125">
              <a:extLst>
                <a:ext uri="{FF2B5EF4-FFF2-40B4-BE49-F238E27FC236}">
                  <a16:creationId xmlns:a16="http://schemas.microsoft.com/office/drawing/2014/main" id="{9454A786-4434-8E44-B0DF-0CEE0F2BB0CB}"/>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127" name="Rectangle 126">
              <a:extLst>
                <a:ext uri="{FF2B5EF4-FFF2-40B4-BE49-F238E27FC236}">
                  <a16:creationId xmlns:a16="http://schemas.microsoft.com/office/drawing/2014/main" id="{DB5F24B2-1FB7-D648-B7A7-18BA11F5B0F3}"/>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128" name="Rectangle 127">
              <a:extLst>
                <a:ext uri="{FF2B5EF4-FFF2-40B4-BE49-F238E27FC236}">
                  <a16:creationId xmlns:a16="http://schemas.microsoft.com/office/drawing/2014/main" id="{C2C11976-B210-0347-BBE3-8D67B1BAF6DA}"/>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129" name="Rectangle 128">
              <a:extLst>
                <a:ext uri="{FF2B5EF4-FFF2-40B4-BE49-F238E27FC236}">
                  <a16:creationId xmlns:a16="http://schemas.microsoft.com/office/drawing/2014/main" id="{562B2C4C-752C-244B-80DC-AC1F2059927A}"/>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130" name="Rectangle 129">
              <a:extLst>
                <a:ext uri="{FF2B5EF4-FFF2-40B4-BE49-F238E27FC236}">
                  <a16:creationId xmlns:a16="http://schemas.microsoft.com/office/drawing/2014/main" id="{373635FA-A7DB-6D4E-9363-3DDFDC162CBE}"/>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131" name="Rectangle 130">
              <a:extLst>
                <a:ext uri="{FF2B5EF4-FFF2-40B4-BE49-F238E27FC236}">
                  <a16:creationId xmlns:a16="http://schemas.microsoft.com/office/drawing/2014/main" id="{7BD30BDF-0480-FE4A-BBD6-0C5803B738B5}"/>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132" name="Rectangle 131">
              <a:extLst>
                <a:ext uri="{FF2B5EF4-FFF2-40B4-BE49-F238E27FC236}">
                  <a16:creationId xmlns:a16="http://schemas.microsoft.com/office/drawing/2014/main" id="{8A349785-5D3B-0D46-AAE9-DA3A8CC0B266}"/>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grpSp>
        <p:nvGrpSpPr>
          <p:cNvPr id="149" name="Group 148">
            <a:extLst>
              <a:ext uri="{FF2B5EF4-FFF2-40B4-BE49-F238E27FC236}">
                <a16:creationId xmlns:a16="http://schemas.microsoft.com/office/drawing/2014/main" id="{0A36D55A-A5A8-3348-BEA1-4174E6747D13}"/>
              </a:ext>
            </a:extLst>
          </p:cNvPr>
          <p:cNvGrpSpPr/>
          <p:nvPr/>
        </p:nvGrpSpPr>
        <p:grpSpPr>
          <a:xfrm>
            <a:off x="8473133" y="4027986"/>
            <a:ext cx="2567165" cy="2368898"/>
            <a:chOff x="7984594" y="3906290"/>
            <a:chExt cx="2567165" cy="2368898"/>
          </a:xfrm>
        </p:grpSpPr>
        <p:grpSp>
          <p:nvGrpSpPr>
            <p:cNvPr id="133" name="Group 132">
              <a:extLst>
                <a:ext uri="{FF2B5EF4-FFF2-40B4-BE49-F238E27FC236}">
                  <a16:creationId xmlns:a16="http://schemas.microsoft.com/office/drawing/2014/main" id="{2296881B-1268-4142-BF9A-958A6422D4C8}"/>
                </a:ext>
              </a:extLst>
            </p:cNvPr>
            <p:cNvGrpSpPr/>
            <p:nvPr/>
          </p:nvGrpSpPr>
          <p:grpSpPr>
            <a:xfrm>
              <a:off x="8486637" y="3906290"/>
              <a:ext cx="2065122" cy="1472184"/>
              <a:chOff x="5329366" y="4352861"/>
              <a:chExt cx="2065122" cy="1472184"/>
            </a:xfrm>
          </p:grpSpPr>
          <p:sp>
            <p:nvSpPr>
              <p:cNvPr id="134" name="Oval 133">
                <a:extLst>
                  <a:ext uri="{FF2B5EF4-FFF2-40B4-BE49-F238E27FC236}">
                    <a16:creationId xmlns:a16="http://schemas.microsoft.com/office/drawing/2014/main" id="{21B9A02D-8595-754E-9CB6-A44000CBA0B8}"/>
                  </a:ext>
                </a:extLst>
              </p:cNvPr>
              <p:cNvSpPr/>
              <p:nvPr/>
            </p:nvSpPr>
            <p:spPr>
              <a:xfrm>
                <a:off x="6101045" y="435286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135" name="Oval 134">
                <a:extLst>
                  <a:ext uri="{FF2B5EF4-FFF2-40B4-BE49-F238E27FC236}">
                    <a16:creationId xmlns:a16="http://schemas.microsoft.com/office/drawing/2014/main" id="{7C80B76D-B4C5-C149-8940-9C60952AB954}"/>
                  </a:ext>
                </a:extLst>
              </p:cNvPr>
              <p:cNvSpPr/>
              <p:nvPr/>
            </p:nvSpPr>
            <p:spPr>
              <a:xfrm>
                <a:off x="532936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136" name="Oval 135">
                <a:extLst>
                  <a:ext uri="{FF2B5EF4-FFF2-40B4-BE49-F238E27FC236}">
                    <a16:creationId xmlns:a16="http://schemas.microsoft.com/office/drawing/2014/main" id="{6F79E204-4599-BF4A-B04F-4A92CC6C8C87}"/>
                  </a:ext>
                </a:extLst>
              </p:cNvPr>
              <p:cNvSpPr/>
              <p:nvPr/>
            </p:nvSpPr>
            <p:spPr>
              <a:xfrm>
                <a:off x="6108819"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137" name="Oval 136">
                <a:extLst>
                  <a:ext uri="{FF2B5EF4-FFF2-40B4-BE49-F238E27FC236}">
                    <a16:creationId xmlns:a16="http://schemas.microsoft.com/office/drawing/2014/main" id="{B8510EBA-1185-1E41-8350-70F74FB05083}"/>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138" name="Straight Arrow Connector 137">
                <a:extLst>
                  <a:ext uri="{FF2B5EF4-FFF2-40B4-BE49-F238E27FC236}">
                    <a16:creationId xmlns:a16="http://schemas.microsoft.com/office/drawing/2014/main" id="{0A19AFDA-4ED5-4E45-8707-12DC2A6C2C62}"/>
                  </a:ext>
                </a:extLst>
              </p:cNvPr>
              <p:cNvCxnSpPr>
                <a:stCxn id="134" idx="4"/>
                <a:endCxn id="135" idx="0"/>
              </p:cNvCxnSpPr>
              <p:nvPr/>
            </p:nvCxnSpPr>
            <p:spPr>
              <a:xfrm flipH="1">
                <a:off x="5613571" y="488999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D9837BA6-38D0-944C-AEB8-DDF7B07BB30B}"/>
                  </a:ext>
                </a:extLst>
              </p:cNvPr>
              <p:cNvCxnSpPr>
                <a:cxnSpLocks/>
                <a:stCxn id="134" idx="4"/>
                <a:endCxn id="136" idx="0"/>
              </p:cNvCxnSpPr>
              <p:nvPr/>
            </p:nvCxnSpPr>
            <p:spPr>
              <a:xfrm>
                <a:off x="6385250" y="488999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B62324F6-1598-8347-BC2C-9380C69CE827}"/>
                  </a:ext>
                </a:extLst>
              </p:cNvPr>
              <p:cNvCxnSpPr>
                <a:cxnSpLocks/>
                <a:endCxn id="137" idx="0"/>
              </p:cNvCxnSpPr>
              <p:nvPr/>
            </p:nvCxnSpPr>
            <p:spPr>
              <a:xfrm>
                <a:off x="6393024" y="488999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141" name="Oval 140">
              <a:extLst>
                <a:ext uri="{FF2B5EF4-FFF2-40B4-BE49-F238E27FC236}">
                  <a16:creationId xmlns:a16="http://schemas.microsoft.com/office/drawing/2014/main" id="{07D7EC1B-66E2-0146-B6FA-0BFC6DE91072}"/>
                </a:ext>
              </a:extLst>
            </p:cNvPr>
            <p:cNvSpPr/>
            <p:nvPr/>
          </p:nvSpPr>
          <p:spPr>
            <a:xfrm>
              <a:off x="7984594"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142" name="Oval 141">
              <a:extLst>
                <a:ext uri="{FF2B5EF4-FFF2-40B4-BE49-F238E27FC236}">
                  <a16:creationId xmlns:a16="http://schemas.microsoft.com/office/drawing/2014/main" id="{A4F28F4B-9D8A-764A-80E3-A872743E09E0}"/>
                </a:ext>
              </a:extLst>
            </p:cNvPr>
            <p:cNvSpPr/>
            <p:nvPr/>
          </p:nvSpPr>
          <p:spPr>
            <a:xfrm>
              <a:off x="8747462"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43" name="Straight Arrow Connector 142">
              <a:extLst>
                <a:ext uri="{FF2B5EF4-FFF2-40B4-BE49-F238E27FC236}">
                  <a16:creationId xmlns:a16="http://schemas.microsoft.com/office/drawing/2014/main" id="{F276E2F0-F650-C241-B6DA-19CAC738C148}"/>
                </a:ext>
              </a:extLst>
            </p:cNvPr>
            <p:cNvCxnSpPr>
              <a:cxnSpLocks/>
              <a:stCxn id="135" idx="4"/>
              <a:endCxn id="141" idx="0"/>
            </p:cNvCxnSpPr>
            <p:nvPr/>
          </p:nvCxnSpPr>
          <p:spPr>
            <a:xfrm flipH="1">
              <a:off x="8268799" y="5372684"/>
              <a:ext cx="502043"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46" name="Straight Arrow Connector 145">
              <a:extLst>
                <a:ext uri="{FF2B5EF4-FFF2-40B4-BE49-F238E27FC236}">
                  <a16:creationId xmlns:a16="http://schemas.microsoft.com/office/drawing/2014/main" id="{8E5E2DC8-3B35-804D-82E3-75198629AD25}"/>
                </a:ext>
              </a:extLst>
            </p:cNvPr>
            <p:cNvCxnSpPr>
              <a:cxnSpLocks/>
              <a:stCxn id="135" idx="4"/>
              <a:endCxn id="142" idx="0"/>
            </p:cNvCxnSpPr>
            <p:nvPr/>
          </p:nvCxnSpPr>
          <p:spPr>
            <a:xfrm>
              <a:off x="8770842" y="5372684"/>
              <a:ext cx="260825"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75700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dissolve">
                                      <p:cBhvr>
                                        <p:cTn id="7" dur="500"/>
                                        <p:tgtEl>
                                          <p:spTgt spid="47"/>
                                        </p:tgtEl>
                                      </p:cBhvr>
                                    </p:animEffect>
                                  </p:childTnLst>
                                </p:cTn>
                              </p:par>
                              <p:par>
                                <p:cTn id="8" presetID="9" presetClass="entr" presetSubtype="0" fill="hold" nodeType="withEffect">
                                  <p:stCondLst>
                                    <p:cond delay="0"/>
                                  </p:stCondLst>
                                  <p:childTnLst>
                                    <p:set>
                                      <p:cBhvr>
                                        <p:cTn id="9" dur="1" fill="hold">
                                          <p:stCondLst>
                                            <p:cond delay="0"/>
                                          </p:stCondLst>
                                        </p:cTn>
                                        <p:tgtEl>
                                          <p:spTgt spid="46"/>
                                        </p:tgtEl>
                                        <p:attrNameLst>
                                          <p:attrName>style.visibility</p:attrName>
                                        </p:attrNameLst>
                                      </p:cBhvr>
                                      <p:to>
                                        <p:strVal val="visible"/>
                                      </p:to>
                                    </p:set>
                                    <p:animEffect transition="in" filter="dissolve">
                                      <p:cBhvr>
                                        <p:cTn id="10" dur="500"/>
                                        <p:tgtEl>
                                          <p:spTgt spid="46"/>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07"/>
                                        </p:tgtEl>
                                        <p:attrNameLst>
                                          <p:attrName>style.visibility</p:attrName>
                                        </p:attrNameLst>
                                      </p:cBhvr>
                                      <p:to>
                                        <p:strVal val="visible"/>
                                      </p:to>
                                    </p:set>
                                    <p:animEffect transition="in" filter="dissolve">
                                      <p:cBhvr>
                                        <p:cTn id="15" dur="500"/>
                                        <p:tgtEl>
                                          <p:spTgt spid="107"/>
                                        </p:tgtEl>
                                      </p:cBhvr>
                                    </p:animEffect>
                                  </p:childTnLst>
                                </p:cTn>
                              </p:par>
                              <p:par>
                                <p:cTn id="16" presetID="9" presetClass="entr" presetSubtype="0" fill="hold" nodeType="withEffect">
                                  <p:stCondLst>
                                    <p:cond delay="0"/>
                                  </p:stCondLst>
                                  <p:childTnLst>
                                    <p:set>
                                      <p:cBhvr>
                                        <p:cTn id="17" dur="1" fill="hold">
                                          <p:stCondLst>
                                            <p:cond delay="0"/>
                                          </p:stCondLst>
                                        </p:cTn>
                                        <p:tgtEl>
                                          <p:spTgt spid="149"/>
                                        </p:tgtEl>
                                        <p:attrNameLst>
                                          <p:attrName>style.visibility</p:attrName>
                                        </p:attrNameLst>
                                      </p:cBhvr>
                                      <p:to>
                                        <p:strVal val="visible"/>
                                      </p:to>
                                    </p:set>
                                    <p:animEffect transition="in" filter="dissolve">
                                      <p:cBhvr>
                                        <p:cTn id="18"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How Good is Breadth-First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100" dirty="0"/>
              <a:t>It is </a:t>
            </a:r>
            <a:r>
              <a:rPr lang="en-US" sz="2100" b="1" dirty="0"/>
              <a:t>complete</a:t>
            </a:r>
            <a:endParaRPr lang="en-US" sz="2100" dirty="0"/>
          </a:p>
          <a:p>
            <a:pPr lvl="2"/>
            <a:r>
              <a:rPr lang="en-US" sz="2000" dirty="0"/>
              <a:t>If a solution exists, it will find it!</a:t>
            </a:r>
          </a:p>
          <a:p>
            <a:pPr lvl="2"/>
            <a:endParaRPr lang="en-US" sz="2000" dirty="0"/>
          </a:p>
          <a:p>
            <a:pPr lvl="1"/>
            <a:r>
              <a:rPr lang="en-US" sz="2100" dirty="0"/>
              <a:t>It is </a:t>
            </a:r>
            <a:r>
              <a:rPr lang="en-US" sz="2100" b="1" dirty="0"/>
              <a:t>optimal</a:t>
            </a:r>
          </a:p>
          <a:p>
            <a:pPr lvl="2"/>
            <a:r>
              <a:rPr lang="en-US" sz="2000" dirty="0"/>
              <a:t>We know it always picks the shallowest options.</a:t>
            </a:r>
          </a:p>
          <a:p>
            <a:pPr lvl="2"/>
            <a:r>
              <a:rPr lang="en-US" sz="2000" dirty="0"/>
              <a:t>Strictly speaking shallowest != best, but it does in this case where all action costs are the same.</a:t>
            </a:r>
          </a:p>
          <a:p>
            <a:pPr lvl="2"/>
            <a:r>
              <a:rPr lang="en-US" sz="2000" dirty="0"/>
              <a:t>Can think of it like a tree.</a:t>
            </a:r>
          </a:p>
          <a:p>
            <a:pPr lvl="1"/>
            <a:endParaRPr lang="en-US" sz="1900" dirty="0"/>
          </a:p>
          <a:p>
            <a:endParaRPr lang="en-US" sz="2100" b="1" dirty="0"/>
          </a:p>
        </p:txBody>
      </p:sp>
      <p:grpSp>
        <p:nvGrpSpPr>
          <p:cNvPr id="150" name="Group 149">
            <a:extLst>
              <a:ext uri="{FF2B5EF4-FFF2-40B4-BE49-F238E27FC236}">
                <a16:creationId xmlns:a16="http://schemas.microsoft.com/office/drawing/2014/main" id="{48D10B23-C1A6-7D4E-8CCE-1809C1D8F402}"/>
              </a:ext>
            </a:extLst>
          </p:cNvPr>
          <p:cNvGrpSpPr/>
          <p:nvPr/>
        </p:nvGrpSpPr>
        <p:grpSpPr>
          <a:xfrm>
            <a:off x="5162172" y="4042756"/>
            <a:ext cx="2875900" cy="2376622"/>
            <a:chOff x="889907" y="2212520"/>
            <a:chExt cx="2939145" cy="2939144"/>
          </a:xfrm>
        </p:grpSpPr>
        <p:sp>
          <p:nvSpPr>
            <p:cNvPr id="151" name="Rectangle 150">
              <a:extLst>
                <a:ext uri="{FF2B5EF4-FFF2-40B4-BE49-F238E27FC236}">
                  <a16:creationId xmlns:a16="http://schemas.microsoft.com/office/drawing/2014/main" id="{BC385A5E-ABB8-1544-89E9-A578CCBB2563}"/>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152" name="Rectangle 151">
              <a:extLst>
                <a:ext uri="{FF2B5EF4-FFF2-40B4-BE49-F238E27FC236}">
                  <a16:creationId xmlns:a16="http://schemas.microsoft.com/office/drawing/2014/main" id="{D4A65BDC-BB9C-6643-B6E9-4876A6766E32}"/>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153" name="Rectangle 152">
              <a:extLst>
                <a:ext uri="{FF2B5EF4-FFF2-40B4-BE49-F238E27FC236}">
                  <a16:creationId xmlns:a16="http://schemas.microsoft.com/office/drawing/2014/main" id="{8B77479B-6C5B-1B47-9F58-397E376193F4}"/>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54" name="Rectangle 153">
              <a:extLst>
                <a:ext uri="{FF2B5EF4-FFF2-40B4-BE49-F238E27FC236}">
                  <a16:creationId xmlns:a16="http://schemas.microsoft.com/office/drawing/2014/main" id="{1A2B418F-B93F-1042-A5DB-9EA8F8228BB8}"/>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55" name="Rectangle 154">
              <a:extLst>
                <a:ext uri="{FF2B5EF4-FFF2-40B4-BE49-F238E27FC236}">
                  <a16:creationId xmlns:a16="http://schemas.microsoft.com/office/drawing/2014/main" id="{3AF07A3B-7901-7646-8411-BF4389889426}"/>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56" name="Rectangle 155">
              <a:extLst>
                <a:ext uri="{FF2B5EF4-FFF2-40B4-BE49-F238E27FC236}">
                  <a16:creationId xmlns:a16="http://schemas.microsoft.com/office/drawing/2014/main" id="{0958BF16-EF06-9B44-95C3-27C9356F55C2}"/>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57" name="Rectangle 156">
              <a:extLst>
                <a:ext uri="{FF2B5EF4-FFF2-40B4-BE49-F238E27FC236}">
                  <a16:creationId xmlns:a16="http://schemas.microsoft.com/office/drawing/2014/main" id="{20D0B557-843A-9748-AA54-BBCD066003C8}"/>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58" name="Rectangle 157">
              <a:extLst>
                <a:ext uri="{FF2B5EF4-FFF2-40B4-BE49-F238E27FC236}">
                  <a16:creationId xmlns:a16="http://schemas.microsoft.com/office/drawing/2014/main" id="{FE66A8AE-7AFD-2943-A2AF-26ACF061AFA0}"/>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9" name="Rectangle 158">
              <a:extLst>
                <a:ext uri="{FF2B5EF4-FFF2-40B4-BE49-F238E27FC236}">
                  <a16:creationId xmlns:a16="http://schemas.microsoft.com/office/drawing/2014/main" id="{EE911DBF-999F-EA4B-A9CF-B5FB93A4AA1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0" name="Rectangle 159">
              <a:extLst>
                <a:ext uri="{FF2B5EF4-FFF2-40B4-BE49-F238E27FC236}">
                  <a16:creationId xmlns:a16="http://schemas.microsoft.com/office/drawing/2014/main" id="{6C7DA182-9B84-5243-9D88-F096F1EDD765}"/>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1" name="Rectangle 160">
              <a:extLst>
                <a:ext uri="{FF2B5EF4-FFF2-40B4-BE49-F238E27FC236}">
                  <a16:creationId xmlns:a16="http://schemas.microsoft.com/office/drawing/2014/main" id="{69B6E351-853C-C04E-ACDD-7F6DD9FFEDB6}"/>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62" name="Rectangle 161">
              <a:extLst>
                <a:ext uri="{FF2B5EF4-FFF2-40B4-BE49-F238E27FC236}">
                  <a16:creationId xmlns:a16="http://schemas.microsoft.com/office/drawing/2014/main" id="{DF5AFFA6-614E-4145-8EE7-3E20ACB68154}"/>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63" name="Rectangle 162">
              <a:extLst>
                <a:ext uri="{FF2B5EF4-FFF2-40B4-BE49-F238E27FC236}">
                  <a16:creationId xmlns:a16="http://schemas.microsoft.com/office/drawing/2014/main" id="{DD617607-34D2-4E45-B992-53E63E3049EF}"/>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64" name="Rectangle 163">
              <a:extLst>
                <a:ext uri="{FF2B5EF4-FFF2-40B4-BE49-F238E27FC236}">
                  <a16:creationId xmlns:a16="http://schemas.microsoft.com/office/drawing/2014/main" id="{B5A7E646-6650-9D43-9B5B-6C864DD56B86}"/>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165" name="Rectangle 164">
              <a:extLst>
                <a:ext uri="{FF2B5EF4-FFF2-40B4-BE49-F238E27FC236}">
                  <a16:creationId xmlns:a16="http://schemas.microsoft.com/office/drawing/2014/main" id="{52BB19D2-602D-A04B-864C-EE3A2003505F}"/>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166" name="Rectangle 165">
              <a:extLst>
                <a:ext uri="{FF2B5EF4-FFF2-40B4-BE49-F238E27FC236}">
                  <a16:creationId xmlns:a16="http://schemas.microsoft.com/office/drawing/2014/main" id="{E771AAEE-3B80-DB44-93BD-1BA50982A82D}"/>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167" name="Rectangle 166">
              <a:extLst>
                <a:ext uri="{FF2B5EF4-FFF2-40B4-BE49-F238E27FC236}">
                  <a16:creationId xmlns:a16="http://schemas.microsoft.com/office/drawing/2014/main" id="{A671FA4B-DD0A-3E41-9322-79CAA8604ED4}"/>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68" name="Rectangle 167">
              <a:extLst>
                <a:ext uri="{FF2B5EF4-FFF2-40B4-BE49-F238E27FC236}">
                  <a16:creationId xmlns:a16="http://schemas.microsoft.com/office/drawing/2014/main" id="{F7D66B90-46E8-054B-9050-190F0CDB3316}"/>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69" name="Rectangle 168">
              <a:extLst>
                <a:ext uri="{FF2B5EF4-FFF2-40B4-BE49-F238E27FC236}">
                  <a16:creationId xmlns:a16="http://schemas.microsoft.com/office/drawing/2014/main" id="{D159DE5B-3921-CF45-B155-EBF4B4A2C69F}"/>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170" name="Rectangle 169">
              <a:extLst>
                <a:ext uri="{FF2B5EF4-FFF2-40B4-BE49-F238E27FC236}">
                  <a16:creationId xmlns:a16="http://schemas.microsoft.com/office/drawing/2014/main" id="{5C4D60E4-F9BB-B74D-85B1-7C979DAEF181}"/>
                </a:ext>
              </a:extLst>
            </p:cNvPr>
            <p:cNvSpPr/>
            <p:nvPr/>
          </p:nvSpPr>
          <p:spPr>
            <a:xfrm>
              <a:off x="3241223"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171" name="Rectangle 170">
              <a:extLst>
                <a:ext uri="{FF2B5EF4-FFF2-40B4-BE49-F238E27FC236}">
                  <a16:creationId xmlns:a16="http://schemas.microsoft.com/office/drawing/2014/main" id="{F99ACD83-D9AD-9946-9D1D-CDD12EFA26CC}"/>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172" name="Rectangle 171">
              <a:extLst>
                <a:ext uri="{FF2B5EF4-FFF2-40B4-BE49-F238E27FC236}">
                  <a16:creationId xmlns:a16="http://schemas.microsoft.com/office/drawing/2014/main" id="{9848F63A-7E63-D748-AAD5-56CBA2A90C9D}"/>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173" name="Rectangle 172">
              <a:extLst>
                <a:ext uri="{FF2B5EF4-FFF2-40B4-BE49-F238E27FC236}">
                  <a16:creationId xmlns:a16="http://schemas.microsoft.com/office/drawing/2014/main" id="{5B63C7BB-370F-3142-BC0E-D50940DE563C}"/>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174" name="Rectangle 173">
              <a:extLst>
                <a:ext uri="{FF2B5EF4-FFF2-40B4-BE49-F238E27FC236}">
                  <a16:creationId xmlns:a16="http://schemas.microsoft.com/office/drawing/2014/main" id="{39AF7B8E-703A-3947-BF49-BBD1FDACA3A0}"/>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175" name="Rectangle 174">
              <a:extLst>
                <a:ext uri="{FF2B5EF4-FFF2-40B4-BE49-F238E27FC236}">
                  <a16:creationId xmlns:a16="http://schemas.microsoft.com/office/drawing/2014/main" id="{1669BCD6-ECD4-DD41-B5CA-F1CD791B1F32}"/>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grpSp>
        <p:nvGrpSpPr>
          <p:cNvPr id="3" name="Group 2">
            <a:extLst>
              <a:ext uri="{FF2B5EF4-FFF2-40B4-BE49-F238E27FC236}">
                <a16:creationId xmlns:a16="http://schemas.microsoft.com/office/drawing/2014/main" id="{5F5B2FE7-DE3B-DC47-BE19-1B6DED46113E}"/>
              </a:ext>
            </a:extLst>
          </p:cNvPr>
          <p:cNvGrpSpPr/>
          <p:nvPr/>
        </p:nvGrpSpPr>
        <p:grpSpPr>
          <a:xfrm>
            <a:off x="8364122" y="4042755"/>
            <a:ext cx="2567165" cy="2376622"/>
            <a:chOff x="4070967" y="3985875"/>
            <a:chExt cx="2567165" cy="2376622"/>
          </a:xfrm>
        </p:grpSpPr>
        <p:grpSp>
          <p:nvGrpSpPr>
            <p:cNvPr id="149" name="Group 148">
              <a:extLst>
                <a:ext uri="{FF2B5EF4-FFF2-40B4-BE49-F238E27FC236}">
                  <a16:creationId xmlns:a16="http://schemas.microsoft.com/office/drawing/2014/main" id="{0A36D55A-A5A8-3348-BEA1-4174E6747D13}"/>
                </a:ext>
              </a:extLst>
            </p:cNvPr>
            <p:cNvGrpSpPr/>
            <p:nvPr/>
          </p:nvGrpSpPr>
          <p:grpSpPr>
            <a:xfrm>
              <a:off x="4070967" y="3985875"/>
              <a:ext cx="2567165" cy="2368898"/>
              <a:chOff x="7984594" y="3906290"/>
              <a:chExt cx="2567165" cy="2368898"/>
            </a:xfrm>
          </p:grpSpPr>
          <p:grpSp>
            <p:nvGrpSpPr>
              <p:cNvPr id="133" name="Group 132">
                <a:extLst>
                  <a:ext uri="{FF2B5EF4-FFF2-40B4-BE49-F238E27FC236}">
                    <a16:creationId xmlns:a16="http://schemas.microsoft.com/office/drawing/2014/main" id="{2296881B-1268-4142-BF9A-958A6422D4C8}"/>
                  </a:ext>
                </a:extLst>
              </p:cNvPr>
              <p:cNvGrpSpPr/>
              <p:nvPr/>
            </p:nvGrpSpPr>
            <p:grpSpPr>
              <a:xfrm>
                <a:off x="8486637" y="3906290"/>
                <a:ext cx="2065122" cy="1472184"/>
                <a:chOff x="5329366" y="4352861"/>
                <a:chExt cx="2065122" cy="1472184"/>
              </a:xfrm>
            </p:grpSpPr>
            <p:sp>
              <p:nvSpPr>
                <p:cNvPr id="134" name="Oval 133">
                  <a:extLst>
                    <a:ext uri="{FF2B5EF4-FFF2-40B4-BE49-F238E27FC236}">
                      <a16:creationId xmlns:a16="http://schemas.microsoft.com/office/drawing/2014/main" id="{21B9A02D-8595-754E-9CB6-A44000CBA0B8}"/>
                    </a:ext>
                  </a:extLst>
                </p:cNvPr>
                <p:cNvSpPr/>
                <p:nvPr/>
              </p:nvSpPr>
              <p:spPr>
                <a:xfrm>
                  <a:off x="6101045" y="435286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135" name="Oval 134">
                  <a:extLst>
                    <a:ext uri="{FF2B5EF4-FFF2-40B4-BE49-F238E27FC236}">
                      <a16:creationId xmlns:a16="http://schemas.microsoft.com/office/drawing/2014/main" id="{7C80B76D-B4C5-C149-8940-9C60952AB954}"/>
                    </a:ext>
                  </a:extLst>
                </p:cNvPr>
                <p:cNvSpPr/>
                <p:nvPr/>
              </p:nvSpPr>
              <p:spPr>
                <a:xfrm>
                  <a:off x="532936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136" name="Oval 135">
                  <a:extLst>
                    <a:ext uri="{FF2B5EF4-FFF2-40B4-BE49-F238E27FC236}">
                      <a16:creationId xmlns:a16="http://schemas.microsoft.com/office/drawing/2014/main" id="{6F79E204-4599-BF4A-B04F-4A92CC6C8C87}"/>
                    </a:ext>
                  </a:extLst>
                </p:cNvPr>
                <p:cNvSpPr/>
                <p:nvPr/>
              </p:nvSpPr>
              <p:spPr>
                <a:xfrm>
                  <a:off x="6108819" y="528791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137" name="Oval 136">
                  <a:extLst>
                    <a:ext uri="{FF2B5EF4-FFF2-40B4-BE49-F238E27FC236}">
                      <a16:creationId xmlns:a16="http://schemas.microsoft.com/office/drawing/2014/main" id="{B8510EBA-1185-1E41-8350-70F74FB05083}"/>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138" name="Straight Arrow Connector 137">
                  <a:extLst>
                    <a:ext uri="{FF2B5EF4-FFF2-40B4-BE49-F238E27FC236}">
                      <a16:creationId xmlns:a16="http://schemas.microsoft.com/office/drawing/2014/main" id="{0A19AFDA-4ED5-4E45-8707-12DC2A6C2C62}"/>
                    </a:ext>
                  </a:extLst>
                </p:cNvPr>
                <p:cNvCxnSpPr>
                  <a:stCxn id="134" idx="4"/>
                  <a:endCxn id="135" idx="0"/>
                </p:cNvCxnSpPr>
                <p:nvPr/>
              </p:nvCxnSpPr>
              <p:spPr>
                <a:xfrm flipH="1">
                  <a:off x="5613571" y="488999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D9837BA6-38D0-944C-AEB8-DDF7B07BB30B}"/>
                    </a:ext>
                  </a:extLst>
                </p:cNvPr>
                <p:cNvCxnSpPr>
                  <a:cxnSpLocks/>
                  <a:stCxn id="134" idx="4"/>
                  <a:endCxn id="136" idx="0"/>
                </p:cNvCxnSpPr>
                <p:nvPr/>
              </p:nvCxnSpPr>
              <p:spPr>
                <a:xfrm>
                  <a:off x="6385250" y="488999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B62324F6-1598-8347-BC2C-9380C69CE827}"/>
                    </a:ext>
                  </a:extLst>
                </p:cNvPr>
                <p:cNvCxnSpPr>
                  <a:cxnSpLocks/>
                  <a:endCxn id="137" idx="0"/>
                </p:cNvCxnSpPr>
                <p:nvPr/>
              </p:nvCxnSpPr>
              <p:spPr>
                <a:xfrm>
                  <a:off x="6393024" y="488999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141" name="Oval 140">
                <a:extLst>
                  <a:ext uri="{FF2B5EF4-FFF2-40B4-BE49-F238E27FC236}">
                    <a16:creationId xmlns:a16="http://schemas.microsoft.com/office/drawing/2014/main" id="{07D7EC1B-66E2-0146-B6FA-0BFC6DE91072}"/>
                  </a:ext>
                </a:extLst>
              </p:cNvPr>
              <p:cNvSpPr/>
              <p:nvPr/>
            </p:nvSpPr>
            <p:spPr>
              <a:xfrm>
                <a:off x="7984594"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142" name="Oval 141">
                <a:extLst>
                  <a:ext uri="{FF2B5EF4-FFF2-40B4-BE49-F238E27FC236}">
                    <a16:creationId xmlns:a16="http://schemas.microsoft.com/office/drawing/2014/main" id="{A4F28F4B-9D8A-764A-80E3-A872743E09E0}"/>
                  </a:ext>
                </a:extLst>
              </p:cNvPr>
              <p:cNvSpPr/>
              <p:nvPr/>
            </p:nvSpPr>
            <p:spPr>
              <a:xfrm>
                <a:off x="8747462"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43" name="Straight Arrow Connector 142">
                <a:extLst>
                  <a:ext uri="{FF2B5EF4-FFF2-40B4-BE49-F238E27FC236}">
                    <a16:creationId xmlns:a16="http://schemas.microsoft.com/office/drawing/2014/main" id="{F276E2F0-F650-C241-B6DA-19CAC738C148}"/>
                  </a:ext>
                </a:extLst>
              </p:cNvPr>
              <p:cNvCxnSpPr>
                <a:cxnSpLocks/>
                <a:stCxn id="135" idx="4"/>
                <a:endCxn id="141" idx="0"/>
              </p:cNvCxnSpPr>
              <p:nvPr/>
            </p:nvCxnSpPr>
            <p:spPr>
              <a:xfrm flipH="1">
                <a:off x="8268799" y="5372684"/>
                <a:ext cx="502043"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46" name="Straight Arrow Connector 145">
                <a:extLst>
                  <a:ext uri="{FF2B5EF4-FFF2-40B4-BE49-F238E27FC236}">
                    <a16:creationId xmlns:a16="http://schemas.microsoft.com/office/drawing/2014/main" id="{8E5E2DC8-3B35-804D-82E3-75198629AD25}"/>
                  </a:ext>
                </a:extLst>
              </p:cNvPr>
              <p:cNvCxnSpPr>
                <a:cxnSpLocks/>
                <a:stCxn id="135" idx="4"/>
                <a:endCxn id="142" idx="0"/>
              </p:cNvCxnSpPr>
              <p:nvPr/>
            </p:nvCxnSpPr>
            <p:spPr>
              <a:xfrm>
                <a:off x="8770842" y="5372684"/>
                <a:ext cx="260825"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cxnSp>
          <p:nvCxnSpPr>
            <p:cNvPr id="103" name="Straight Arrow Connector 102">
              <a:extLst>
                <a:ext uri="{FF2B5EF4-FFF2-40B4-BE49-F238E27FC236}">
                  <a16:creationId xmlns:a16="http://schemas.microsoft.com/office/drawing/2014/main" id="{DD6EA847-0CB4-CE46-A5EE-61A39BB38494}"/>
                </a:ext>
              </a:extLst>
            </p:cNvPr>
            <p:cNvCxnSpPr>
              <a:cxnSpLocks/>
            </p:cNvCxnSpPr>
            <p:nvPr/>
          </p:nvCxnSpPr>
          <p:spPr>
            <a:xfrm>
              <a:off x="5621120" y="545287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04" name="Oval 103">
              <a:extLst>
                <a:ext uri="{FF2B5EF4-FFF2-40B4-BE49-F238E27FC236}">
                  <a16:creationId xmlns:a16="http://schemas.microsoft.com/office/drawing/2014/main" id="{B207789F-58E3-C24A-8444-F56C2BF9CF09}"/>
                </a:ext>
              </a:extLst>
            </p:cNvPr>
            <p:cNvSpPr/>
            <p:nvPr/>
          </p:nvSpPr>
          <p:spPr>
            <a:xfrm>
              <a:off x="5417084" y="5825367"/>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grpSp>
    </p:spTree>
    <p:extLst>
      <p:ext uri="{BB962C8B-B14F-4D97-AF65-F5344CB8AC3E}">
        <p14:creationId xmlns:p14="http://schemas.microsoft.com/office/powerpoint/2010/main" val="81081395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How Good is Breadth-First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r>
              <a:rPr lang="en-US" sz="2100" dirty="0"/>
              <a:t>However – the time and space complexity is not so good…</a:t>
            </a:r>
            <a:endParaRPr lang="en-US" sz="2000" dirty="0"/>
          </a:p>
          <a:p>
            <a:pPr lvl="1"/>
            <a:r>
              <a:rPr lang="en-US" sz="2100" dirty="0"/>
              <a:t>Often we don’t know in advance how many nodes and edges we’ll have.</a:t>
            </a:r>
          </a:p>
          <a:p>
            <a:pPr lvl="1"/>
            <a:r>
              <a:rPr lang="en-US" sz="2100" dirty="0"/>
              <a:t>Imagine </a:t>
            </a:r>
            <a:r>
              <a:rPr lang="en-US" sz="2100" b="1" dirty="0"/>
              <a:t>branching factor </a:t>
            </a:r>
            <a:r>
              <a:rPr lang="en-US" sz="2100" i="1" dirty="0"/>
              <a:t>b</a:t>
            </a:r>
            <a:r>
              <a:rPr lang="en-US" sz="2100" dirty="0"/>
              <a:t> – number of successors of each node</a:t>
            </a:r>
          </a:p>
          <a:p>
            <a:pPr lvl="2"/>
            <a:r>
              <a:rPr lang="en-US" sz="1900" dirty="0"/>
              <a:t>Here b is 3.</a:t>
            </a:r>
          </a:p>
          <a:p>
            <a:pPr lvl="1"/>
            <a:r>
              <a:rPr lang="en-US" sz="2000" dirty="0"/>
              <a:t>Also useful is </a:t>
            </a:r>
            <a:r>
              <a:rPr lang="en-US" sz="2000" b="1" dirty="0"/>
              <a:t>depth</a:t>
            </a:r>
            <a:r>
              <a:rPr lang="en-US" sz="2000" dirty="0"/>
              <a:t>, </a:t>
            </a:r>
            <a:r>
              <a:rPr lang="en-US" sz="2000" i="1" dirty="0"/>
              <a:t>d</a:t>
            </a:r>
            <a:r>
              <a:rPr lang="en-US" sz="2000" dirty="0"/>
              <a:t> – the shallowest level where we find a solution.</a:t>
            </a:r>
          </a:p>
          <a:p>
            <a:pPr lvl="1"/>
            <a:r>
              <a:rPr lang="en-US" sz="2000" b="1" dirty="0"/>
              <a:t>Time Complexity</a:t>
            </a:r>
            <a:r>
              <a:rPr lang="en-US" sz="2000" dirty="0"/>
              <a:t>: Nodes generated: b + b</a:t>
            </a:r>
            <a:r>
              <a:rPr lang="en-US" sz="2000" baseline="30000" dirty="0"/>
              <a:t>2</a:t>
            </a:r>
            <a:r>
              <a:rPr lang="en-US" sz="2000" dirty="0"/>
              <a:t> + b</a:t>
            </a:r>
            <a:r>
              <a:rPr lang="en-US" sz="2000" baseline="30000" dirty="0"/>
              <a:t>3</a:t>
            </a:r>
            <a:r>
              <a:rPr lang="en-US" sz="2000" dirty="0"/>
              <a:t> + … + b</a:t>
            </a:r>
            <a:r>
              <a:rPr lang="en-US" sz="2000" baseline="30000" dirty="0"/>
              <a:t>d</a:t>
            </a:r>
            <a:r>
              <a:rPr lang="en-US" sz="2000" dirty="0"/>
              <a:t> </a:t>
            </a:r>
            <a:r>
              <a:rPr lang="en-US" sz="2000" dirty="0">
                <a:sym typeface="Wingdings" pitchFamily="2" charset="2"/>
              </a:rPr>
              <a:t> O(</a:t>
            </a:r>
            <a:r>
              <a:rPr lang="en-US" sz="2000" dirty="0"/>
              <a:t>b</a:t>
            </a:r>
            <a:r>
              <a:rPr lang="en-US" sz="2000" baseline="30000" dirty="0"/>
              <a:t>d</a:t>
            </a:r>
            <a:r>
              <a:rPr lang="en-US" sz="2000" dirty="0">
                <a:sym typeface="Wingdings" pitchFamily="2" charset="2"/>
              </a:rPr>
              <a:t>).  </a:t>
            </a:r>
          </a:p>
          <a:p>
            <a:pPr lvl="1"/>
            <a:r>
              <a:rPr lang="en-US" sz="2000" b="1" dirty="0">
                <a:sym typeface="Wingdings" pitchFamily="2" charset="2"/>
              </a:rPr>
              <a:t>Memory Complexity</a:t>
            </a:r>
            <a:r>
              <a:rPr lang="en-US" sz="2000" dirty="0">
                <a:sym typeface="Wingdings" pitchFamily="2" charset="2"/>
              </a:rPr>
              <a:t>: explored + frontier = </a:t>
            </a:r>
            <a:r>
              <a:rPr lang="en-US" sz="2000" dirty="0"/>
              <a:t>b</a:t>
            </a:r>
            <a:r>
              <a:rPr lang="en-US" sz="2000" baseline="30000" dirty="0"/>
              <a:t>(d-1) </a:t>
            </a:r>
            <a:r>
              <a:rPr lang="en-US" sz="2000" dirty="0">
                <a:sym typeface="Wingdings" pitchFamily="2" charset="2"/>
              </a:rPr>
              <a:t>+ </a:t>
            </a:r>
            <a:r>
              <a:rPr lang="en-US" sz="2000" dirty="0"/>
              <a:t>b</a:t>
            </a:r>
            <a:r>
              <a:rPr lang="en-US" sz="2000" baseline="30000" dirty="0"/>
              <a:t>(d)</a:t>
            </a:r>
            <a:r>
              <a:rPr lang="en-US" sz="2000" dirty="0">
                <a:sym typeface="Wingdings" pitchFamily="2" charset="2"/>
              </a:rPr>
              <a:t>   O(</a:t>
            </a:r>
            <a:r>
              <a:rPr lang="en-US" sz="2000" dirty="0"/>
              <a:t>b</a:t>
            </a:r>
            <a:r>
              <a:rPr lang="en-US" sz="2000" baseline="30000" dirty="0"/>
              <a:t>d </a:t>
            </a:r>
            <a:r>
              <a:rPr lang="en-US" sz="2000" dirty="0">
                <a:sym typeface="Wingdings" pitchFamily="2" charset="2"/>
              </a:rPr>
              <a:t>).</a:t>
            </a:r>
            <a:endParaRPr lang="en-US" sz="2000" dirty="0"/>
          </a:p>
          <a:p>
            <a:pPr lvl="1"/>
            <a:endParaRPr lang="en-US" sz="1900" dirty="0"/>
          </a:p>
          <a:p>
            <a:endParaRPr lang="en-US" sz="2100" b="1" dirty="0"/>
          </a:p>
        </p:txBody>
      </p:sp>
      <p:grpSp>
        <p:nvGrpSpPr>
          <p:cNvPr id="3" name="Group 2">
            <a:extLst>
              <a:ext uri="{FF2B5EF4-FFF2-40B4-BE49-F238E27FC236}">
                <a16:creationId xmlns:a16="http://schemas.microsoft.com/office/drawing/2014/main" id="{5F5B2FE7-DE3B-DC47-BE19-1B6DED46113E}"/>
              </a:ext>
            </a:extLst>
          </p:cNvPr>
          <p:cNvGrpSpPr/>
          <p:nvPr/>
        </p:nvGrpSpPr>
        <p:grpSpPr>
          <a:xfrm>
            <a:off x="498390" y="4195148"/>
            <a:ext cx="9546445" cy="2376622"/>
            <a:chOff x="48186" y="3985875"/>
            <a:chExt cx="9546445" cy="2376622"/>
          </a:xfrm>
        </p:grpSpPr>
        <p:grpSp>
          <p:nvGrpSpPr>
            <p:cNvPr id="149" name="Group 148">
              <a:extLst>
                <a:ext uri="{FF2B5EF4-FFF2-40B4-BE49-F238E27FC236}">
                  <a16:creationId xmlns:a16="http://schemas.microsoft.com/office/drawing/2014/main" id="{0A36D55A-A5A8-3348-BEA1-4174E6747D13}"/>
                </a:ext>
              </a:extLst>
            </p:cNvPr>
            <p:cNvGrpSpPr/>
            <p:nvPr/>
          </p:nvGrpSpPr>
          <p:grpSpPr>
            <a:xfrm>
              <a:off x="48186" y="3985875"/>
              <a:ext cx="9546445" cy="2376622"/>
              <a:chOff x="3961813" y="3906290"/>
              <a:chExt cx="9546445" cy="2376622"/>
            </a:xfrm>
          </p:grpSpPr>
          <p:grpSp>
            <p:nvGrpSpPr>
              <p:cNvPr id="133" name="Group 132">
                <a:extLst>
                  <a:ext uri="{FF2B5EF4-FFF2-40B4-BE49-F238E27FC236}">
                    <a16:creationId xmlns:a16="http://schemas.microsoft.com/office/drawing/2014/main" id="{2296881B-1268-4142-BF9A-958A6422D4C8}"/>
                  </a:ext>
                </a:extLst>
              </p:cNvPr>
              <p:cNvGrpSpPr/>
              <p:nvPr/>
            </p:nvGrpSpPr>
            <p:grpSpPr>
              <a:xfrm>
                <a:off x="5860989" y="3906290"/>
                <a:ext cx="7647269" cy="1472184"/>
                <a:chOff x="2703718" y="4352861"/>
                <a:chExt cx="7647269" cy="1472184"/>
              </a:xfrm>
            </p:grpSpPr>
            <p:sp>
              <p:nvSpPr>
                <p:cNvPr id="134" name="Oval 133">
                  <a:extLst>
                    <a:ext uri="{FF2B5EF4-FFF2-40B4-BE49-F238E27FC236}">
                      <a16:creationId xmlns:a16="http://schemas.microsoft.com/office/drawing/2014/main" id="{21B9A02D-8595-754E-9CB6-A44000CBA0B8}"/>
                    </a:ext>
                  </a:extLst>
                </p:cNvPr>
                <p:cNvSpPr/>
                <p:nvPr/>
              </p:nvSpPr>
              <p:spPr>
                <a:xfrm>
                  <a:off x="6101045" y="435286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Oval 134">
                  <a:extLst>
                    <a:ext uri="{FF2B5EF4-FFF2-40B4-BE49-F238E27FC236}">
                      <a16:creationId xmlns:a16="http://schemas.microsoft.com/office/drawing/2014/main" id="{7C80B76D-B4C5-C149-8940-9C60952AB954}"/>
                    </a:ext>
                  </a:extLst>
                </p:cNvPr>
                <p:cNvSpPr/>
                <p:nvPr/>
              </p:nvSpPr>
              <p:spPr>
                <a:xfrm>
                  <a:off x="2703718"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Oval 135">
                  <a:extLst>
                    <a:ext uri="{FF2B5EF4-FFF2-40B4-BE49-F238E27FC236}">
                      <a16:creationId xmlns:a16="http://schemas.microsoft.com/office/drawing/2014/main" id="{6F79E204-4599-BF4A-B04F-4A92CC6C8C87}"/>
                    </a:ext>
                  </a:extLst>
                </p:cNvPr>
                <p:cNvSpPr/>
                <p:nvPr/>
              </p:nvSpPr>
              <p:spPr>
                <a:xfrm>
                  <a:off x="6108819" y="528791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Oval 136">
                  <a:extLst>
                    <a:ext uri="{FF2B5EF4-FFF2-40B4-BE49-F238E27FC236}">
                      <a16:creationId xmlns:a16="http://schemas.microsoft.com/office/drawing/2014/main" id="{B8510EBA-1185-1E41-8350-70F74FB05083}"/>
                    </a:ext>
                  </a:extLst>
                </p:cNvPr>
                <p:cNvSpPr/>
                <p:nvPr/>
              </p:nvSpPr>
              <p:spPr>
                <a:xfrm>
                  <a:off x="9782577"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8" name="Straight Arrow Connector 137">
                  <a:extLst>
                    <a:ext uri="{FF2B5EF4-FFF2-40B4-BE49-F238E27FC236}">
                      <a16:creationId xmlns:a16="http://schemas.microsoft.com/office/drawing/2014/main" id="{0A19AFDA-4ED5-4E45-8707-12DC2A6C2C62}"/>
                    </a:ext>
                  </a:extLst>
                </p:cNvPr>
                <p:cNvCxnSpPr>
                  <a:stCxn id="134" idx="4"/>
                  <a:endCxn id="135" idx="0"/>
                </p:cNvCxnSpPr>
                <p:nvPr/>
              </p:nvCxnSpPr>
              <p:spPr>
                <a:xfrm flipH="1">
                  <a:off x="2987923" y="4889991"/>
                  <a:ext cx="339732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D9837BA6-38D0-944C-AEB8-DDF7B07BB30B}"/>
                    </a:ext>
                  </a:extLst>
                </p:cNvPr>
                <p:cNvCxnSpPr>
                  <a:cxnSpLocks/>
                  <a:stCxn id="134" idx="4"/>
                  <a:endCxn id="136" idx="0"/>
                </p:cNvCxnSpPr>
                <p:nvPr/>
              </p:nvCxnSpPr>
              <p:spPr>
                <a:xfrm>
                  <a:off x="6385250" y="488999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B62324F6-1598-8347-BC2C-9380C69CE827}"/>
                    </a:ext>
                  </a:extLst>
                </p:cNvPr>
                <p:cNvCxnSpPr>
                  <a:cxnSpLocks/>
                  <a:stCxn id="134" idx="4"/>
                  <a:endCxn id="137" idx="0"/>
                </p:cNvCxnSpPr>
                <p:nvPr/>
              </p:nvCxnSpPr>
              <p:spPr>
                <a:xfrm>
                  <a:off x="6385250" y="4889991"/>
                  <a:ext cx="3681532"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141" name="Oval 140">
                <a:extLst>
                  <a:ext uri="{FF2B5EF4-FFF2-40B4-BE49-F238E27FC236}">
                    <a16:creationId xmlns:a16="http://schemas.microsoft.com/office/drawing/2014/main" id="{07D7EC1B-66E2-0146-B6FA-0BFC6DE91072}"/>
                  </a:ext>
                </a:extLst>
              </p:cNvPr>
              <p:cNvSpPr/>
              <p:nvPr/>
            </p:nvSpPr>
            <p:spPr>
              <a:xfrm>
                <a:off x="3961813" y="574578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2" name="Oval 141">
                <a:extLst>
                  <a:ext uri="{FF2B5EF4-FFF2-40B4-BE49-F238E27FC236}">
                    <a16:creationId xmlns:a16="http://schemas.microsoft.com/office/drawing/2014/main" id="{A4F28F4B-9D8A-764A-80E3-A872743E09E0}"/>
                  </a:ext>
                </a:extLst>
              </p:cNvPr>
              <p:cNvSpPr/>
              <p:nvPr/>
            </p:nvSpPr>
            <p:spPr>
              <a:xfrm>
                <a:off x="5860989" y="574578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3" name="Straight Arrow Connector 142">
                <a:extLst>
                  <a:ext uri="{FF2B5EF4-FFF2-40B4-BE49-F238E27FC236}">
                    <a16:creationId xmlns:a16="http://schemas.microsoft.com/office/drawing/2014/main" id="{F276E2F0-F650-C241-B6DA-19CAC738C148}"/>
                  </a:ext>
                </a:extLst>
              </p:cNvPr>
              <p:cNvCxnSpPr>
                <a:cxnSpLocks/>
                <a:stCxn id="135" idx="4"/>
                <a:endCxn id="141" idx="0"/>
              </p:cNvCxnSpPr>
              <p:nvPr/>
            </p:nvCxnSpPr>
            <p:spPr>
              <a:xfrm flipH="1">
                <a:off x="4246018" y="5372684"/>
                <a:ext cx="1899176" cy="373098"/>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46" name="Straight Arrow Connector 145">
                <a:extLst>
                  <a:ext uri="{FF2B5EF4-FFF2-40B4-BE49-F238E27FC236}">
                    <a16:creationId xmlns:a16="http://schemas.microsoft.com/office/drawing/2014/main" id="{8E5E2DC8-3B35-804D-82E3-75198629AD25}"/>
                  </a:ext>
                </a:extLst>
              </p:cNvPr>
              <p:cNvCxnSpPr>
                <a:cxnSpLocks/>
                <a:stCxn id="135" idx="4"/>
                <a:endCxn id="142" idx="0"/>
              </p:cNvCxnSpPr>
              <p:nvPr/>
            </p:nvCxnSpPr>
            <p:spPr>
              <a:xfrm>
                <a:off x="6145194" y="5372684"/>
                <a:ext cx="0" cy="373098"/>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cxnSp>
          <p:nvCxnSpPr>
            <p:cNvPr id="103" name="Straight Arrow Connector 102">
              <a:extLst>
                <a:ext uri="{FF2B5EF4-FFF2-40B4-BE49-F238E27FC236}">
                  <a16:creationId xmlns:a16="http://schemas.microsoft.com/office/drawing/2014/main" id="{DD6EA847-0CB4-CE46-A5EE-61A39BB38494}"/>
                </a:ext>
              </a:extLst>
            </p:cNvPr>
            <p:cNvCxnSpPr>
              <a:cxnSpLocks/>
            </p:cNvCxnSpPr>
            <p:nvPr/>
          </p:nvCxnSpPr>
          <p:spPr>
            <a:xfrm>
              <a:off x="5621120" y="545287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04" name="Oval 103">
              <a:extLst>
                <a:ext uri="{FF2B5EF4-FFF2-40B4-BE49-F238E27FC236}">
                  <a16:creationId xmlns:a16="http://schemas.microsoft.com/office/drawing/2014/main" id="{B207789F-58E3-C24A-8444-F56C2BF9CF09}"/>
                </a:ext>
              </a:extLst>
            </p:cNvPr>
            <p:cNvSpPr/>
            <p:nvPr/>
          </p:nvSpPr>
          <p:spPr>
            <a:xfrm>
              <a:off x="5417084" y="5825367"/>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3" name="Oval 52">
            <a:extLst>
              <a:ext uri="{FF2B5EF4-FFF2-40B4-BE49-F238E27FC236}">
                <a16:creationId xmlns:a16="http://schemas.microsoft.com/office/drawing/2014/main" id="{FA1D1750-5820-5B49-AE08-B187F115F0A2}"/>
              </a:ext>
            </a:extLst>
          </p:cNvPr>
          <p:cNvSpPr/>
          <p:nvPr/>
        </p:nvSpPr>
        <p:spPr>
          <a:xfrm>
            <a:off x="3803518" y="6060068"/>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4" name="Straight Arrow Connector 53">
            <a:extLst>
              <a:ext uri="{FF2B5EF4-FFF2-40B4-BE49-F238E27FC236}">
                <a16:creationId xmlns:a16="http://schemas.microsoft.com/office/drawing/2014/main" id="{B4C6BE1B-B841-4343-B17C-2DB35AD2FCB1}"/>
              </a:ext>
            </a:extLst>
          </p:cNvPr>
          <p:cNvCxnSpPr>
            <a:cxnSpLocks/>
            <a:stCxn id="135" idx="4"/>
            <a:endCxn id="53" idx="0"/>
          </p:cNvCxnSpPr>
          <p:nvPr/>
        </p:nvCxnSpPr>
        <p:spPr>
          <a:xfrm>
            <a:off x="2681771" y="5661542"/>
            <a:ext cx="1405952" cy="398526"/>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id="{4EFA97A5-59CF-5F45-9DF5-194308196E69}"/>
              </a:ext>
            </a:extLst>
          </p:cNvPr>
          <p:cNvSpPr/>
          <p:nvPr/>
        </p:nvSpPr>
        <p:spPr>
          <a:xfrm>
            <a:off x="5045138" y="603464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0" name="Straight Arrow Connector 59">
            <a:extLst>
              <a:ext uri="{FF2B5EF4-FFF2-40B4-BE49-F238E27FC236}">
                <a16:creationId xmlns:a16="http://schemas.microsoft.com/office/drawing/2014/main" id="{DC90491C-7DE6-464C-A261-CF1F182F560C}"/>
              </a:ext>
            </a:extLst>
          </p:cNvPr>
          <p:cNvCxnSpPr>
            <a:cxnSpLocks/>
            <a:stCxn id="136" idx="4"/>
            <a:endCxn id="59" idx="0"/>
          </p:cNvCxnSpPr>
          <p:nvPr/>
        </p:nvCxnSpPr>
        <p:spPr>
          <a:xfrm flipH="1">
            <a:off x="5329343" y="5667332"/>
            <a:ext cx="757529" cy="367308"/>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47857D2A-EEB6-F949-BDB7-232F0D50BD01}"/>
              </a:ext>
            </a:extLst>
          </p:cNvPr>
          <p:cNvSpPr/>
          <p:nvPr/>
        </p:nvSpPr>
        <p:spPr>
          <a:xfrm>
            <a:off x="6794193" y="603464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4" name="Straight Arrow Connector 63">
            <a:extLst>
              <a:ext uri="{FF2B5EF4-FFF2-40B4-BE49-F238E27FC236}">
                <a16:creationId xmlns:a16="http://schemas.microsoft.com/office/drawing/2014/main" id="{E59E2613-709E-B346-ACBD-E6B014C49B44}"/>
              </a:ext>
            </a:extLst>
          </p:cNvPr>
          <p:cNvCxnSpPr>
            <a:cxnSpLocks/>
            <a:stCxn id="136" idx="4"/>
            <a:endCxn id="63" idx="0"/>
          </p:cNvCxnSpPr>
          <p:nvPr/>
        </p:nvCxnSpPr>
        <p:spPr>
          <a:xfrm>
            <a:off x="6086872" y="5667332"/>
            <a:ext cx="991526" cy="367308"/>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9DC7617-861B-8945-B71A-D4B73001C5E7}"/>
              </a:ext>
            </a:extLst>
          </p:cNvPr>
          <p:cNvSpPr/>
          <p:nvPr/>
        </p:nvSpPr>
        <p:spPr>
          <a:xfrm>
            <a:off x="8732358" y="6042638"/>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2" name="Straight Arrow Connector 71">
            <a:extLst>
              <a:ext uri="{FF2B5EF4-FFF2-40B4-BE49-F238E27FC236}">
                <a16:creationId xmlns:a16="http://schemas.microsoft.com/office/drawing/2014/main" id="{13B58B85-DEC5-8942-8006-114834111893}"/>
              </a:ext>
            </a:extLst>
          </p:cNvPr>
          <p:cNvCxnSpPr>
            <a:cxnSpLocks/>
            <a:endCxn id="71" idx="0"/>
          </p:cNvCxnSpPr>
          <p:nvPr/>
        </p:nvCxnSpPr>
        <p:spPr>
          <a:xfrm flipH="1">
            <a:off x="9016563" y="5675330"/>
            <a:ext cx="757529" cy="367308"/>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73" name="Oval 72">
            <a:extLst>
              <a:ext uri="{FF2B5EF4-FFF2-40B4-BE49-F238E27FC236}">
                <a16:creationId xmlns:a16="http://schemas.microsoft.com/office/drawing/2014/main" id="{C05CE6C1-7B59-1646-991D-E23C70ECD034}"/>
              </a:ext>
            </a:extLst>
          </p:cNvPr>
          <p:cNvSpPr/>
          <p:nvPr/>
        </p:nvSpPr>
        <p:spPr>
          <a:xfrm>
            <a:off x="10481413" y="6042638"/>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rPr>
              <a:t>G</a:t>
            </a:r>
          </a:p>
        </p:txBody>
      </p:sp>
      <p:cxnSp>
        <p:nvCxnSpPr>
          <p:cNvPr id="74" name="Straight Arrow Connector 73">
            <a:extLst>
              <a:ext uri="{FF2B5EF4-FFF2-40B4-BE49-F238E27FC236}">
                <a16:creationId xmlns:a16="http://schemas.microsoft.com/office/drawing/2014/main" id="{4AF2B3CD-A6F7-9149-8CE5-F1F057798562}"/>
              </a:ext>
            </a:extLst>
          </p:cNvPr>
          <p:cNvCxnSpPr>
            <a:cxnSpLocks/>
            <a:endCxn id="73" idx="0"/>
          </p:cNvCxnSpPr>
          <p:nvPr/>
        </p:nvCxnSpPr>
        <p:spPr>
          <a:xfrm>
            <a:off x="9774092" y="5675330"/>
            <a:ext cx="991526" cy="367308"/>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75" name="Oval 74">
            <a:extLst>
              <a:ext uri="{FF2B5EF4-FFF2-40B4-BE49-F238E27FC236}">
                <a16:creationId xmlns:a16="http://schemas.microsoft.com/office/drawing/2014/main" id="{C55D2D3C-31AD-0148-BE2D-12B6405BFCCA}"/>
              </a:ext>
            </a:extLst>
          </p:cNvPr>
          <p:cNvSpPr/>
          <p:nvPr/>
        </p:nvSpPr>
        <p:spPr>
          <a:xfrm>
            <a:off x="9517865" y="603464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6" name="Straight Arrow Connector 75">
            <a:extLst>
              <a:ext uri="{FF2B5EF4-FFF2-40B4-BE49-F238E27FC236}">
                <a16:creationId xmlns:a16="http://schemas.microsoft.com/office/drawing/2014/main" id="{A204FA70-01EE-2944-918F-093230968604}"/>
              </a:ext>
            </a:extLst>
          </p:cNvPr>
          <p:cNvCxnSpPr>
            <a:cxnSpLocks/>
          </p:cNvCxnSpPr>
          <p:nvPr/>
        </p:nvCxnSpPr>
        <p:spPr>
          <a:xfrm>
            <a:off x="9774092" y="5686970"/>
            <a:ext cx="0" cy="373098"/>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D054F215-842B-DF4A-897E-AF21CF4AB092}"/>
              </a:ext>
            </a:extLst>
          </p:cNvPr>
          <p:cNvSpPr txBox="1"/>
          <p:nvPr/>
        </p:nvSpPr>
        <p:spPr>
          <a:xfrm>
            <a:off x="11038087" y="5613109"/>
            <a:ext cx="1157856" cy="923330"/>
          </a:xfrm>
          <a:prstGeom prst="rect">
            <a:avLst/>
          </a:prstGeom>
          <a:noFill/>
        </p:spPr>
        <p:txBody>
          <a:bodyPr wrap="square" rtlCol="0">
            <a:spAutoFit/>
          </a:bodyPr>
          <a:lstStyle/>
          <a:p>
            <a:r>
              <a:rPr lang="en-US" dirty="0"/>
              <a:t>d is 2</a:t>
            </a:r>
          </a:p>
          <a:p>
            <a:r>
              <a:rPr lang="en-US" dirty="0"/>
              <a:t>b is 3</a:t>
            </a:r>
          </a:p>
          <a:p>
            <a:r>
              <a:rPr lang="en-US" dirty="0"/>
              <a:t>b</a:t>
            </a:r>
            <a:r>
              <a:rPr lang="en-US" baseline="30000" dirty="0"/>
              <a:t>d</a:t>
            </a:r>
            <a:r>
              <a:rPr lang="en-US" dirty="0"/>
              <a:t> is 9</a:t>
            </a:r>
          </a:p>
        </p:txBody>
      </p:sp>
      <p:sp>
        <p:nvSpPr>
          <p:cNvPr id="78" name="TextBox 77">
            <a:extLst>
              <a:ext uri="{FF2B5EF4-FFF2-40B4-BE49-F238E27FC236}">
                <a16:creationId xmlns:a16="http://schemas.microsoft.com/office/drawing/2014/main" id="{5EC723B3-7892-CD4D-AE0C-F97C0644A795}"/>
              </a:ext>
            </a:extLst>
          </p:cNvPr>
          <p:cNvSpPr txBox="1"/>
          <p:nvPr/>
        </p:nvSpPr>
        <p:spPr>
          <a:xfrm>
            <a:off x="11077861" y="5077991"/>
            <a:ext cx="813461" cy="646331"/>
          </a:xfrm>
          <a:prstGeom prst="rect">
            <a:avLst/>
          </a:prstGeom>
          <a:noFill/>
        </p:spPr>
        <p:txBody>
          <a:bodyPr wrap="square" rtlCol="0">
            <a:spAutoFit/>
          </a:bodyPr>
          <a:lstStyle/>
          <a:p>
            <a:endParaRPr lang="en-US" dirty="0"/>
          </a:p>
          <a:p>
            <a:endParaRPr lang="en-US" dirty="0"/>
          </a:p>
        </p:txBody>
      </p:sp>
    </p:spTree>
    <p:extLst>
      <p:ext uri="{BB962C8B-B14F-4D97-AF65-F5344CB8AC3E}">
        <p14:creationId xmlns:p14="http://schemas.microsoft.com/office/powerpoint/2010/main" val="26303116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How Good is Breadth-First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lgn="ctr">
              <a:buNone/>
            </a:pPr>
            <a:endParaRPr lang="en-US" sz="2100" dirty="0"/>
          </a:p>
          <a:p>
            <a:pPr marL="274320" lvl="1" indent="0" algn="ctr">
              <a:buNone/>
            </a:pPr>
            <a:endParaRPr lang="en-US" sz="2100" dirty="0"/>
          </a:p>
          <a:p>
            <a:pPr marL="274320" lvl="1" indent="0" algn="ctr">
              <a:buNone/>
            </a:pPr>
            <a:endParaRPr lang="en-US" sz="2100" dirty="0"/>
          </a:p>
          <a:p>
            <a:pPr marL="274320" lvl="1" indent="0" algn="ctr">
              <a:buNone/>
            </a:pPr>
            <a:endParaRPr lang="en-US" sz="2100" dirty="0"/>
          </a:p>
          <a:p>
            <a:pPr marL="274320" lvl="1" indent="0" algn="ctr">
              <a:buNone/>
            </a:pPr>
            <a:r>
              <a:rPr lang="en-US" sz="4500" dirty="0"/>
              <a:t>Exponents in time and space requirements are scary! </a:t>
            </a:r>
          </a:p>
          <a:p>
            <a:pPr lvl="1"/>
            <a:endParaRPr lang="en-US" sz="1900" dirty="0"/>
          </a:p>
          <a:p>
            <a:endParaRPr lang="en-US" sz="2100" b="1" dirty="0"/>
          </a:p>
        </p:txBody>
      </p:sp>
    </p:spTree>
    <p:extLst>
      <p:ext uri="{BB962C8B-B14F-4D97-AF65-F5344CB8AC3E}">
        <p14:creationId xmlns:p14="http://schemas.microsoft.com/office/powerpoint/2010/main" val="260850140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US" sz="2400" dirty="0"/>
              <a:t>An alternative to Breadth-First Search: </a:t>
            </a:r>
            <a:r>
              <a:rPr lang="en-US" sz="2400" b="1" dirty="0"/>
              <a:t>Depth-First Search</a:t>
            </a:r>
          </a:p>
          <a:p>
            <a:r>
              <a:rPr lang="en-US" sz="2400" dirty="0"/>
              <a:t>When choosing a node from the frontier…</a:t>
            </a:r>
          </a:p>
          <a:p>
            <a:endParaRPr lang="en-US" sz="2400" dirty="0"/>
          </a:p>
          <a:p>
            <a:r>
              <a:rPr lang="en-US" sz="2400" dirty="0"/>
              <a:t>Always choose the node at the end of the longest path.</a:t>
            </a:r>
          </a:p>
          <a:p>
            <a:endParaRPr lang="en-US" sz="2400" dirty="0"/>
          </a:p>
          <a:p>
            <a:r>
              <a:rPr lang="en-US" sz="2400" dirty="0"/>
              <a:t>i.e. always choose the node farthest from the start.</a:t>
            </a:r>
          </a:p>
          <a:p>
            <a:r>
              <a:rPr lang="en-US" sz="2400" dirty="0"/>
              <a:t>i.e. always extend the longest path.</a:t>
            </a:r>
          </a:p>
          <a:p>
            <a:r>
              <a:rPr lang="en-US" sz="2400" dirty="0"/>
              <a:t>i.e. search as deeply as possible.</a:t>
            </a:r>
          </a:p>
          <a:p>
            <a:r>
              <a:rPr lang="en-US" sz="2400" dirty="0"/>
              <a:t>i.e. use a Stack (Last In, First Out, LIFO) for the frontier</a:t>
            </a:r>
          </a:p>
          <a:p>
            <a:pPr marL="274320" lvl="1" indent="0">
              <a:buNone/>
            </a:pPr>
            <a:r>
              <a:rPr lang="en-US" sz="2100" dirty="0"/>
              <a:t> </a:t>
            </a:r>
            <a:endParaRPr lang="en-US" sz="1900" dirty="0"/>
          </a:p>
          <a:p>
            <a:endParaRPr lang="en-US" sz="2100" b="1" dirty="0"/>
          </a:p>
        </p:txBody>
      </p:sp>
    </p:spTree>
    <p:extLst>
      <p:ext uri="{BB962C8B-B14F-4D97-AF65-F5344CB8AC3E}">
        <p14:creationId xmlns:p14="http://schemas.microsoft.com/office/powerpoint/2010/main" val="226746297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None/>
            </a:pPr>
            <a:r>
              <a:rPr lang="en-US" sz="2100" dirty="0"/>
              <a:t> </a:t>
            </a:r>
            <a:endParaRPr lang="en-US" sz="1900" dirty="0"/>
          </a:p>
          <a:p>
            <a:endParaRPr lang="en-US" sz="2100" b="1" dirty="0"/>
          </a:p>
        </p:txBody>
      </p:sp>
      <p:grpSp>
        <p:nvGrpSpPr>
          <p:cNvPr id="4" name="Group 3">
            <a:extLst>
              <a:ext uri="{FF2B5EF4-FFF2-40B4-BE49-F238E27FC236}">
                <a16:creationId xmlns:a16="http://schemas.microsoft.com/office/drawing/2014/main" id="{B1A93FE4-7C8E-8E43-AAFF-8D67B75D721B}"/>
              </a:ext>
            </a:extLst>
          </p:cNvPr>
          <p:cNvGrpSpPr/>
          <p:nvPr/>
        </p:nvGrpSpPr>
        <p:grpSpPr>
          <a:xfrm>
            <a:off x="1159476" y="2107367"/>
            <a:ext cx="3412524" cy="3295192"/>
            <a:chOff x="889907" y="2212520"/>
            <a:chExt cx="2939145" cy="2939144"/>
          </a:xfrm>
        </p:grpSpPr>
        <p:sp>
          <p:nvSpPr>
            <p:cNvPr id="5" name="Rectangle 4">
              <a:extLst>
                <a:ext uri="{FF2B5EF4-FFF2-40B4-BE49-F238E27FC236}">
                  <a16:creationId xmlns:a16="http://schemas.microsoft.com/office/drawing/2014/main" id="{405DB2C7-B0A1-6145-B47C-6D17681CBE56}"/>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832A2EF3-D89E-FC46-A8FC-50838D683E2A}"/>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D5B44935-7E45-9E4E-ACC5-030A35AF183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EF4DD58F-6CD7-1C4E-8D5C-3109FDDA83C9}"/>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FEC1C60-8181-0449-8DA4-DDEAC459747B}"/>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E444707-2ABA-A341-8FE0-1670DCF01E83}"/>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6362B30F-42F4-4B4B-BB22-9D52F664858B}"/>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8017C2D0-62E4-384D-8E0A-F696541E9ED8}"/>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CAD11EE-6193-FF48-ACF5-D4E92C9BCDBA}"/>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D863A4ED-4F04-2E41-BEAD-67C7D483D49D}"/>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C44FE0AD-5EF9-414A-98B4-D1683412C36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2FBF317-1BC3-2C41-89AD-606D3B03A4E8}"/>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30CCD15D-3ABD-DD40-8C8E-B2FDACA3BB65}"/>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97015232-E865-824D-9F42-D4C864D18480}"/>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2E033A39-275A-174D-855F-B09CEAE4004A}"/>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82F3FEF8-AB47-C74B-A4EC-A9CD55445988}"/>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E34B8E3B-7FD5-D745-98F1-340D9E38FD62}"/>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F1240A4F-BD1A-8040-A6CE-1CB977D7736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5347C4EA-81A8-784A-BB4E-DFDA1D883B37}"/>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61848460-D7A4-3846-B27B-38346606A77A}"/>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8247069C-AE0A-114B-A8D5-74BA24A40F32}"/>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92CB6DC1-F958-AE42-87B1-37EFEB2E8CAC}"/>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0753A1AA-9EA3-C34F-9D04-9AEC0BE3D8E9}"/>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15369702-C1A9-C742-BD53-586E5A8A4A2D}"/>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32FF29B4-11FE-D14F-A0D0-07708DCBE107}"/>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377C53B8-E1AC-7444-93F5-40518132FADD}"/>
              </a:ext>
            </a:extLst>
          </p:cNvPr>
          <p:cNvSpPr/>
          <p:nvPr/>
        </p:nvSpPr>
        <p:spPr>
          <a:xfrm>
            <a:off x="1865291" y="556271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90A7FC36-49D0-1346-9C99-AF3508B9D834}"/>
              </a:ext>
            </a:extLst>
          </p:cNvPr>
          <p:cNvSpPr txBox="1">
            <a:spLocks/>
          </p:cNvSpPr>
          <p:nvPr/>
        </p:nvSpPr>
        <p:spPr>
          <a:xfrm>
            <a:off x="2246370" y="551789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009F5E46-6E51-9647-B4D8-8B0CA6851B7B}"/>
              </a:ext>
            </a:extLst>
          </p:cNvPr>
          <p:cNvSpPr/>
          <p:nvPr/>
        </p:nvSpPr>
        <p:spPr>
          <a:xfrm>
            <a:off x="1865291" y="601574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A820F7E5-10C5-C04A-B4D1-7BE506C51094}"/>
              </a:ext>
            </a:extLst>
          </p:cNvPr>
          <p:cNvSpPr txBox="1">
            <a:spLocks/>
          </p:cNvSpPr>
          <p:nvPr/>
        </p:nvSpPr>
        <p:spPr>
          <a:xfrm>
            <a:off x="2246370" y="597092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9227E288-253F-B543-B524-D887EBD90A38}"/>
              </a:ext>
            </a:extLst>
          </p:cNvPr>
          <p:cNvSpPr>
            <a:spLocks noGrp="1"/>
          </p:cNvSpPr>
          <p:nvPr>
            <p:ph idx="1"/>
          </p:nvPr>
        </p:nvSpPr>
        <p:spPr>
          <a:xfrm>
            <a:off x="6385400" y="3095925"/>
            <a:ext cx="4988376" cy="178499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
        <p:nvSpPr>
          <p:cNvPr id="36" name="Oval 35">
            <a:extLst>
              <a:ext uri="{FF2B5EF4-FFF2-40B4-BE49-F238E27FC236}">
                <a16:creationId xmlns:a16="http://schemas.microsoft.com/office/drawing/2014/main" id="{AEDA72DC-1CD0-4D1F-AEEE-E4E729780024}"/>
              </a:ext>
            </a:extLst>
          </p:cNvPr>
          <p:cNvSpPr/>
          <p:nvPr/>
        </p:nvSpPr>
        <p:spPr>
          <a:xfrm>
            <a:off x="8216312" y="902044"/>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Tree>
    <p:extLst>
      <p:ext uri="{BB962C8B-B14F-4D97-AF65-F5344CB8AC3E}">
        <p14:creationId xmlns:p14="http://schemas.microsoft.com/office/powerpoint/2010/main" val="127408940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None/>
            </a:pPr>
            <a:r>
              <a:rPr lang="en-US" sz="2100" dirty="0"/>
              <a:t> </a:t>
            </a:r>
            <a:endParaRPr lang="en-US" sz="1900" dirty="0"/>
          </a:p>
          <a:p>
            <a:endParaRPr lang="en-US" sz="2100" b="1" dirty="0"/>
          </a:p>
        </p:txBody>
      </p:sp>
      <p:grpSp>
        <p:nvGrpSpPr>
          <p:cNvPr id="4" name="Group 3">
            <a:extLst>
              <a:ext uri="{FF2B5EF4-FFF2-40B4-BE49-F238E27FC236}">
                <a16:creationId xmlns:a16="http://schemas.microsoft.com/office/drawing/2014/main" id="{B1A93FE4-7C8E-8E43-AAFF-8D67B75D721B}"/>
              </a:ext>
            </a:extLst>
          </p:cNvPr>
          <p:cNvGrpSpPr/>
          <p:nvPr/>
        </p:nvGrpSpPr>
        <p:grpSpPr>
          <a:xfrm>
            <a:off x="1159476" y="2107367"/>
            <a:ext cx="3412524" cy="3295192"/>
            <a:chOff x="889907" y="2212520"/>
            <a:chExt cx="2939145" cy="2939144"/>
          </a:xfrm>
        </p:grpSpPr>
        <p:sp>
          <p:nvSpPr>
            <p:cNvPr id="5" name="Rectangle 4">
              <a:extLst>
                <a:ext uri="{FF2B5EF4-FFF2-40B4-BE49-F238E27FC236}">
                  <a16:creationId xmlns:a16="http://schemas.microsoft.com/office/drawing/2014/main" id="{405DB2C7-B0A1-6145-B47C-6D17681CBE56}"/>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832A2EF3-D89E-FC46-A8FC-50838D683E2A}"/>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D5B44935-7E45-9E4E-ACC5-030A35AF183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EF4DD58F-6CD7-1C4E-8D5C-3109FDDA83C9}"/>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FEC1C60-8181-0449-8DA4-DDEAC459747B}"/>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E444707-2ABA-A341-8FE0-1670DCF01E83}"/>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6362B30F-42F4-4B4B-BB22-9D52F664858B}"/>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8017C2D0-62E4-384D-8E0A-F696541E9ED8}"/>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CAD11EE-6193-FF48-ACF5-D4E92C9BCDBA}"/>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D863A4ED-4F04-2E41-BEAD-67C7D483D49D}"/>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C44FE0AD-5EF9-414A-98B4-D1683412C36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2FBF317-1BC3-2C41-89AD-606D3B03A4E8}"/>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30CCD15D-3ABD-DD40-8C8E-B2FDACA3BB65}"/>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97015232-E865-824D-9F42-D4C864D1848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2E033A39-275A-174D-855F-B09CEAE4004A}"/>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82F3FEF8-AB47-C74B-A4EC-A9CD55445988}"/>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E34B8E3B-7FD5-D745-98F1-340D9E38FD62}"/>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F1240A4F-BD1A-8040-A6CE-1CB977D7736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5347C4EA-81A8-784A-BB4E-DFDA1D883B37}"/>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61848460-D7A4-3846-B27B-38346606A77A}"/>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8247069C-AE0A-114B-A8D5-74BA24A40F32}"/>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92CB6DC1-F958-AE42-87B1-37EFEB2E8CAC}"/>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0753A1AA-9EA3-C34F-9D04-9AEC0BE3D8E9}"/>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15369702-C1A9-C742-BD53-586E5A8A4A2D}"/>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32FF29B4-11FE-D14F-A0D0-07708DCBE107}"/>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377C53B8-E1AC-7444-93F5-40518132FADD}"/>
              </a:ext>
            </a:extLst>
          </p:cNvPr>
          <p:cNvSpPr/>
          <p:nvPr/>
        </p:nvSpPr>
        <p:spPr>
          <a:xfrm>
            <a:off x="1865291" y="556271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90A7FC36-49D0-1346-9C99-AF3508B9D834}"/>
              </a:ext>
            </a:extLst>
          </p:cNvPr>
          <p:cNvSpPr txBox="1">
            <a:spLocks/>
          </p:cNvSpPr>
          <p:nvPr/>
        </p:nvSpPr>
        <p:spPr>
          <a:xfrm>
            <a:off x="2246370" y="551789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009F5E46-6E51-9647-B4D8-8B0CA6851B7B}"/>
              </a:ext>
            </a:extLst>
          </p:cNvPr>
          <p:cNvSpPr/>
          <p:nvPr/>
        </p:nvSpPr>
        <p:spPr>
          <a:xfrm>
            <a:off x="1865291" y="601574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A820F7E5-10C5-C04A-B4D1-7BE506C51094}"/>
              </a:ext>
            </a:extLst>
          </p:cNvPr>
          <p:cNvSpPr txBox="1">
            <a:spLocks/>
          </p:cNvSpPr>
          <p:nvPr/>
        </p:nvSpPr>
        <p:spPr>
          <a:xfrm>
            <a:off x="2246370" y="597092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9227E288-253F-B543-B524-D887EBD90A38}"/>
              </a:ext>
            </a:extLst>
          </p:cNvPr>
          <p:cNvSpPr>
            <a:spLocks noGrp="1"/>
          </p:cNvSpPr>
          <p:nvPr>
            <p:ph idx="1"/>
          </p:nvPr>
        </p:nvSpPr>
        <p:spPr>
          <a:xfrm>
            <a:off x="4584403" y="4603409"/>
            <a:ext cx="4988376" cy="178499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O,M,H</a:t>
            </a:r>
          </a:p>
        </p:txBody>
      </p:sp>
      <p:grpSp>
        <p:nvGrpSpPr>
          <p:cNvPr id="36" name="Group 35">
            <a:extLst>
              <a:ext uri="{FF2B5EF4-FFF2-40B4-BE49-F238E27FC236}">
                <a16:creationId xmlns:a16="http://schemas.microsoft.com/office/drawing/2014/main" id="{C2C30162-5CC3-1E41-BF33-76A4440B4423}"/>
              </a:ext>
            </a:extLst>
          </p:cNvPr>
          <p:cNvGrpSpPr/>
          <p:nvPr/>
        </p:nvGrpSpPr>
        <p:grpSpPr>
          <a:xfrm>
            <a:off x="6406665" y="902044"/>
            <a:ext cx="4561192" cy="1472184"/>
            <a:chOff x="2833296" y="4352861"/>
            <a:chExt cx="4561192" cy="1472184"/>
          </a:xfrm>
        </p:grpSpPr>
        <p:sp>
          <p:nvSpPr>
            <p:cNvPr id="37" name="Oval 36">
              <a:extLst>
                <a:ext uri="{FF2B5EF4-FFF2-40B4-BE49-F238E27FC236}">
                  <a16:creationId xmlns:a16="http://schemas.microsoft.com/office/drawing/2014/main" id="{78AF9EF8-661E-5645-9385-33F4FF72E008}"/>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8" name="Oval 37">
              <a:extLst>
                <a:ext uri="{FF2B5EF4-FFF2-40B4-BE49-F238E27FC236}">
                  <a16:creationId xmlns:a16="http://schemas.microsoft.com/office/drawing/2014/main" id="{A548F966-8F2C-3345-B02A-E82B549F1393}"/>
                </a:ext>
              </a:extLst>
            </p:cNvPr>
            <p:cNvSpPr/>
            <p:nvPr/>
          </p:nvSpPr>
          <p:spPr>
            <a:xfrm>
              <a:off x="2833296"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39" name="Oval 38">
              <a:extLst>
                <a:ext uri="{FF2B5EF4-FFF2-40B4-BE49-F238E27FC236}">
                  <a16:creationId xmlns:a16="http://schemas.microsoft.com/office/drawing/2014/main" id="{14681EC3-4B10-F44E-B91B-EB2B6F08C33D}"/>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0" name="Oval 39">
              <a:extLst>
                <a:ext uri="{FF2B5EF4-FFF2-40B4-BE49-F238E27FC236}">
                  <a16:creationId xmlns:a16="http://schemas.microsoft.com/office/drawing/2014/main" id="{AC7CEB2F-EB6B-A04C-810E-7EE5DDCBB6F8}"/>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41" name="Straight Arrow Connector 40">
              <a:extLst>
                <a:ext uri="{FF2B5EF4-FFF2-40B4-BE49-F238E27FC236}">
                  <a16:creationId xmlns:a16="http://schemas.microsoft.com/office/drawing/2014/main" id="{36FF5807-A82A-454F-9CD1-1A33C67BF9CF}"/>
                </a:ext>
              </a:extLst>
            </p:cNvPr>
            <p:cNvCxnSpPr>
              <a:stCxn id="37" idx="4"/>
              <a:endCxn id="3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6B063C67-78A7-3344-BEA3-62262488603C}"/>
                </a:ext>
              </a:extLst>
            </p:cNvPr>
            <p:cNvCxnSpPr>
              <a:cxnSpLocks/>
              <a:stCxn id="37" idx="4"/>
              <a:endCxn id="3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82720EA-1D55-0844-99F1-D603CDC5BE6A}"/>
                </a:ext>
              </a:extLst>
            </p:cNvPr>
            <p:cNvCxnSpPr>
              <a:cxnSpLocks/>
              <a:stCxn id="37" idx="4"/>
              <a:endCxn id="4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3655335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None/>
            </a:pPr>
            <a:r>
              <a:rPr lang="en-US" sz="2100" dirty="0"/>
              <a:t> </a:t>
            </a:r>
            <a:endParaRPr lang="en-US" sz="1900" dirty="0"/>
          </a:p>
          <a:p>
            <a:endParaRPr lang="en-US" sz="2100" b="1" dirty="0"/>
          </a:p>
        </p:txBody>
      </p:sp>
      <p:grpSp>
        <p:nvGrpSpPr>
          <p:cNvPr id="4" name="Group 3">
            <a:extLst>
              <a:ext uri="{FF2B5EF4-FFF2-40B4-BE49-F238E27FC236}">
                <a16:creationId xmlns:a16="http://schemas.microsoft.com/office/drawing/2014/main" id="{B1A93FE4-7C8E-8E43-AAFF-8D67B75D721B}"/>
              </a:ext>
            </a:extLst>
          </p:cNvPr>
          <p:cNvGrpSpPr/>
          <p:nvPr/>
        </p:nvGrpSpPr>
        <p:grpSpPr>
          <a:xfrm>
            <a:off x="1159476" y="2107367"/>
            <a:ext cx="3412524" cy="3295192"/>
            <a:chOff x="889907" y="2212520"/>
            <a:chExt cx="2939145" cy="2939144"/>
          </a:xfrm>
        </p:grpSpPr>
        <p:sp>
          <p:nvSpPr>
            <p:cNvPr id="5" name="Rectangle 4">
              <a:extLst>
                <a:ext uri="{FF2B5EF4-FFF2-40B4-BE49-F238E27FC236}">
                  <a16:creationId xmlns:a16="http://schemas.microsoft.com/office/drawing/2014/main" id="{405DB2C7-B0A1-6145-B47C-6D17681CBE56}"/>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832A2EF3-D89E-FC46-A8FC-50838D683E2A}"/>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D5B44935-7E45-9E4E-ACC5-030A35AF183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EF4DD58F-6CD7-1C4E-8D5C-3109FDDA83C9}"/>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FEC1C60-8181-0449-8DA4-DDEAC459747B}"/>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E444707-2ABA-A341-8FE0-1670DCF01E83}"/>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6362B30F-42F4-4B4B-BB22-9D52F664858B}"/>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8017C2D0-62E4-384D-8E0A-F696541E9ED8}"/>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CAD11EE-6193-FF48-ACF5-D4E92C9BCDBA}"/>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D863A4ED-4F04-2E41-BEAD-67C7D483D49D}"/>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C44FE0AD-5EF9-414A-98B4-D1683412C36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2FBF317-1BC3-2C41-89AD-606D3B03A4E8}"/>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30CCD15D-3ABD-DD40-8C8E-B2FDACA3BB65}"/>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97015232-E865-824D-9F42-D4C864D1848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2E033A39-275A-174D-855F-B09CEAE4004A}"/>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82F3FEF8-AB47-C74B-A4EC-A9CD55445988}"/>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E34B8E3B-7FD5-D745-98F1-340D9E38FD62}"/>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F1240A4F-BD1A-8040-A6CE-1CB977D7736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5347C4EA-81A8-784A-BB4E-DFDA1D883B37}"/>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61848460-D7A4-3846-B27B-38346606A77A}"/>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8247069C-AE0A-114B-A8D5-74BA24A40F32}"/>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92CB6DC1-F958-AE42-87B1-37EFEB2E8CAC}"/>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0753A1AA-9EA3-C34F-9D04-9AEC0BE3D8E9}"/>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15369702-C1A9-C742-BD53-586E5A8A4A2D}"/>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32FF29B4-11FE-D14F-A0D0-07708DCBE107}"/>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377C53B8-E1AC-7444-93F5-40518132FADD}"/>
              </a:ext>
            </a:extLst>
          </p:cNvPr>
          <p:cNvSpPr/>
          <p:nvPr/>
        </p:nvSpPr>
        <p:spPr>
          <a:xfrm>
            <a:off x="1865291" y="556271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90A7FC36-49D0-1346-9C99-AF3508B9D834}"/>
              </a:ext>
            </a:extLst>
          </p:cNvPr>
          <p:cNvSpPr txBox="1">
            <a:spLocks/>
          </p:cNvSpPr>
          <p:nvPr/>
        </p:nvSpPr>
        <p:spPr>
          <a:xfrm>
            <a:off x="2246370" y="551789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009F5E46-6E51-9647-B4D8-8B0CA6851B7B}"/>
              </a:ext>
            </a:extLst>
          </p:cNvPr>
          <p:cNvSpPr/>
          <p:nvPr/>
        </p:nvSpPr>
        <p:spPr>
          <a:xfrm>
            <a:off x="1865291" y="601574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A820F7E5-10C5-C04A-B4D1-7BE506C51094}"/>
              </a:ext>
            </a:extLst>
          </p:cNvPr>
          <p:cNvSpPr txBox="1">
            <a:spLocks/>
          </p:cNvSpPr>
          <p:nvPr/>
        </p:nvSpPr>
        <p:spPr>
          <a:xfrm>
            <a:off x="2246370" y="597092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9227E288-253F-B543-B524-D887EBD90A38}"/>
              </a:ext>
            </a:extLst>
          </p:cNvPr>
          <p:cNvSpPr>
            <a:spLocks noGrp="1"/>
          </p:cNvSpPr>
          <p:nvPr>
            <p:ph idx="1"/>
          </p:nvPr>
        </p:nvSpPr>
        <p:spPr>
          <a:xfrm>
            <a:off x="4584403" y="4603409"/>
            <a:ext cx="4988376" cy="178499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O,M,I,D</a:t>
            </a:r>
          </a:p>
        </p:txBody>
      </p:sp>
      <p:cxnSp>
        <p:nvCxnSpPr>
          <p:cNvPr id="44" name="Straight Arrow Connector 43">
            <a:extLst>
              <a:ext uri="{FF2B5EF4-FFF2-40B4-BE49-F238E27FC236}">
                <a16:creationId xmlns:a16="http://schemas.microsoft.com/office/drawing/2014/main" id="{D30AF4C0-2657-D149-B365-4815D82CC71C}"/>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8AB9F6B-78F4-FB45-B5C2-F44D673AB00E}"/>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263B264D-B545-834E-BA91-45AFA7B3F356}"/>
              </a:ext>
            </a:extLst>
          </p:cNvPr>
          <p:cNvGrpSpPr/>
          <p:nvPr/>
        </p:nvGrpSpPr>
        <p:grpSpPr>
          <a:xfrm>
            <a:off x="6406665" y="902044"/>
            <a:ext cx="4561192" cy="1472184"/>
            <a:chOff x="2833296" y="4352861"/>
            <a:chExt cx="4561192" cy="1472184"/>
          </a:xfrm>
        </p:grpSpPr>
        <p:sp>
          <p:nvSpPr>
            <p:cNvPr id="47" name="Oval 46">
              <a:extLst>
                <a:ext uri="{FF2B5EF4-FFF2-40B4-BE49-F238E27FC236}">
                  <a16:creationId xmlns:a16="http://schemas.microsoft.com/office/drawing/2014/main" id="{903234BC-3C8F-A441-8FB8-ABAB22D9504E}"/>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8" name="Oval 47">
              <a:extLst>
                <a:ext uri="{FF2B5EF4-FFF2-40B4-BE49-F238E27FC236}">
                  <a16:creationId xmlns:a16="http://schemas.microsoft.com/office/drawing/2014/main" id="{166DA4D9-95CD-3C41-9CF7-0565A795EB34}"/>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9" name="Oval 48">
              <a:extLst>
                <a:ext uri="{FF2B5EF4-FFF2-40B4-BE49-F238E27FC236}">
                  <a16:creationId xmlns:a16="http://schemas.microsoft.com/office/drawing/2014/main" id="{27F69B81-CBAB-0B42-B1AD-5D6754B3F7A4}"/>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50" name="Oval 49">
              <a:extLst>
                <a:ext uri="{FF2B5EF4-FFF2-40B4-BE49-F238E27FC236}">
                  <a16:creationId xmlns:a16="http://schemas.microsoft.com/office/drawing/2014/main" id="{5312172F-63E7-7A4D-B66C-93CCE0731EFF}"/>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51" name="Straight Arrow Connector 50">
              <a:extLst>
                <a:ext uri="{FF2B5EF4-FFF2-40B4-BE49-F238E27FC236}">
                  <a16:creationId xmlns:a16="http://schemas.microsoft.com/office/drawing/2014/main" id="{0A76262C-154F-CB42-8AE5-3FBAA8C52DA1}"/>
                </a:ext>
              </a:extLst>
            </p:cNvPr>
            <p:cNvCxnSpPr>
              <a:stCxn id="47" idx="4"/>
              <a:endCxn id="4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3614C7C-0F25-0240-9FA0-B63F4B3BBE71}"/>
                </a:ext>
              </a:extLst>
            </p:cNvPr>
            <p:cNvCxnSpPr>
              <a:cxnSpLocks/>
              <a:stCxn id="47" idx="4"/>
              <a:endCxn id="4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A5A62971-EE8E-7E40-AF04-D7CD602D3111}"/>
                </a:ext>
              </a:extLst>
            </p:cNvPr>
            <p:cNvCxnSpPr>
              <a:cxnSpLocks/>
              <a:stCxn id="47" idx="4"/>
              <a:endCxn id="5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54" name="Oval 53">
            <a:extLst>
              <a:ext uri="{FF2B5EF4-FFF2-40B4-BE49-F238E27FC236}">
                <a16:creationId xmlns:a16="http://schemas.microsoft.com/office/drawing/2014/main" id="{535D3E01-6C6A-3442-AA69-CB3857C06519}"/>
              </a:ext>
            </a:extLst>
          </p:cNvPr>
          <p:cNvSpPr/>
          <p:nvPr/>
        </p:nvSpPr>
        <p:spPr>
          <a:xfrm>
            <a:off x="5491912"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55" name="Oval 54">
            <a:extLst>
              <a:ext uri="{FF2B5EF4-FFF2-40B4-BE49-F238E27FC236}">
                <a16:creationId xmlns:a16="http://schemas.microsoft.com/office/drawing/2014/main" id="{33C24841-E3DD-1341-AFFC-B15335F048E8}"/>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spTree>
    <p:extLst>
      <p:ext uri="{BB962C8B-B14F-4D97-AF65-F5344CB8AC3E}">
        <p14:creationId xmlns:p14="http://schemas.microsoft.com/office/powerpoint/2010/main" val="164148611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173896"/>
          </a:xfrm>
        </p:spPr>
        <p:txBody>
          <a:bodyPr/>
          <a:lstStyle/>
          <a:p>
            <a:r>
              <a:rPr lang="en-US" dirty="0"/>
              <a:t>Depth-First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74125" y="1544636"/>
            <a:ext cx="10058399" cy="4411320"/>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None/>
            </a:pPr>
            <a:r>
              <a:rPr lang="en-US" sz="2100" dirty="0"/>
              <a:t> </a:t>
            </a:r>
            <a:endParaRPr lang="en-US" sz="1900" dirty="0"/>
          </a:p>
          <a:p>
            <a:endParaRPr lang="en-US" sz="2100" b="1" dirty="0"/>
          </a:p>
        </p:txBody>
      </p:sp>
      <p:grpSp>
        <p:nvGrpSpPr>
          <p:cNvPr id="4" name="Group 3">
            <a:extLst>
              <a:ext uri="{FF2B5EF4-FFF2-40B4-BE49-F238E27FC236}">
                <a16:creationId xmlns:a16="http://schemas.microsoft.com/office/drawing/2014/main" id="{B1A93FE4-7C8E-8E43-AAFF-8D67B75D721B}"/>
              </a:ext>
            </a:extLst>
          </p:cNvPr>
          <p:cNvGrpSpPr/>
          <p:nvPr/>
        </p:nvGrpSpPr>
        <p:grpSpPr>
          <a:xfrm>
            <a:off x="1159476" y="2107367"/>
            <a:ext cx="3412524" cy="3295192"/>
            <a:chOff x="889907" y="2212520"/>
            <a:chExt cx="2939145" cy="2939144"/>
          </a:xfrm>
        </p:grpSpPr>
        <p:sp>
          <p:nvSpPr>
            <p:cNvPr id="5" name="Rectangle 4">
              <a:extLst>
                <a:ext uri="{FF2B5EF4-FFF2-40B4-BE49-F238E27FC236}">
                  <a16:creationId xmlns:a16="http://schemas.microsoft.com/office/drawing/2014/main" id="{405DB2C7-B0A1-6145-B47C-6D17681CBE56}"/>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6" name="Rectangle 5">
              <a:extLst>
                <a:ext uri="{FF2B5EF4-FFF2-40B4-BE49-F238E27FC236}">
                  <a16:creationId xmlns:a16="http://schemas.microsoft.com/office/drawing/2014/main" id="{832A2EF3-D89E-FC46-A8FC-50838D683E2A}"/>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7" name="Rectangle 6">
              <a:extLst>
                <a:ext uri="{FF2B5EF4-FFF2-40B4-BE49-F238E27FC236}">
                  <a16:creationId xmlns:a16="http://schemas.microsoft.com/office/drawing/2014/main" id="{D5B44935-7E45-9E4E-ACC5-030A35AF183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8" name="Rectangle 7">
              <a:extLst>
                <a:ext uri="{FF2B5EF4-FFF2-40B4-BE49-F238E27FC236}">
                  <a16:creationId xmlns:a16="http://schemas.microsoft.com/office/drawing/2014/main" id="{EF4DD58F-6CD7-1C4E-8D5C-3109FDDA83C9}"/>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9" name="Rectangle 8">
              <a:extLst>
                <a:ext uri="{FF2B5EF4-FFF2-40B4-BE49-F238E27FC236}">
                  <a16:creationId xmlns:a16="http://schemas.microsoft.com/office/drawing/2014/main" id="{0FEC1C60-8181-0449-8DA4-DDEAC459747B}"/>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0" name="Rectangle 9">
              <a:extLst>
                <a:ext uri="{FF2B5EF4-FFF2-40B4-BE49-F238E27FC236}">
                  <a16:creationId xmlns:a16="http://schemas.microsoft.com/office/drawing/2014/main" id="{AE444707-2ABA-A341-8FE0-1670DCF01E83}"/>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1" name="Rectangle 10">
              <a:extLst>
                <a:ext uri="{FF2B5EF4-FFF2-40B4-BE49-F238E27FC236}">
                  <a16:creationId xmlns:a16="http://schemas.microsoft.com/office/drawing/2014/main" id="{6362B30F-42F4-4B4B-BB22-9D52F664858B}"/>
                </a:ext>
              </a:extLst>
            </p:cNvPr>
            <p:cNvSpPr/>
            <p:nvPr/>
          </p:nvSpPr>
          <p:spPr>
            <a:xfrm>
              <a:off x="1477736" y="280035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2" name="Rectangle 11">
              <a:extLst>
                <a:ext uri="{FF2B5EF4-FFF2-40B4-BE49-F238E27FC236}">
                  <a16:creationId xmlns:a16="http://schemas.microsoft.com/office/drawing/2014/main" id="{8017C2D0-62E4-384D-8E0A-F696541E9ED8}"/>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4" name="Rectangle 13">
              <a:extLst>
                <a:ext uri="{FF2B5EF4-FFF2-40B4-BE49-F238E27FC236}">
                  <a16:creationId xmlns:a16="http://schemas.microsoft.com/office/drawing/2014/main" id="{CCAD11EE-6193-FF48-ACF5-D4E92C9BCDBA}"/>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5" name="Rectangle 14">
              <a:extLst>
                <a:ext uri="{FF2B5EF4-FFF2-40B4-BE49-F238E27FC236}">
                  <a16:creationId xmlns:a16="http://schemas.microsoft.com/office/drawing/2014/main" id="{D863A4ED-4F04-2E41-BEAD-67C7D483D49D}"/>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6" name="Rectangle 15">
              <a:extLst>
                <a:ext uri="{FF2B5EF4-FFF2-40B4-BE49-F238E27FC236}">
                  <a16:creationId xmlns:a16="http://schemas.microsoft.com/office/drawing/2014/main" id="{C44FE0AD-5EF9-414A-98B4-D1683412C367}"/>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7" name="Rectangle 16">
              <a:extLst>
                <a:ext uri="{FF2B5EF4-FFF2-40B4-BE49-F238E27FC236}">
                  <a16:creationId xmlns:a16="http://schemas.microsoft.com/office/drawing/2014/main" id="{E2FBF317-1BC3-2C41-89AD-606D3B03A4E8}"/>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8" name="Rectangle 17">
              <a:extLst>
                <a:ext uri="{FF2B5EF4-FFF2-40B4-BE49-F238E27FC236}">
                  <a16:creationId xmlns:a16="http://schemas.microsoft.com/office/drawing/2014/main" id="{30CCD15D-3ABD-DD40-8C8E-B2FDACA3BB65}"/>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9" name="Rectangle 18">
              <a:extLst>
                <a:ext uri="{FF2B5EF4-FFF2-40B4-BE49-F238E27FC236}">
                  <a16:creationId xmlns:a16="http://schemas.microsoft.com/office/drawing/2014/main" id="{97015232-E865-824D-9F42-D4C864D1848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0" name="Rectangle 19">
              <a:extLst>
                <a:ext uri="{FF2B5EF4-FFF2-40B4-BE49-F238E27FC236}">
                  <a16:creationId xmlns:a16="http://schemas.microsoft.com/office/drawing/2014/main" id="{2E033A39-275A-174D-855F-B09CEAE4004A}"/>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1" name="Rectangle 20">
              <a:extLst>
                <a:ext uri="{FF2B5EF4-FFF2-40B4-BE49-F238E27FC236}">
                  <a16:creationId xmlns:a16="http://schemas.microsoft.com/office/drawing/2014/main" id="{82F3FEF8-AB47-C74B-A4EC-A9CD55445988}"/>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2" name="Rectangle 21">
              <a:extLst>
                <a:ext uri="{FF2B5EF4-FFF2-40B4-BE49-F238E27FC236}">
                  <a16:creationId xmlns:a16="http://schemas.microsoft.com/office/drawing/2014/main" id="{E34B8E3B-7FD5-D745-98F1-340D9E38FD62}"/>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3" name="Rectangle 22">
              <a:extLst>
                <a:ext uri="{FF2B5EF4-FFF2-40B4-BE49-F238E27FC236}">
                  <a16:creationId xmlns:a16="http://schemas.microsoft.com/office/drawing/2014/main" id="{F1240A4F-BD1A-8040-A6CE-1CB977D7736F}"/>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5347C4EA-81A8-784A-BB4E-DFDA1D883B37}"/>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5" name="Rectangle 24">
              <a:extLst>
                <a:ext uri="{FF2B5EF4-FFF2-40B4-BE49-F238E27FC236}">
                  <a16:creationId xmlns:a16="http://schemas.microsoft.com/office/drawing/2014/main" id="{61848460-D7A4-3846-B27B-38346606A77A}"/>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6" name="Rectangle 25">
              <a:extLst>
                <a:ext uri="{FF2B5EF4-FFF2-40B4-BE49-F238E27FC236}">
                  <a16:creationId xmlns:a16="http://schemas.microsoft.com/office/drawing/2014/main" id="{8247069C-AE0A-114B-A8D5-74BA24A40F32}"/>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7" name="Rectangle 26">
              <a:extLst>
                <a:ext uri="{FF2B5EF4-FFF2-40B4-BE49-F238E27FC236}">
                  <a16:creationId xmlns:a16="http://schemas.microsoft.com/office/drawing/2014/main" id="{92CB6DC1-F958-AE42-87B1-37EFEB2E8CAC}"/>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8" name="Rectangle 27">
              <a:extLst>
                <a:ext uri="{FF2B5EF4-FFF2-40B4-BE49-F238E27FC236}">
                  <a16:creationId xmlns:a16="http://schemas.microsoft.com/office/drawing/2014/main" id="{0753A1AA-9EA3-C34F-9D04-9AEC0BE3D8E9}"/>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29" name="Rectangle 28">
              <a:extLst>
                <a:ext uri="{FF2B5EF4-FFF2-40B4-BE49-F238E27FC236}">
                  <a16:creationId xmlns:a16="http://schemas.microsoft.com/office/drawing/2014/main" id="{15369702-C1A9-C742-BD53-586E5A8A4A2D}"/>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0" name="Rectangle 29">
              <a:extLst>
                <a:ext uri="{FF2B5EF4-FFF2-40B4-BE49-F238E27FC236}">
                  <a16:creationId xmlns:a16="http://schemas.microsoft.com/office/drawing/2014/main" id="{32FF29B4-11FE-D14F-A0D0-07708DCBE107}"/>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1" name="Rectangle 30">
            <a:extLst>
              <a:ext uri="{FF2B5EF4-FFF2-40B4-BE49-F238E27FC236}">
                <a16:creationId xmlns:a16="http://schemas.microsoft.com/office/drawing/2014/main" id="{377C53B8-E1AC-7444-93F5-40518132FADD}"/>
              </a:ext>
            </a:extLst>
          </p:cNvPr>
          <p:cNvSpPr/>
          <p:nvPr/>
        </p:nvSpPr>
        <p:spPr>
          <a:xfrm>
            <a:off x="1865291" y="556271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2" name="Content Placeholder 2">
            <a:extLst>
              <a:ext uri="{FF2B5EF4-FFF2-40B4-BE49-F238E27FC236}">
                <a16:creationId xmlns:a16="http://schemas.microsoft.com/office/drawing/2014/main" id="{90A7FC36-49D0-1346-9C99-AF3508B9D834}"/>
              </a:ext>
            </a:extLst>
          </p:cNvPr>
          <p:cNvSpPr txBox="1">
            <a:spLocks/>
          </p:cNvSpPr>
          <p:nvPr/>
        </p:nvSpPr>
        <p:spPr>
          <a:xfrm>
            <a:off x="2246370" y="551789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3" name="Rectangle 32">
            <a:extLst>
              <a:ext uri="{FF2B5EF4-FFF2-40B4-BE49-F238E27FC236}">
                <a16:creationId xmlns:a16="http://schemas.microsoft.com/office/drawing/2014/main" id="{009F5E46-6E51-9647-B4D8-8B0CA6851B7B}"/>
              </a:ext>
            </a:extLst>
          </p:cNvPr>
          <p:cNvSpPr/>
          <p:nvPr/>
        </p:nvSpPr>
        <p:spPr>
          <a:xfrm>
            <a:off x="1865291" y="601574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4" name="Content Placeholder 2">
            <a:extLst>
              <a:ext uri="{FF2B5EF4-FFF2-40B4-BE49-F238E27FC236}">
                <a16:creationId xmlns:a16="http://schemas.microsoft.com/office/drawing/2014/main" id="{A820F7E5-10C5-C04A-B4D1-7BE506C51094}"/>
              </a:ext>
            </a:extLst>
          </p:cNvPr>
          <p:cNvSpPr txBox="1">
            <a:spLocks/>
          </p:cNvSpPr>
          <p:nvPr/>
        </p:nvSpPr>
        <p:spPr>
          <a:xfrm>
            <a:off x="2246370" y="597092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5" name="Content Placeholder 2">
            <a:extLst>
              <a:ext uri="{FF2B5EF4-FFF2-40B4-BE49-F238E27FC236}">
                <a16:creationId xmlns:a16="http://schemas.microsoft.com/office/drawing/2014/main" id="{9227E288-253F-B543-B524-D887EBD90A38}"/>
              </a:ext>
            </a:extLst>
          </p:cNvPr>
          <p:cNvSpPr>
            <a:spLocks noGrp="1"/>
          </p:cNvSpPr>
          <p:nvPr>
            <p:ph idx="1"/>
          </p:nvPr>
        </p:nvSpPr>
        <p:spPr>
          <a:xfrm>
            <a:off x="4584403" y="4603409"/>
            <a:ext cx="4988376" cy="1784994"/>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O,M,I,C,E</a:t>
            </a:r>
          </a:p>
        </p:txBody>
      </p:sp>
      <p:cxnSp>
        <p:nvCxnSpPr>
          <p:cNvPr id="44" name="Straight Arrow Connector 43">
            <a:extLst>
              <a:ext uri="{FF2B5EF4-FFF2-40B4-BE49-F238E27FC236}">
                <a16:creationId xmlns:a16="http://schemas.microsoft.com/office/drawing/2014/main" id="{D30AF4C0-2657-D149-B365-4815D82CC71C}"/>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8AB9F6B-78F4-FB45-B5C2-F44D673AB00E}"/>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263B264D-B545-834E-BA91-45AFA7B3F356}"/>
              </a:ext>
            </a:extLst>
          </p:cNvPr>
          <p:cNvGrpSpPr/>
          <p:nvPr/>
        </p:nvGrpSpPr>
        <p:grpSpPr>
          <a:xfrm>
            <a:off x="6406665" y="902044"/>
            <a:ext cx="4561192" cy="1472184"/>
            <a:chOff x="2833296" y="4352861"/>
            <a:chExt cx="4561192" cy="1472184"/>
          </a:xfrm>
        </p:grpSpPr>
        <p:sp>
          <p:nvSpPr>
            <p:cNvPr id="47" name="Oval 46">
              <a:extLst>
                <a:ext uri="{FF2B5EF4-FFF2-40B4-BE49-F238E27FC236}">
                  <a16:creationId xmlns:a16="http://schemas.microsoft.com/office/drawing/2014/main" id="{903234BC-3C8F-A441-8FB8-ABAB22D9504E}"/>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8" name="Oval 47">
              <a:extLst>
                <a:ext uri="{FF2B5EF4-FFF2-40B4-BE49-F238E27FC236}">
                  <a16:creationId xmlns:a16="http://schemas.microsoft.com/office/drawing/2014/main" id="{166DA4D9-95CD-3C41-9CF7-0565A795EB34}"/>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9" name="Oval 48">
              <a:extLst>
                <a:ext uri="{FF2B5EF4-FFF2-40B4-BE49-F238E27FC236}">
                  <a16:creationId xmlns:a16="http://schemas.microsoft.com/office/drawing/2014/main" id="{27F69B81-CBAB-0B42-B1AD-5D6754B3F7A4}"/>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50" name="Oval 49">
              <a:extLst>
                <a:ext uri="{FF2B5EF4-FFF2-40B4-BE49-F238E27FC236}">
                  <a16:creationId xmlns:a16="http://schemas.microsoft.com/office/drawing/2014/main" id="{5312172F-63E7-7A4D-B66C-93CCE0731EFF}"/>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51" name="Straight Arrow Connector 50">
              <a:extLst>
                <a:ext uri="{FF2B5EF4-FFF2-40B4-BE49-F238E27FC236}">
                  <a16:creationId xmlns:a16="http://schemas.microsoft.com/office/drawing/2014/main" id="{0A76262C-154F-CB42-8AE5-3FBAA8C52DA1}"/>
                </a:ext>
              </a:extLst>
            </p:cNvPr>
            <p:cNvCxnSpPr>
              <a:stCxn id="47" idx="4"/>
              <a:endCxn id="4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3614C7C-0F25-0240-9FA0-B63F4B3BBE71}"/>
                </a:ext>
              </a:extLst>
            </p:cNvPr>
            <p:cNvCxnSpPr>
              <a:cxnSpLocks/>
              <a:stCxn id="47" idx="4"/>
              <a:endCxn id="4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A5A62971-EE8E-7E40-AF04-D7CD602D3111}"/>
                </a:ext>
              </a:extLst>
            </p:cNvPr>
            <p:cNvCxnSpPr>
              <a:cxnSpLocks/>
              <a:stCxn id="47" idx="4"/>
              <a:endCxn id="5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54" name="Oval 53">
            <a:extLst>
              <a:ext uri="{FF2B5EF4-FFF2-40B4-BE49-F238E27FC236}">
                <a16:creationId xmlns:a16="http://schemas.microsoft.com/office/drawing/2014/main" id="{535D3E01-6C6A-3442-AA69-CB3857C06519}"/>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55" name="Oval 54">
            <a:extLst>
              <a:ext uri="{FF2B5EF4-FFF2-40B4-BE49-F238E27FC236}">
                <a16:creationId xmlns:a16="http://schemas.microsoft.com/office/drawing/2014/main" id="{33C24841-E3DD-1341-AFFC-B15335F048E8}"/>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56" name="Straight Arrow Connector 55">
            <a:extLst>
              <a:ext uri="{FF2B5EF4-FFF2-40B4-BE49-F238E27FC236}">
                <a16:creationId xmlns:a16="http://schemas.microsoft.com/office/drawing/2014/main" id="{7DB8EF58-78A2-4443-9398-7484BF86BA4A}"/>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129B1D07-2862-8C4A-BC3F-6A1BC8691141}"/>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0143AEE7-4F96-784D-960D-8FDCC861FB1B}"/>
              </a:ext>
            </a:extLst>
          </p:cNvPr>
          <p:cNvSpPr/>
          <p:nvPr/>
        </p:nvSpPr>
        <p:spPr>
          <a:xfrm>
            <a:off x="4860087" y="362160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59" name="Oval 58">
            <a:extLst>
              <a:ext uri="{FF2B5EF4-FFF2-40B4-BE49-F238E27FC236}">
                <a16:creationId xmlns:a16="http://schemas.microsoft.com/office/drawing/2014/main" id="{2B4B8C0A-5C67-6948-873E-1D0613973588}"/>
              </a:ext>
            </a:extLst>
          </p:cNvPr>
          <p:cNvSpPr/>
          <p:nvPr/>
        </p:nvSpPr>
        <p:spPr>
          <a:xfrm>
            <a:off x="6271888" y="3624221"/>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Tree>
    <p:extLst>
      <p:ext uri="{BB962C8B-B14F-4D97-AF65-F5344CB8AC3E}">
        <p14:creationId xmlns:p14="http://schemas.microsoft.com/office/powerpoint/2010/main" val="29996627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Office">
      <a:dk1>
        <a:srgbClr val="000000"/>
      </a:dk1>
      <a:lt1>
        <a:srgbClr val="FFFFFF"/>
      </a:lt1>
      <a:dk2>
        <a:srgbClr val="2E3948"/>
      </a:dk2>
      <a:lt2>
        <a:srgbClr val="E7E6E6"/>
      </a:lt2>
      <a:accent1>
        <a:srgbClr val="5A82CB"/>
      </a:accent1>
      <a:accent2>
        <a:srgbClr val="ED7D31"/>
      </a:accent2>
      <a:accent3>
        <a:srgbClr val="A3A3A3"/>
      </a:accent3>
      <a:accent4>
        <a:srgbClr val="CF9B00"/>
      </a:accent4>
      <a:accent5>
        <a:srgbClr val="5B9BD5"/>
      </a:accent5>
      <a:accent6>
        <a:srgbClr val="70AD47"/>
      </a:accent6>
      <a:hlink>
        <a:srgbClr val="D26012"/>
      </a:hlink>
      <a:folHlink>
        <a:srgbClr val="A9718D"/>
      </a:folHlink>
    </a:clrScheme>
    <a:fontScheme name="Savon">
      <a:majorFont>
        <a:latin typeface="Sagona Extra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agona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9675</TotalTime>
  <Words>11444</Words>
  <Application>Microsoft Macintosh PowerPoint</Application>
  <PresentationFormat>Widescreen</PresentationFormat>
  <Paragraphs>3465</Paragraphs>
  <Slides>119</Slides>
  <Notes>118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119</vt:i4>
      </vt:variant>
    </vt:vector>
  </HeadingPairs>
  <TitlesOfParts>
    <vt:vector size="129" baseType="lpstr">
      <vt:lpstr>Andale Mono</vt:lpstr>
      <vt:lpstr>Arial</vt:lpstr>
      <vt:lpstr>Calibri</vt:lpstr>
      <vt:lpstr>Consolas</vt:lpstr>
      <vt:lpstr>Courier New</vt:lpstr>
      <vt:lpstr>Garamond</vt:lpstr>
      <vt:lpstr>Linux Libertine</vt:lpstr>
      <vt:lpstr>Sagona Book</vt:lpstr>
      <vt:lpstr>Sagona ExtraLight</vt:lpstr>
      <vt:lpstr>SavonVTI</vt:lpstr>
      <vt:lpstr>Introduction to AI, Spring 2023  Uninformed Search</vt:lpstr>
      <vt:lpstr>Brief Recap</vt:lpstr>
      <vt:lpstr>Brief Recap</vt:lpstr>
      <vt:lpstr>Brief Recap</vt:lpstr>
      <vt:lpstr>Brief Recap – Introducing Search</vt:lpstr>
      <vt:lpstr>Introducing Search</vt:lpstr>
      <vt:lpstr>A Note on States</vt:lpstr>
      <vt:lpstr>A Note on States</vt:lpstr>
      <vt:lpstr>A Search Problem – Five Components</vt:lpstr>
      <vt:lpstr>A Search Problem – Five Components - Example</vt:lpstr>
      <vt:lpstr>Vacuum World State Space</vt:lpstr>
      <vt:lpstr>Vacuum World State Space</vt:lpstr>
      <vt:lpstr>Vacuum World State Space</vt:lpstr>
      <vt:lpstr>8 Puzzle</vt:lpstr>
      <vt:lpstr>n x n boards</vt:lpstr>
      <vt:lpstr>8-Queens Problem</vt:lpstr>
      <vt:lpstr>8-Queens Problem – Naïve Approach</vt:lpstr>
      <vt:lpstr>8-Queens Problem – Naïve Approach</vt:lpstr>
      <vt:lpstr>8-Queens Problem – Better Approach</vt:lpstr>
      <vt:lpstr>Navigation</vt:lpstr>
      <vt:lpstr>Informed vs. Uninformed Search</vt:lpstr>
      <vt:lpstr>Uninformed Search - Vocab</vt:lpstr>
      <vt:lpstr>Uninformed Search - Vocab</vt:lpstr>
      <vt:lpstr>Search: The General Algorithm</vt:lpstr>
      <vt:lpstr>How to Evaluate a Search Algorithm</vt:lpstr>
      <vt:lpstr>Search Algorithm Examples: Grid World</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Search</vt:lpstr>
      <vt:lpstr>Uninformed Search Strategies</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 First Search</vt:lpstr>
      <vt:lpstr>Breadth-First Search</vt:lpstr>
      <vt:lpstr>How Good is Breadth-First Search?</vt:lpstr>
      <vt:lpstr>How Good is Breadth-First Search?</vt:lpstr>
      <vt:lpstr>How Good is Breadth-First Search?</vt:lpstr>
      <vt:lpstr>How Good is Breadth-First Search?</vt:lpstr>
      <vt:lpstr>Depth-First Search</vt:lpstr>
      <vt:lpstr>Depth-First Search</vt:lpstr>
      <vt:lpstr>Depth-First Search</vt:lpstr>
      <vt:lpstr>Depth-First Search</vt:lpstr>
      <vt:lpstr>Depth-First Search</vt:lpstr>
      <vt:lpstr>Depth-First Search</vt:lpstr>
      <vt:lpstr>Depth-First Search</vt:lpstr>
      <vt:lpstr>Depth-First Search</vt:lpstr>
      <vt:lpstr>Depth-First Search</vt:lpstr>
      <vt:lpstr>Depth-First Search</vt:lpstr>
      <vt:lpstr>Depth-First Search</vt:lpstr>
      <vt:lpstr>Depth-First Search</vt:lpstr>
      <vt:lpstr>Recursive Depth-First Search</vt:lpstr>
      <vt:lpstr>How good is Depth-First Search?</vt:lpstr>
      <vt:lpstr>How good is Depth-First Search?</vt:lpstr>
      <vt:lpstr>How good is Depth-First Search?</vt:lpstr>
      <vt:lpstr>How good is Depth-First Search?</vt:lpstr>
      <vt:lpstr>How good is Depth-First Search?</vt:lpstr>
      <vt:lpstr>Uniform-Cost Search</vt:lpstr>
      <vt:lpstr>Uniform-Cost Search</vt:lpstr>
      <vt:lpstr>Iterative Deepening Search</vt:lpstr>
      <vt:lpstr>Iterative Deepening Search</vt:lpstr>
      <vt:lpstr>Iterative Deepening Search</vt:lpstr>
      <vt:lpstr>Bidirectional Search</vt:lpstr>
      <vt:lpstr>Bidirectional Search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AI, SPR2020  Philsophical Underpinnings</dc:title>
  <dc:creator>Benjamin Michael Samuel</dc:creator>
  <cp:lastModifiedBy>Ben Samuel</cp:lastModifiedBy>
  <cp:revision>428</cp:revision>
  <dcterms:created xsi:type="dcterms:W3CDTF">2020-01-13T18:17:54Z</dcterms:created>
  <dcterms:modified xsi:type="dcterms:W3CDTF">2023-01-29T21:05:58Z</dcterms:modified>
</cp:coreProperties>
</file>